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24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5659" cy="497520"/>
          </a:xfrm>
          <a:prstGeom prst="rect">
            <a:avLst/>
          </a:prstGeom>
        </p:spPr>
        <p:txBody>
          <a:bodyPr vert="horz" lIns="90988" tIns="45495" rIns="90988" bIns="454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2"/>
            <a:ext cx="2945659" cy="497520"/>
          </a:xfrm>
          <a:prstGeom prst="rect">
            <a:avLst/>
          </a:prstGeom>
        </p:spPr>
        <p:txBody>
          <a:bodyPr vert="horz" lIns="90988" tIns="45495" rIns="90988" bIns="45495" rtlCol="0"/>
          <a:lstStyle>
            <a:lvl1pPr algn="r">
              <a:defRPr sz="1200"/>
            </a:lvl1pPr>
          </a:lstStyle>
          <a:p>
            <a:fld id="{1C42C285-59B7-4597-B25D-59056C9A0482}" type="datetimeFigureOut">
              <a:rPr kumimoji="1" lang="ja-JP" altLang="en-US" smtClean="0"/>
              <a:t>2023/1/12</a:t>
            </a:fld>
            <a:endParaRPr kumimoji="1" lang="ja-JP" altLang="en-US"/>
          </a:p>
        </p:txBody>
      </p:sp>
      <p:sp>
        <p:nvSpPr>
          <p:cNvPr id="4" name="スライド イメージ プレースホルダー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0988" tIns="45495" rIns="90988" bIns="45495" rtlCol="0" anchor="ctr"/>
          <a:lstStyle/>
          <a:p>
            <a:endParaRPr lang="ja-JP" altLang="en-US"/>
          </a:p>
        </p:txBody>
      </p:sp>
      <p:sp>
        <p:nvSpPr>
          <p:cNvPr id="5" name="ノート プレースホルダー 4"/>
          <p:cNvSpPr>
            <a:spLocks noGrp="1"/>
          </p:cNvSpPr>
          <p:nvPr>
            <p:ph type="body" sz="quarter" idx="3"/>
          </p:nvPr>
        </p:nvSpPr>
        <p:spPr>
          <a:xfrm>
            <a:off x="679768" y="4777146"/>
            <a:ext cx="5438140" cy="3908861"/>
          </a:xfrm>
          <a:prstGeom prst="rect">
            <a:avLst/>
          </a:prstGeom>
        </p:spPr>
        <p:txBody>
          <a:bodyPr vert="horz" lIns="90988" tIns="45495" rIns="90988" bIns="454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118"/>
            <a:ext cx="2945659" cy="497520"/>
          </a:xfrm>
          <a:prstGeom prst="rect">
            <a:avLst/>
          </a:prstGeom>
        </p:spPr>
        <p:txBody>
          <a:bodyPr vert="horz" lIns="90988" tIns="45495" rIns="90988" bIns="454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9118"/>
            <a:ext cx="2945659" cy="497520"/>
          </a:xfrm>
          <a:prstGeom prst="rect">
            <a:avLst/>
          </a:prstGeom>
        </p:spPr>
        <p:txBody>
          <a:bodyPr vert="horz" lIns="90988" tIns="45495" rIns="90988" bIns="45495" rtlCol="0" anchor="b"/>
          <a:lstStyle>
            <a:lvl1pPr algn="r">
              <a:defRPr sz="1200"/>
            </a:lvl1pPr>
          </a:lstStyle>
          <a:p>
            <a:fld id="{4842158D-F267-427D-BDA4-2821040B465E}" type="slidenum">
              <a:rPr kumimoji="1" lang="ja-JP" altLang="en-US" smtClean="0"/>
              <a:t>‹#›</a:t>
            </a:fld>
            <a:endParaRPr kumimoji="1" lang="ja-JP" altLang="en-US"/>
          </a:p>
        </p:txBody>
      </p:sp>
    </p:spTree>
    <p:extLst>
      <p:ext uri="{BB962C8B-B14F-4D97-AF65-F5344CB8AC3E}">
        <p14:creationId xmlns:p14="http://schemas.microsoft.com/office/powerpoint/2010/main" val="28938191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842158D-F267-427D-BDA4-2821040B465E}" type="slidenum">
              <a:rPr kumimoji="1" lang="ja-JP" altLang="en-US" smtClean="0"/>
              <a:t>1</a:t>
            </a:fld>
            <a:endParaRPr kumimoji="1" lang="ja-JP" altLang="en-US"/>
          </a:p>
        </p:txBody>
      </p:sp>
    </p:spTree>
    <p:extLst>
      <p:ext uri="{BB962C8B-B14F-4D97-AF65-F5344CB8AC3E}">
        <p14:creationId xmlns:p14="http://schemas.microsoft.com/office/powerpoint/2010/main" val="1855474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842158D-F267-427D-BDA4-2821040B465E}" type="slidenum">
              <a:rPr kumimoji="1" lang="ja-JP" altLang="en-US" smtClean="0"/>
              <a:t>2</a:t>
            </a:fld>
            <a:endParaRPr kumimoji="1" lang="ja-JP" altLang="en-US"/>
          </a:p>
        </p:txBody>
      </p:sp>
    </p:spTree>
    <p:extLst>
      <p:ext uri="{BB962C8B-B14F-4D97-AF65-F5344CB8AC3E}">
        <p14:creationId xmlns:p14="http://schemas.microsoft.com/office/powerpoint/2010/main" val="2043486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356903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3767136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41383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1230236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1132547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2569383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1099282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133635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2469820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2117679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BA26FF-99EB-4780-B779-553F0BE9DEBF}"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1295657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CBA26FF-99EB-4780-B779-553F0BE9DEBF}" type="datetimeFigureOut">
              <a:rPr kumimoji="1" lang="ja-JP" altLang="en-US" smtClean="0"/>
              <a:t>2023/1/12</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124393B-CFCB-419A-AD03-52ECA963E9B1}" type="slidenum">
              <a:rPr kumimoji="1" lang="ja-JP" altLang="en-US" smtClean="0"/>
              <a:t>‹#›</a:t>
            </a:fld>
            <a:endParaRPr kumimoji="1" lang="ja-JP" altLang="en-US"/>
          </a:p>
        </p:txBody>
      </p:sp>
    </p:spTree>
    <p:extLst>
      <p:ext uri="{BB962C8B-B14F-4D97-AF65-F5344CB8AC3E}">
        <p14:creationId xmlns:p14="http://schemas.microsoft.com/office/powerpoint/2010/main" val="1391362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グループ化 23">
            <a:extLst>
              <a:ext uri="{FF2B5EF4-FFF2-40B4-BE49-F238E27FC236}">
                <a16:creationId xmlns:a16="http://schemas.microsoft.com/office/drawing/2014/main" id="{9C2F4AF6-C368-32A0-4E49-3B224FCF0FF6}"/>
              </a:ext>
            </a:extLst>
          </p:cNvPr>
          <p:cNvGrpSpPr/>
          <p:nvPr/>
        </p:nvGrpSpPr>
        <p:grpSpPr>
          <a:xfrm>
            <a:off x="181026" y="6058141"/>
            <a:ext cx="6397679" cy="1971788"/>
            <a:chOff x="239649" y="3045982"/>
            <a:chExt cx="6397679" cy="1976043"/>
          </a:xfrm>
        </p:grpSpPr>
        <p:sp>
          <p:nvSpPr>
            <p:cNvPr id="2" name="正方形/長方形 1">
              <a:extLst>
                <a:ext uri="{FF2B5EF4-FFF2-40B4-BE49-F238E27FC236}">
                  <a16:creationId xmlns:a16="http://schemas.microsoft.com/office/drawing/2014/main" id="{07D1BC0A-04E9-9EF5-7846-CF3C15229F44}"/>
                </a:ext>
              </a:extLst>
            </p:cNvPr>
            <p:cNvSpPr/>
            <p:nvPr/>
          </p:nvSpPr>
          <p:spPr>
            <a:xfrm>
              <a:off x="262562" y="3283519"/>
              <a:ext cx="6374766" cy="1486259"/>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字幕 2">
              <a:extLst>
                <a:ext uri="{FF2B5EF4-FFF2-40B4-BE49-F238E27FC236}">
                  <a16:creationId xmlns:a16="http://schemas.microsoft.com/office/drawing/2014/main" id="{9FB1EA36-F0DD-D75D-7055-59D13D92561A}"/>
                </a:ext>
              </a:extLst>
            </p:cNvPr>
            <p:cNvSpPr txBox="1">
              <a:spLocks/>
            </p:cNvSpPr>
            <p:nvPr/>
          </p:nvSpPr>
          <p:spPr>
            <a:xfrm>
              <a:off x="321307" y="3510441"/>
              <a:ext cx="6274129" cy="1511584"/>
            </a:xfrm>
            <a:prstGeom prst="rect">
              <a:avLst/>
            </a:prstGeom>
            <a:noFill/>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2200"/>
                </a:lnSpc>
              </a:pPr>
              <a:r>
                <a:rPr lang="ja-JP" altLang="en-US" dirty="0">
                  <a:latin typeface="UD デジタル 教科書体 NP-B" panose="02020700000000000000" pitchFamily="18" charset="-128"/>
                  <a:ea typeface="UD デジタル 教科書体 NP-B" panose="02020700000000000000" pitchFamily="18" charset="-128"/>
                </a:rPr>
                <a:t>　支援の対象となる資材費等の合計額の１割を支援金として交付します。     上限額は７万円です</a:t>
              </a:r>
              <a:r>
                <a:rPr lang="ja-JP" altLang="en-US" dirty="0" smtClean="0">
                  <a:latin typeface="UD デジタル 教科書体 NP-B" panose="02020700000000000000" pitchFamily="18" charset="-128"/>
                  <a:ea typeface="UD デジタル 教科書体 NP-B" panose="02020700000000000000" pitchFamily="18" charset="-128"/>
                </a:rPr>
                <a:t>。 </a:t>
              </a:r>
              <a:endParaRPr lang="en-US" altLang="ja-JP" dirty="0">
                <a:latin typeface="UD デジタル 教科書体 NP-B" panose="02020700000000000000" pitchFamily="18" charset="-128"/>
                <a:ea typeface="UD デジタル 教科書体 NP-B" panose="02020700000000000000" pitchFamily="18" charset="-128"/>
              </a:endParaRPr>
            </a:p>
            <a:p>
              <a:pPr algn="l">
                <a:lnSpc>
                  <a:spcPts val="1600"/>
                </a:lnSpc>
              </a:pPr>
              <a:r>
                <a:rPr lang="ja-JP" altLang="en-US" dirty="0" smtClean="0">
                  <a:latin typeface="UD デジタル 教科書体 NP-B" panose="02020700000000000000" pitchFamily="18" charset="-128"/>
                  <a:ea typeface="UD デジタル 教科書体 NP-B" panose="02020700000000000000" pitchFamily="18" charset="-128"/>
                </a:rPr>
                <a:t>　支援</a:t>
              </a:r>
              <a:r>
                <a:rPr lang="ja-JP" altLang="en-US" dirty="0">
                  <a:latin typeface="UD デジタル 教科書体 NP-B" panose="02020700000000000000" pitchFamily="18" charset="-128"/>
                  <a:ea typeface="UD デジタル 教科書体 NP-B" panose="02020700000000000000" pitchFamily="18" charset="-128"/>
                </a:rPr>
                <a:t>金  ＝  資材費等合計額　</a:t>
              </a:r>
              <a:r>
                <a:rPr lang="en-US" altLang="ja-JP" dirty="0">
                  <a:latin typeface="UD デジタル 教科書体 NP-B" panose="02020700000000000000" pitchFamily="18" charset="-128"/>
                  <a:ea typeface="UD デジタル 教科書体 NP-B" panose="02020700000000000000" pitchFamily="18" charset="-128"/>
                </a:rPr>
                <a:t>×</a:t>
              </a:r>
              <a:r>
                <a:rPr lang="ja-JP" altLang="en-US" dirty="0">
                  <a:latin typeface="UD デジタル 教科書体 NP-B" panose="02020700000000000000" pitchFamily="18" charset="-128"/>
                  <a:ea typeface="UD デジタル 教科書体 NP-B" panose="02020700000000000000" pitchFamily="18" charset="-128"/>
                </a:rPr>
                <a:t>　</a:t>
              </a:r>
              <a:r>
                <a:rPr lang="en-US" altLang="ja-JP" dirty="0" smtClean="0">
                  <a:latin typeface="UD デジタル 教科書体 NP-B" panose="02020700000000000000" pitchFamily="18" charset="-128"/>
                  <a:ea typeface="UD デジタル 教科書体 NP-B" panose="02020700000000000000" pitchFamily="18" charset="-128"/>
                </a:rPr>
                <a:t>0.1</a:t>
              </a:r>
            </a:p>
            <a:p>
              <a:pPr algn="l">
                <a:lnSpc>
                  <a:spcPts val="1600"/>
                </a:lnSpc>
              </a:pPr>
              <a:r>
                <a:rPr lang="ja-JP" altLang="en-US" sz="1100" dirty="0" smtClean="0">
                  <a:latin typeface="UD デジタル 教科書体 NP-B" panose="02020700000000000000" pitchFamily="18" charset="-128"/>
                  <a:ea typeface="UD デジタル 教科書体 NP-B" panose="02020700000000000000" pitchFamily="18" charset="-128"/>
                </a:rPr>
                <a:t>　　　</a:t>
              </a:r>
              <a:r>
                <a:rPr lang="en-US" altLang="ja-JP" sz="1100" dirty="0" smtClean="0">
                  <a:latin typeface="UD デジタル 教科書体 NP-B" panose="02020700000000000000" pitchFamily="18" charset="-128"/>
                  <a:ea typeface="UD デジタル 教科書体 NP-B" panose="02020700000000000000" pitchFamily="18" charset="-128"/>
                </a:rPr>
                <a:t>※1,000</a:t>
              </a:r>
              <a:r>
                <a:rPr lang="ja-JP" altLang="en-US" sz="1100" dirty="0" smtClean="0">
                  <a:latin typeface="UD デジタル 教科書体 NP-B" panose="02020700000000000000" pitchFamily="18" charset="-128"/>
                  <a:ea typeface="UD デジタル 教科書体 NP-B" panose="02020700000000000000" pitchFamily="18" charset="-128"/>
                </a:rPr>
                <a:t>円未満は切捨てとします。</a:t>
              </a:r>
              <a:endParaRPr lang="en-US" altLang="ja-JP" sz="1100" dirty="0">
                <a:latin typeface="UD デジタル 教科書体 NP-B" panose="02020700000000000000" pitchFamily="18" charset="-128"/>
                <a:ea typeface="UD デジタル 教科書体 NP-B" panose="02020700000000000000" pitchFamily="18" charset="-128"/>
              </a:endParaRPr>
            </a:p>
          </p:txBody>
        </p:sp>
        <p:sp>
          <p:nvSpPr>
            <p:cNvPr id="12" name="四角形: 1 つの角を切り取る 11">
              <a:extLst>
                <a:ext uri="{FF2B5EF4-FFF2-40B4-BE49-F238E27FC236}">
                  <a16:creationId xmlns:a16="http://schemas.microsoft.com/office/drawing/2014/main" id="{15A0F82C-4032-66E2-FDC0-76487EC24690}"/>
                </a:ext>
              </a:extLst>
            </p:cNvPr>
            <p:cNvSpPr/>
            <p:nvPr/>
          </p:nvSpPr>
          <p:spPr>
            <a:xfrm>
              <a:off x="239649" y="3100713"/>
              <a:ext cx="1536563" cy="398785"/>
            </a:xfrm>
            <a:prstGeom prst="snip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字幕 2">
              <a:extLst>
                <a:ext uri="{FF2B5EF4-FFF2-40B4-BE49-F238E27FC236}">
                  <a16:creationId xmlns:a16="http://schemas.microsoft.com/office/drawing/2014/main" id="{D5FB0C06-CB8E-B918-2940-04FB4C3270C7}"/>
                </a:ext>
              </a:extLst>
            </p:cNvPr>
            <p:cNvSpPr txBox="1">
              <a:spLocks/>
            </p:cNvSpPr>
            <p:nvPr/>
          </p:nvSpPr>
          <p:spPr>
            <a:xfrm>
              <a:off x="311352" y="3045982"/>
              <a:ext cx="1609727" cy="4238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a:solidFill>
                    <a:schemeClr val="bg1"/>
                  </a:solidFill>
                  <a:latin typeface="UD デジタル 教科書体 NP-B" panose="02020700000000000000" pitchFamily="18" charset="-128"/>
                  <a:ea typeface="UD デジタル 教科書体 NP-B" panose="02020700000000000000" pitchFamily="18" charset="-128"/>
                </a:rPr>
                <a:t>支援の内容</a:t>
              </a:r>
            </a:p>
          </p:txBody>
        </p:sp>
      </p:grpSp>
      <p:grpSp>
        <p:nvGrpSpPr>
          <p:cNvPr id="4" name="グループ化 3"/>
          <p:cNvGrpSpPr/>
          <p:nvPr/>
        </p:nvGrpSpPr>
        <p:grpSpPr>
          <a:xfrm>
            <a:off x="191007" y="4781512"/>
            <a:ext cx="6583182" cy="1241584"/>
            <a:chOff x="194001" y="2297164"/>
            <a:chExt cx="6583182" cy="1241584"/>
          </a:xfrm>
        </p:grpSpPr>
        <p:sp>
          <p:nvSpPr>
            <p:cNvPr id="10" name="正方形/長方形 9">
              <a:extLst>
                <a:ext uri="{FF2B5EF4-FFF2-40B4-BE49-F238E27FC236}">
                  <a16:creationId xmlns:a16="http://schemas.microsoft.com/office/drawing/2014/main" id="{CB8977CD-7BC7-E275-152A-E27B932D3C45}"/>
                </a:ext>
              </a:extLst>
            </p:cNvPr>
            <p:cNvSpPr/>
            <p:nvPr/>
          </p:nvSpPr>
          <p:spPr>
            <a:xfrm>
              <a:off x="215569" y="2567621"/>
              <a:ext cx="6374766" cy="971127"/>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四角形: 1 つの角を切り取る 7">
              <a:extLst>
                <a:ext uri="{FF2B5EF4-FFF2-40B4-BE49-F238E27FC236}">
                  <a16:creationId xmlns:a16="http://schemas.microsoft.com/office/drawing/2014/main" id="{2902C208-A730-D2B4-7EC9-505799C80802}"/>
                </a:ext>
              </a:extLst>
            </p:cNvPr>
            <p:cNvSpPr/>
            <p:nvPr/>
          </p:nvSpPr>
          <p:spPr>
            <a:xfrm>
              <a:off x="194001" y="2297164"/>
              <a:ext cx="3138268" cy="439679"/>
            </a:xfrm>
            <a:prstGeom prst="snip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字幕 2">
              <a:extLst>
                <a:ext uri="{FF2B5EF4-FFF2-40B4-BE49-F238E27FC236}">
                  <a16:creationId xmlns:a16="http://schemas.microsoft.com/office/drawing/2014/main" id="{7C7A82D9-F511-43A4-C1D0-46450959FDF7}"/>
                </a:ext>
              </a:extLst>
            </p:cNvPr>
            <p:cNvSpPr txBox="1">
              <a:spLocks/>
            </p:cNvSpPr>
            <p:nvPr/>
          </p:nvSpPr>
          <p:spPr>
            <a:xfrm>
              <a:off x="204933" y="2791531"/>
              <a:ext cx="6572250" cy="721666"/>
            </a:xfrm>
            <a:prstGeom prst="rect">
              <a:avLst/>
            </a:prstGeom>
          </p:spPr>
          <p:txBody>
            <a:bodyPr vert="horz" lIns="91440" tIns="45720" rIns="91440" bIns="45720" rtlCol="0">
              <a:normAutofit fontScale="775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令和４年分の確定申告等における</a:t>
              </a:r>
            </a:p>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　</a:t>
              </a:r>
              <a:r>
                <a:rPr lang="ja-JP" altLang="en-US" sz="2300" u="sng" dirty="0">
                  <a:latin typeface="UD デジタル 教科書体 NP-B" panose="02020700000000000000" pitchFamily="18" charset="-128"/>
                  <a:ea typeface="UD デジタル 教科書体 NP-B" panose="02020700000000000000" pitchFamily="18" charset="-128"/>
                </a:rPr>
                <a:t>飼料費</a:t>
              </a:r>
              <a:r>
                <a:rPr lang="ja-JP" altLang="en-US" sz="2300" dirty="0">
                  <a:latin typeface="UD デジタル 教科書体 NP-B" panose="02020700000000000000" pitchFamily="18" charset="-128"/>
                  <a:ea typeface="UD デジタル 教科書体 NP-B" panose="02020700000000000000" pitchFamily="18" charset="-128"/>
                </a:rPr>
                <a:t>　　</a:t>
              </a:r>
              <a:r>
                <a:rPr lang="ja-JP" altLang="en-US" sz="2300" u="sng" dirty="0">
                  <a:latin typeface="UD デジタル 教科書体 NP-B" panose="02020700000000000000" pitchFamily="18" charset="-128"/>
                  <a:ea typeface="UD デジタル 教科書体 NP-B" panose="02020700000000000000" pitchFamily="18" charset="-128"/>
                </a:rPr>
                <a:t>農薬費</a:t>
              </a:r>
              <a:r>
                <a:rPr lang="ja-JP" altLang="en-US" sz="2300" dirty="0">
                  <a:latin typeface="UD デジタル 教科書体 NP-B" panose="02020700000000000000" pitchFamily="18" charset="-128"/>
                  <a:ea typeface="UD デジタル 教科書体 NP-B" panose="02020700000000000000" pitchFamily="18" charset="-128"/>
                </a:rPr>
                <a:t>　　</a:t>
              </a:r>
              <a:r>
                <a:rPr lang="ja-JP" altLang="en-US" sz="2300" u="sng" dirty="0">
                  <a:latin typeface="UD デジタル 教科書体 NP-B" panose="02020700000000000000" pitchFamily="18" charset="-128"/>
                  <a:ea typeface="UD デジタル 教科書体 NP-B" panose="02020700000000000000" pitchFamily="18" charset="-128"/>
                </a:rPr>
                <a:t>諸材料費</a:t>
              </a:r>
              <a:r>
                <a:rPr lang="ja-JP" altLang="en-US" sz="2300" dirty="0">
                  <a:latin typeface="UD デジタル 教科書体 NP-B" panose="02020700000000000000" pitchFamily="18" charset="-128"/>
                  <a:ea typeface="UD デジタル 教科書体 NP-B" panose="02020700000000000000" pitchFamily="18" charset="-128"/>
                </a:rPr>
                <a:t>　　</a:t>
              </a:r>
              <a:r>
                <a:rPr lang="ja-JP" altLang="en-US" sz="2300" u="sng" dirty="0">
                  <a:latin typeface="UD デジタル 教科書体 NP-B" panose="02020700000000000000" pitchFamily="18" charset="-128"/>
                  <a:ea typeface="UD デジタル 教科書体 NP-B" panose="02020700000000000000" pitchFamily="18" charset="-128"/>
                </a:rPr>
                <a:t>動力光熱費 </a:t>
              </a:r>
              <a:r>
                <a:rPr lang="ja-JP" altLang="en-US" sz="2300" dirty="0">
                  <a:latin typeface="UD デジタル 教科書体 NP-B" panose="02020700000000000000" pitchFamily="18" charset="-128"/>
                  <a:ea typeface="UD デジタル 教科書体 NP-B" panose="02020700000000000000" pitchFamily="18" charset="-128"/>
                </a:rPr>
                <a:t>　</a:t>
              </a:r>
              <a:r>
                <a:rPr lang="ja-JP" altLang="en-US" dirty="0">
                  <a:latin typeface="UD デジタル 教科書体 NP-B" panose="02020700000000000000" pitchFamily="18" charset="-128"/>
                  <a:ea typeface="UD デジタル 教科書体 NP-B" panose="02020700000000000000" pitchFamily="18" charset="-128"/>
                </a:rPr>
                <a:t>が対象です。</a:t>
              </a:r>
            </a:p>
          </p:txBody>
        </p:sp>
        <p:sp>
          <p:nvSpPr>
            <p:cNvPr id="13" name="字幕 2">
              <a:extLst>
                <a:ext uri="{FF2B5EF4-FFF2-40B4-BE49-F238E27FC236}">
                  <a16:creationId xmlns:a16="http://schemas.microsoft.com/office/drawing/2014/main" id="{D267049E-0C40-143D-7188-DB35F33B8E43}"/>
                </a:ext>
              </a:extLst>
            </p:cNvPr>
            <p:cNvSpPr txBox="1">
              <a:spLocks/>
            </p:cNvSpPr>
            <p:nvPr/>
          </p:nvSpPr>
          <p:spPr>
            <a:xfrm>
              <a:off x="226740" y="2297164"/>
              <a:ext cx="3072790" cy="378914"/>
            </a:xfrm>
            <a:prstGeom prst="rect">
              <a:avLst/>
            </a:prstGeom>
            <a:noFill/>
            <a:ln>
              <a:no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a:solidFill>
                    <a:schemeClr val="bg1"/>
                  </a:solidFill>
                  <a:latin typeface="UD デジタル 教科書体 NP-B" panose="02020700000000000000" pitchFamily="18" charset="-128"/>
                  <a:ea typeface="UD デジタル 教科書体 NP-B" panose="02020700000000000000" pitchFamily="18" charset="-128"/>
                </a:rPr>
                <a:t>支援の対象となる資材費等</a:t>
              </a:r>
            </a:p>
          </p:txBody>
        </p:sp>
      </p:grpSp>
      <p:grpSp>
        <p:nvGrpSpPr>
          <p:cNvPr id="23" name="グループ化 22">
            <a:extLst>
              <a:ext uri="{FF2B5EF4-FFF2-40B4-BE49-F238E27FC236}">
                <a16:creationId xmlns:a16="http://schemas.microsoft.com/office/drawing/2014/main" id="{41281EEE-619E-F429-50FC-5162336F671F}"/>
              </a:ext>
            </a:extLst>
          </p:cNvPr>
          <p:cNvGrpSpPr/>
          <p:nvPr/>
        </p:nvGrpSpPr>
        <p:grpSpPr>
          <a:xfrm>
            <a:off x="187755" y="2167709"/>
            <a:ext cx="6482727" cy="3043694"/>
            <a:chOff x="279393" y="5063656"/>
            <a:chExt cx="6482727" cy="2835493"/>
          </a:xfrm>
        </p:grpSpPr>
        <p:sp>
          <p:nvSpPr>
            <p:cNvPr id="20" name="正方形/長方形 19">
              <a:extLst>
                <a:ext uri="{FF2B5EF4-FFF2-40B4-BE49-F238E27FC236}">
                  <a16:creationId xmlns:a16="http://schemas.microsoft.com/office/drawing/2014/main" id="{39C451BA-F842-4515-1C80-1E02A7B26A88}"/>
                </a:ext>
              </a:extLst>
            </p:cNvPr>
            <p:cNvSpPr/>
            <p:nvPr/>
          </p:nvSpPr>
          <p:spPr>
            <a:xfrm>
              <a:off x="300659" y="5330420"/>
              <a:ext cx="6374766" cy="2103135"/>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四角形: 1 つの角を切り取る 4">
              <a:extLst>
                <a:ext uri="{FF2B5EF4-FFF2-40B4-BE49-F238E27FC236}">
                  <a16:creationId xmlns:a16="http://schemas.microsoft.com/office/drawing/2014/main" id="{1D6088A5-B7CA-8127-6B1F-6E6CCD59D52F}"/>
                </a:ext>
              </a:extLst>
            </p:cNvPr>
            <p:cNvSpPr/>
            <p:nvPr/>
          </p:nvSpPr>
          <p:spPr>
            <a:xfrm>
              <a:off x="279393" y="5097104"/>
              <a:ext cx="1714501" cy="369681"/>
            </a:xfrm>
            <a:prstGeom prst="snip1Rect">
              <a:avLst/>
            </a:prstGeom>
            <a:solidFill>
              <a:schemeClr val="accent1">
                <a:lumMod val="5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字幕 2">
              <a:extLst>
                <a:ext uri="{FF2B5EF4-FFF2-40B4-BE49-F238E27FC236}">
                  <a16:creationId xmlns:a16="http://schemas.microsoft.com/office/drawing/2014/main" id="{E9C7D88A-4BBE-77BE-1E77-134587BC2962}"/>
                </a:ext>
              </a:extLst>
            </p:cNvPr>
            <p:cNvSpPr txBox="1">
              <a:spLocks/>
            </p:cNvSpPr>
            <p:nvPr/>
          </p:nvSpPr>
          <p:spPr>
            <a:xfrm>
              <a:off x="308929" y="5063656"/>
              <a:ext cx="1609727" cy="4238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a:solidFill>
                    <a:schemeClr val="bg1"/>
                  </a:solidFill>
                  <a:latin typeface="UD デジタル 教科書体 NP-B" panose="02020700000000000000" pitchFamily="18" charset="-128"/>
                  <a:ea typeface="UD デジタル 教科書体 NP-B" panose="02020700000000000000" pitchFamily="18" charset="-128"/>
                </a:rPr>
                <a:t>支援の対象者</a:t>
              </a:r>
            </a:p>
          </p:txBody>
        </p:sp>
        <p:sp>
          <p:nvSpPr>
            <p:cNvPr id="16" name="字幕 2">
              <a:extLst>
                <a:ext uri="{FF2B5EF4-FFF2-40B4-BE49-F238E27FC236}">
                  <a16:creationId xmlns:a16="http://schemas.microsoft.com/office/drawing/2014/main" id="{98C5CBD0-94E3-C72B-E7A0-1D099059C384}"/>
                </a:ext>
              </a:extLst>
            </p:cNvPr>
            <p:cNvSpPr txBox="1">
              <a:spLocks/>
            </p:cNvSpPr>
            <p:nvPr/>
          </p:nvSpPr>
          <p:spPr>
            <a:xfrm>
              <a:off x="376694" y="5511321"/>
              <a:ext cx="6385426" cy="2387828"/>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500"/>
                </a:lnSpc>
              </a:pPr>
              <a:r>
                <a:rPr lang="ja-JP" altLang="en-US" sz="1600" dirty="0">
                  <a:latin typeface="UD デジタル 教科書体 NP-B" panose="02020700000000000000" pitchFamily="18" charset="-128"/>
                  <a:ea typeface="UD デジタル 教科書体 NP-B" panose="02020700000000000000" pitchFamily="18" charset="-128"/>
                </a:rPr>
                <a:t>○町内に住所を</a:t>
              </a:r>
              <a:r>
                <a:rPr lang="ja-JP" altLang="en-US" sz="1600" dirty="0" smtClean="0">
                  <a:latin typeface="UD デジタル 教科書体 NP-B" panose="02020700000000000000" pitchFamily="18" charset="-128"/>
                  <a:ea typeface="UD デジタル 教科書体 NP-B" panose="02020700000000000000" pitchFamily="18" charset="-128"/>
                </a:rPr>
                <a:t>有する方</a:t>
              </a:r>
              <a:endParaRPr lang="en-US" altLang="ja-JP" sz="1600" dirty="0" smtClean="0">
                <a:latin typeface="UD デジタル 教科書体 NP-B" panose="02020700000000000000" pitchFamily="18" charset="-128"/>
                <a:ea typeface="UD デジタル 教科書体 NP-B" panose="02020700000000000000" pitchFamily="18" charset="-128"/>
              </a:endParaRPr>
            </a:p>
            <a:p>
              <a:pPr algn="l">
                <a:lnSpc>
                  <a:spcPts val="1500"/>
                </a:lnSpc>
              </a:pPr>
              <a:r>
                <a:rPr lang="ja-JP" altLang="en-US" sz="1200" dirty="0">
                  <a:latin typeface="UD デジタル 教科書体 NP-B" panose="02020700000000000000" pitchFamily="18" charset="-128"/>
                  <a:ea typeface="UD デジタル 教科書体 NP-B" panose="02020700000000000000" pitchFamily="18" charset="-128"/>
                </a:rPr>
                <a:t>　</a:t>
              </a:r>
              <a:r>
                <a:rPr lang="ja-JP" altLang="en-US" sz="1200" dirty="0" smtClean="0">
                  <a:latin typeface="UD デジタル 教科書体 NP-B" panose="02020700000000000000" pitchFamily="18" charset="-128"/>
                  <a:ea typeface="UD デジタル 教科書体 NP-B" panose="02020700000000000000" pitchFamily="18" charset="-128"/>
                </a:rPr>
                <a:t>（法人及び営農組織団体</a:t>
              </a:r>
              <a:r>
                <a:rPr lang="ja-JP" altLang="en-US" sz="1200" dirty="0" smtClean="0">
                  <a:latin typeface="UD デジタル 教科書体 NP-B" panose="02020700000000000000" pitchFamily="18" charset="-128"/>
                  <a:ea typeface="UD デジタル 教科書体 NP-B" panose="02020700000000000000" pitchFamily="18" charset="-128"/>
                </a:rPr>
                <a:t>等の任意団体は</a:t>
              </a:r>
              <a:r>
                <a:rPr lang="ja-JP" altLang="en-US" sz="1200" dirty="0">
                  <a:latin typeface="UD デジタル 教科書体 NP-B" panose="02020700000000000000" pitchFamily="18" charset="-128"/>
                  <a:ea typeface="UD デジタル 教科書体 NP-B" panose="02020700000000000000" pitchFamily="18" charset="-128"/>
                </a:rPr>
                <a:t>、事業所を町内に有すること。）</a:t>
              </a:r>
              <a:endParaRPr lang="en-US" altLang="ja-JP" sz="1200" dirty="0">
                <a:latin typeface="UD デジタル 教科書体 NP-B" panose="02020700000000000000" pitchFamily="18" charset="-128"/>
                <a:ea typeface="UD デジタル 教科書体 NP-B" panose="02020700000000000000" pitchFamily="18" charset="-128"/>
              </a:endParaRPr>
            </a:p>
            <a:p>
              <a:pPr algn="l">
                <a:lnSpc>
                  <a:spcPts val="1500"/>
                </a:lnSpc>
              </a:pPr>
              <a:r>
                <a:rPr lang="ja-JP" altLang="en-US" sz="1600" dirty="0" smtClean="0">
                  <a:latin typeface="UD デジタル 教科書体 NP-B" panose="02020700000000000000" pitchFamily="18" charset="-128"/>
                  <a:ea typeface="UD デジタル 教科書体 NP-B" panose="02020700000000000000" pitchFamily="18" charset="-128"/>
                </a:rPr>
                <a:t>○令和</a:t>
              </a:r>
              <a:r>
                <a:rPr lang="en-US" altLang="ja-JP" sz="1600" dirty="0" smtClean="0">
                  <a:latin typeface="UD デジタル 教科書体 NP-B" panose="02020700000000000000" pitchFamily="18" charset="-128"/>
                  <a:ea typeface="UD デジタル 教科書体 NP-B" panose="02020700000000000000" pitchFamily="18" charset="-128"/>
                </a:rPr>
                <a:t>4</a:t>
              </a:r>
              <a:r>
                <a:rPr lang="ja-JP" altLang="en-US" sz="1600" dirty="0" smtClean="0">
                  <a:latin typeface="UD デジタル 教科書体 NP-B" panose="02020700000000000000" pitchFamily="18" charset="-128"/>
                  <a:ea typeface="UD デジタル 教科書体 NP-B" panose="02020700000000000000" pitchFamily="18" charset="-128"/>
                </a:rPr>
                <a:t>年中に農畜産物等の販売収入がある方</a:t>
              </a:r>
              <a:endParaRPr lang="en-US" altLang="ja-JP" sz="1600" dirty="0" smtClean="0">
                <a:latin typeface="UD デジタル 教科書体 NP-B" panose="02020700000000000000" pitchFamily="18" charset="-128"/>
                <a:ea typeface="UD デジタル 教科書体 NP-B" panose="02020700000000000000" pitchFamily="18" charset="-128"/>
              </a:endParaRPr>
            </a:p>
            <a:p>
              <a:pPr algn="l">
                <a:lnSpc>
                  <a:spcPts val="1500"/>
                </a:lnSpc>
              </a:pPr>
              <a:r>
                <a:rPr lang="ja-JP" altLang="en-US" sz="1600" dirty="0" smtClean="0">
                  <a:latin typeface="UD デジタル 教科書体 NP-B" panose="02020700000000000000" pitchFamily="18" charset="-128"/>
                  <a:ea typeface="UD デジタル 教科書体 NP-B" panose="02020700000000000000" pitchFamily="18" charset="-128"/>
                </a:rPr>
                <a:t>○資材費</a:t>
              </a:r>
              <a:r>
                <a:rPr lang="ja-JP" altLang="en-US" sz="1600" dirty="0">
                  <a:latin typeface="UD デジタル 教科書体 NP-B" panose="02020700000000000000" pitchFamily="18" charset="-128"/>
                  <a:ea typeface="UD デジタル 教科書体 NP-B" panose="02020700000000000000" pitchFamily="18" charset="-128"/>
                </a:rPr>
                <a:t>等の経費の合計額が１０万円</a:t>
              </a:r>
              <a:r>
                <a:rPr lang="ja-JP" altLang="en-US" sz="1600" dirty="0" smtClean="0">
                  <a:latin typeface="UD デジタル 教科書体 NP-B" panose="02020700000000000000" pitchFamily="18" charset="-128"/>
                  <a:ea typeface="UD デジタル 教科書体 NP-B" panose="02020700000000000000" pitchFamily="18" charset="-128"/>
                </a:rPr>
                <a:t>以上ある方</a:t>
              </a:r>
              <a:endParaRPr lang="en-US" altLang="ja-JP" sz="1600" dirty="0" smtClean="0">
                <a:latin typeface="UD デジタル 教科書体 NP-B" panose="02020700000000000000" pitchFamily="18" charset="-128"/>
                <a:ea typeface="UD デジタル 教科書体 NP-B" panose="02020700000000000000" pitchFamily="18" charset="-128"/>
              </a:endParaRPr>
            </a:p>
            <a:p>
              <a:pPr algn="l">
                <a:lnSpc>
                  <a:spcPts val="1500"/>
                </a:lnSpc>
              </a:pPr>
              <a:r>
                <a:rPr lang="ja-JP" altLang="en-US" sz="1600" dirty="0" smtClean="0">
                  <a:latin typeface="UD デジタル 教科書体 NP-B" panose="02020700000000000000" pitchFamily="18" charset="-128"/>
                  <a:ea typeface="UD デジタル 教科書体 NP-B" panose="02020700000000000000" pitchFamily="18" charset="-128"/>
                </a:rPr>
                <a:t>○令和５年度以降農業を継続する意向である方</a:t>
              </a:r>
              <a:endParaRPr lang="en-US" altLang="ja-JP" sz="1600" dirty="0">
                <a:latin typeface="UD デジタル 教科書体 NP-B" panose="02020700000000000000" pitchFamily="18" charset="-128"/>
                <a:ea typeface="UD デジタル 教科書体 NP-B" panose="02020700000000000000" pitchFamily="18" charset="-128"/>
              </a:endParaRPr>
            </a:p>
            <a:p>
              <a:pPr algn="l">
                <a:lnSpc>
                  <a:spcPts val="1500"/>
                </a:lnSpc>
              </a:pPr>
              <a:r>
                <a:rPr lang="ja-JP" altLang="en-US" sz="1600" dirty="0">
                  <a:latin typeface="UD デジタル 教科書体 NP-B" panose="02020700000000000000" pitchFamily="18" charset="-128"/>
                  <a:ea typeface="UD デジタル 教科書体 NP-B" panose="02020700000000000000" pitchFamily="18" charset="-128"/>
                </a:rPr>
                <a:t>○収入</a:t>
              </a:r>
              <a:r>
                <a:rPr lang="ja-JP" altLang="en-US" sz="1600" dirty="0" smtClean="0">
                  <a:latin typeface="UD デジタル 教科書体 NP-B" panose="02020700000000000000" pitchFamily="18" charset="-128"/>
                  <a:ea typeface="UD デジタル 教科書体 NP-B" panose="02020700000000000000" pitchFamily="18" charset="-128"/>
                </a:rPr>
                <a:t>保険等の</a:t>
              </a:r>
              <a:r>
                <a:rPr lang="ja-JP" altLang="en-US" sz="1600" dirty="0">
                  <a:latin typeface="UD デジタル 教科書体 NP-B" panose="02020700000000000000" pitchFamily="18" charset="-128"/>
                  <a:ea typeface="UD デジタル 教科書体 NP-B" panose="02020700000000000000" pitchFamily="18" charset="-128"/>
                </a:rPr>
                <a:t>加入または加入を検討する</a:t>
              </a:r>
              <a:r>
                <a:rPr lang="ja-JP" altLang="en-US" sz="1600" dirty="0" smtClean="0">
                  <a:latin typeface="UD デジタル 教科書体 NP-B" panose="02020700000000000000" pitchFamily="18" charset="-128"/>
                  <a:ea typeface="UD デジタル 教科書体 NP-B" panose="02020700000000000000" pitchFamily="18" charset="-128"/>
                </a:rPr>
                <a:t>方</a:t>
              </a:r>
              <a:r>
                <a:rPr lang="ja-JP" altLang="en-US" sz="1200" dirty="0" smtClean="0">
                  <a:latin typeface="UD デジタル 教科書体 NP-B" panose="02020700000000000000" pitchFamily="18" charset="-128"/>
                  <a:ea typeface="UD デジタル 教科書体 NP-B" panose="02020700000000000000" pitchFamily="18" charset="-128"/>
                </a:rPr>
                <a:t>（任意団体は</a:t>
              </a:r>
              <a:r>
                <a:rPr lang="ja-JP" altLang="en-US" sz="1200" dirty="0">
                  <a:latin typeface="UD デジタル 教科書体 NP-B" panose="02020700000000000000" pitchFamily="18" charset="-128"/>
                  <a:ea typeface="UD デジタル 教科書体 NP-B" panose="02020700000000000000" pitchFamily="18" charset="-128"/>
                </a:rPr>
                <a:t>除きます。）</a:t>
              </a:r>
              <a:endParaRPr lang="en-US" altLang="ja-JP" sz="1200" dirty="0">
                <a:latin typeface="UD デジタル 教科書体 NP-B" panose="02020700000000000000" pitchFamily="18" charset="-128"/>
                <a:ea typeface="UD デジタル 教科書体 NP-B" panose="02020700000000000000" pitchFamily="18" charset="-128"/>
              </a:endParaRPr>
            </a:p>
            <a:p>
              <a:pPr algn="l">
                <a:lnSpc>
                  <a:spcPts val="1500"/>
                </a:lnSpc>
              </a:pPr>
              <a:r>
                <a:rPr lang="ja-JP" altLang="en-US" sz="1600" dirty="0">
                  <a:latin typeface="UD デジタル 教科書体 NP-B" panose="02020700000000000000" pitchFamily="18" charset="-128"/>
                  <a:ea typeface="UD デジタル 教科書体 NP-B" panose="02020700000000000000" pitchFamily="18" charset="-128"/>
                </a:rPr>
                <a:t>○町税等に滞納が</a:t>
              </a:r>
              <a:r>
                <a:rPr lang="ja-JP" altLang="en-US" sz="1600" dirty="0" smtClean="0">
                  <a:latin typeface="UD デジタル 教科書体 NP-B" panose="02020700000000000000" pitchFamily="18" charset="-128"/>
                  <a:ea typeface="UD デジタル 教科書体 NP-B" panose="02020700000000000000" pitchFamily="18" charset="-128"/>
                </a:rPr>
                <a:t>ない方</a:t>
              </a:r>
              <a:endParaRPr lang="en-US" altLang="ja-JP" sz="1600" dirty="0">
                <a:latin typeface="UD デジタル 教科書体 NP-B" panose="02020700000000000000" pitchFamily="18" charset="-128"/>
                <a:ea typeface="UD デジタル 教科書体 NP-B" panose="02020700000000000000" pitchFamily="18" charset="-128"/>
              </a:endParaRPr>
            </a:p>
          </p:txBody>
        </p:sp>
      </p:grpSp>
      <p:sp>
        <p:nvSpPr>
          <p:cNvPr id="26" name="四角形: 角を丸くする 25">
            <a:extLst>
              <a:ext uri="{FF2B5EF4-FFF2-40B4-BE49-F238E27FC236}">
                <a16:creationId xmlns:a16="http://schemas.microsoft.com/office/drawing/2014/main" id="{5FA692AC-BA5E-9AF8-47C8-3933F56D2646}"/>
              </a:ext>
            </a:extLst>
          </p:cNvPr>
          <p:cNvSpPr/>
          <p:nvPr/>
        </p:nvSpPr>
        <p:spPr>
          <a:xfrm>
            <a:off x="187755" y="1324718"/>
            <a:ext cx="6423989" cy="764994"/>
          </a:xfrm>
          <a:prstGeom prst="roundRect">
            <a:avLst/>
          </a:prstGeom>
          <a:solidFill>
            <a:schemeClr val="bg1"/>
          </a:solidFill>
          <a:ln w="254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4" name="グループ化 13"/>
          <p:cNvGrpSpPr/>
          <p:nvPr/>
        </p:nvGrpSpPr>
        <p:grpSpPr>
          <a:xfrm>
            <a:off x="211778" y="7831704"/>
            <a:ext cx="6376766" cy="1216123"/>
            <a:chOff x="201939" y="7927877"/>
            <a:chExt cx="6376766" cy="1216123"/>
          </a:xfrm>
        </p:grpSpPr>
        <p:sp>
          <p:nvSpPr>
            <p:cNvPr id="21" name="正方形/長方形 20">
              <a:extLst>
                <a:ext uri="{FF2B5EF4-FFF2-40B4-BE49-F238E27FC236}">
                  <a16:creationId xmlns:a16="http://schemas.microsoft.com/office/drawing/2014/main" id="{92BC269D-EC13-5CBA-27F6-4D298FD697B4}"/>
                </a:ext>
              </a:extLst>
            </p:cNvPr>
            <p:cNvSpPr/>
            <p:nvPr/>
          </p:nvSpPr>
          <p:spPr>
            <a:xfrm>
              <a:off x="203939" y="8243868"/>
              <a:ext cx="6374766" cy="86437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四角形: 1 つの角を切り取る 18">
              <a:extLst>
                <a:ext uri="{FF2B5EF4-FFF2-40B4-BE49-F238E27FC236}">
                  <a16:creationId xmlns:a16="http://schemas.microsoft.com/office/drawing/2014/main" id="{898DE242-1C21-0C46-9DBD-552E4A9DBA1E}"/>
                </a:ext>
              </a:extLst>
            </p:cNvPr>
            <p:cNvSpPr/>
            <p:nvPr/>
          </p:nvSpPr>
          <p:spPr>
            <a:xfrm>
              <a:off x="201939" y="7971727"/>
              <a:ext cx="1779660" cy="380600"/>
            </a:xfrm>
            <a:prstGeom prst="snip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8" name="字幕 2">
              <a:extLst>
                <a:ext uri="{FF2B5EF4-FFF2-40B4-BE49-F238E27FC236}">
                  <a16:creationId xmlns:a16="http://schemas.microsoft.com/office/drawing/2014/main" id="{4E2F4609-7391-C200-399B-6CB48F7C2D48}"/>
                </a:ext>
              </a:extLst>
            </p:cNvPr>
            <p:cNvSpPr txBox="1">
              <a:spLocks/>
            </p:cNvSpPr>
            <p:nvPr/>
          </p:nvSpPr>
          <p:spPr>
            <a:xfrm>
              <a:off x="325228" y="8470093"/>
              <a:ext cx="5993765" cy="673907"/>
            </a:xfrm>
            <a:prstGeom prst="rect">
              <a:avLst/>
            </a:prstGeom>
            <a:noFill/>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令和５年２月１６日（木）～令和５年３月１６日（木）</a:t>
              </a:r>
              <a:endParaRPr lang="en-US" altLang="ja-JP" dirty="0">
                <a:latin typeface="UD デジタル 教科書体 NP-B" panose="02020700000000000000" pitchFamily="18" charset="-128"/>
                <a:ea typeface="UD デジタル 教科書体 NP-B" panose="02020700000000000000" pitchFamily="18" charset="-128"/>
              </a:endParaRPr>
            </a:p>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　　　　　　　　　　　　　　</a:t>
              </a:r>
              <a:r>
                <a:rPr lang="en-US" altLang="ja-JP" sz="1400" dirty="0">
                  <a:latin typeface="UD デジタル 教科書体 NP-B" panose="02020700000000000000" pitchFamily="18" charset="-128"/>
                  <a:ea typeface="UD デジタル 教科書体 NP-B" panose="02020700000000000000" pitchFamily="18" charset="-128"/>
                </a:rPr>
                <a:t>※</a:t>
              </a:r>
              <a:r>
                <a:rPr lang="ja-JP" altLang="en-US" sz="1400" dirty="0">
                  <a:latin typeface="UD デジタル 教科書体 NP-B" panose="02020700000000000000" pitchFamily="18" charset="-128"/>
                  <a:ea typeface="UD デジタル 教科書体 NP-B" panose="02020700000000000000" pitchFamily="18" charset="-128"/>
                </a:rPr>
                <a:t>締め切り厳守（</a:t>
              </a:r>
              <a:r>
                <a:rPr lang="en-US" altLang="ja-JP" sz="1400" dirty="0">
                  <a:latin typeface="UD デジタル 教科書体 NP-B" panose="02020700000000000000" pitchFamily="18" charset="-128"/>
                  <a:ea typeface="UD デジタル 教科書体 NP-B" panose="02020700000000000000" pitchFamily="18" charset="-128"/>
                </a:rPr>
                <a:t>17</a:t>
              </a:r>
              <a:r>
                <a:rPr lang="ja-JP" altLang="en-US" sz="1400" dirty="0">
                  <a:latin typeface="UD デジタル 教科書体 NP-B" panose="02020700000000000000" pitchFamily="18" charset="-128"/>
                  <a:ea typeface="UD デジタル 教科書体 NP-B" panose="02020700000000000000" pitchFamily="18" charset="-128"/>
                </a:rPr>
                <a:t>時まで）</a:t>
              </a:r>
              <a:endParaRPr lang="en-US" altLang="ja-JP" sz="1400" dirty="0">
                <a:latin typeface="UD デジタル 教科書体 NP-B" panose="02020700000000000000" pitchFamily="18" charset="-128"/>
                <a:ea typeface="UD デジタル 教科書体 NP-B" panose="02020700000000000000" pitchFamily="18" charset="-128"/>
              </a:endParaRPr>
            </a:p>
          </p:txBody>
        </p:sp>
        <p:sp>
          <p:nvSpPr>
            <p:cNvPr id="17" name="字幕 2">
              <a:extLst>
                <a:ext uri="{FF2B5EF4-FFF2-40B4-BE49-F238E27FC236}">
                  <a16:creationId xmlns:a16="http://schemas.microsoft.com/office/drawing/2014/main" id="{648F95A6-E6D6-1482-BE61-5F1A9FA4FF8A}"/>
                </a:ext>
              </a:extLst>
            </p:cNvPr>
            <p:cNvSpPr txBox="1">
              <a:spLocks/>
            </p:cNvSpPr>
            <p:nvPr/>
          </p:nvSpPr>
          <p:spPr>
            <a:xfrm>
              <a:off x="224885" y="7927877"/>
              <a:ext cx="1777660" cy="483333"/>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smtClean="0">
                  <a:solidFill>
                    <a:schemeClr val="bg1"/>
                  </a:solidFill>
                  <a:latin typeface="UD デジタル 教科書体 NP-B" panose="02020700000000000000" pitchFamily="18" charset="-128"/>
                  <a:ea typeface="UD デジタル 教科書体 NP-B" panose="02020700000000000000" pitchFamily="18" charset="-128"/>
                </a:rPr>
                <a:t>申請受付期間</a:t>
              </a:r>
              <a:endParaRPr lang="ja-JP" altLang="en-US" dirty="0">
                <a:solidFill>
                  <a:schemeClr val="bg1"/>
                </a:solidFill>
                <a:latin typeface="UD デジタル 教科書体 NP-B" panose="02020700000000000000" pitchFamily="18" charset="-128"/>
                <a:ea typeface="UD デジタル 教科書体 NP-B" panose="02020700000000000000" pitchFamily="18" charset="-128"/>
              </a:endParaRPr>
            </a:p>
          </p:txBody>
        </p:sp>
      </p:grpSp>
      <p:sp>
        <p:nvSpPr>
          <p:cNvPr id="3" name="字幕 2">
            <a:extLst>
              <a:ext uri="{FF2B5EF4-FFF2-40B4-BE49-F238E27FC236}">
                <a16:creationId xmlns:a16="http://schemas.microsoft.com/office/drawing/2014/main" id="{8532D4CD-7A99-120A-85A3-0C3FD21925DC}"/>
              </a:ext>
            </a:extLst>
          </p:cNvPr>
          <p:cNvSpPr>
            <a:spLocks noGrp="1"/>
          </p:cNvSpPr>
          <p:nvPr>
            <p:ph type="subTitle" idx="1"/>
          </p:nvPr>
        </p:nvSpPr>
        <p:spPr>
          <a:xfrm>
            <a:off x="251178" y="1391961"/>
            <a:ext cx="6333499" cy="694855"/>
          </a:xfrm>
        </p:spPr>
        <p:txBody>
          <a:bodyPr>
            <a:noAutofit/>
          </a:bodyPr>
          <a:lstStyle/>
          <a:p>
            <a:pPr algn="l">
              <a:lnSpc>
                <a:spcPts val="1500"/>
              </a:lnSpc>
            </a:pPr>
            <a:r>
              <a:rPr lang="ja-JP" altLang="en-US" sz="1600" dirty="0">
                <a:latin typeface="UD デジタル 教科書体 NP-B" panose="02020700000000000000" pitchFamily="18" charset="-128"/>
                <a:ea typeface="UD デジタル 教科書体 NP-B" panose="02020700000000000000" pitchFamily="18" charset="-128"/>
              </a:rPr>
              <a:t>農業資材等の原料の価格が高騰していることを受け、その影響を受けている農業生産者の生産意欲の維持及び向上と経営安定を図るため、資材費等の一部を支援します</a:t>
            </a:r>
            <a:r>
              <a:rPr lang="ja-JP" altLang="en-US" sz="1600" dirty="0" smtClean="0">
                <a:latin typeface="UD デジタル 教科書体 NP-B" panose="02020700000000000000" pitchFamily="18" charset="-128"/>
                <a:ea typeface="UD デジタル 教科書体 NP-B" panose="02020700000000000000" pitchFamily="18" charset="-128"/>
              </a:rPr>
              <a:t>。</a:t>
            </a:r>
            <a:endParaRPr lang="ja-JP" altLang="en-US" sz="1600" dirty="0">
              <a:latin typeface="UD デジタル 教科書体 NP-B" panose="02020700000000000000" pitchFamily="18" charset="-128"/>
              <a:ea typeface="UD デジタル 教科書体 NP-B" panose="02020700000000000000" pitchFamily="18" charset="-128"/>
            </a:endParaRPr>
          </a:p>
        </p:txBody>
      </p:sp>
      <p:sp>
        <p:nvSpPr>
          <p:cNvPr id="28" name="正方形/長方形 27">
            <a:extLst>
              <a:ext uri="{FF2B5EF4-FFF2-40B4-BE49-F238E27FC236}">
                <a16:creationId xmlns:a16="http://schemas.microsoft.com/office/drawing/2014/main" id="{34CB6D19-C275-0785-B550-3751DB3788B2}"/>
              </a:ext>
            </a:extLst>
          </p:cNvPr>
          <p:cNvSpPr/>
          <p:nvPr/>
        </p:nvSpPr>
        <p:spPr>
          <a:xfrm>
            <a:off x="-15884" y="870994"/>
            <a:ext cx="6849777" cy="338554"/>
          </a:xfrm>
          <a:prstGeom prst="rect">
            <a:avLst/>
          </a:prstGeom>
          <a:noFill/>
        </p:spPr>
        <p:txBody>
          <a:bodyPr wrap="square" lIns="91440" tIns="45720" rIns="91440" bIns="45720">
            <a:spAutoFit/>
          </a:bodyPr>
          <a:lstStyle/>
          <a:p>
            <a:pPr algn="ctr"/>
            <a:r>
              <a:rPr kumimoji="1" lang="ja-JP" altLang="en-US" sz="1600" cap="none" spc="0" dirty="0">
                <a:ln w="22225">
                  <a:noFill/>
                  <a:prstDash val="solid"/>
                </a:ln>
                <a:solidFill>
                  <a:srgbClr val="002060"/>
                </a:solidFill>
                <a:effectLst/>
                <a:latin typeface="HG丸ｺﾞｼｯｸM-PRO" panose="020F0400000000000000" pitchFamily="50" charset="-128"/>
                <a:ea typeface="HG丸ｺﾞｼｯｸM-PRO" panose="020F0400000000000000" pitchFamily="50" charset="-128"/>
              </a:rPr>
              <a:t>～農業資材価格高騰の影響を受けている農家の皆さまを支援します～</a:t>
            </a:r>
            <a:endParaRPr lang="ja-JP" altLang="en-US" sz="1600" cap="none" spc="0" dirty="0">
              <a:ln w="22225">
                <a:noFill/>
                <a:prstDash val="solid"/>
              </a:ln>
              <a:solidFill>
                <a:srgbClr val="002060"/>
              </a:solidFill>
              <a:effectLst/>
              <a:latin typeface="HG丸ｺﾞｼｯｸM-PRO" panose="020F0400000000000000" pitchFamily="50" charset="-128"/>
              <a:ea typeface="HG丸ｺﾞｼｯｸM-PRO" panose="020F0400000000000000" pitchFamily="50" charset="-128"/>
            </a:endParaRPr>
          </a:p>
        </p:txBody>
      </p:sp>
      <p:sp>
        <p:nvSpPr>
          <p:cNvPr id="7" name="正方形/長方形 6">
            <a:extLst>
              <a:ext uri="{FF2B5EF4-FFF2-40B4-BE49-F238E27FC236}">
                <a16:creationId xmlns:a16="http://schemas.microsoft.com/office/drawing/2014/main" id="{C9E39E22-3828-2756-0CFE-7E8FA76EBB84}"/>
              </a:ext>
            </a:extLst>
          </p:cNvPr>
          <p:cNvSpPr/>
          <p:nvPr/>
        </p:nvSpPr>
        <p:spPr>
          <a:xfrm>
            <a:off x="167673" y="236128"/>
            <a:ext cx="6666219" cy="584775"/>
          </a:xfrm>
          <a:prstGeom prst="rect">
            <a:avLst/>
          </a:prstGeom>
          <a:noFill/>
          <a:ln w="3175">
            <a:noFill/>
          </a:ln>
          <a:effectLst/>
        </p:spPr>
        <p:txBody>
          <a:bodyPr wrap="square" lIns="91440" tIns="45720" rIns="91440" bIns="45720">
            <a:spAutoFit/>
          </a:bodyPr>
          <a:lstStyle/>
          <a:p>
            <a:pPr algn="ctr"/>
            <a:r>
              <a:rPr kumimoji="1" lang="ja-JP" altLang="en-US" sz="3200" dirty="0" smtClean="0">
                <a:ln w="3175">
                  <a:solidFill>
                    <a:srgbClr val="FF0000"/>
                  </a:solidFill>
                  <a:prstDash val="solid"/>
                </a:ln>
                <a:solidFill>
                  <a:srgbClr val="FF0000"/>
                </a:solidFill>
                <a:latin typeface="BIZ UDPゴシック" panose="020B0400000000000000" pitchFamily="50" charset="-128"/>
                <a:ea typeface="BIZ UDPゴシック" panose="020B0400000000000000" pitchFamily="50" charset="-128"/>
              </a:rPr>
              <a:t>農業用資材高騰対策事業</a:t>
            </a:r>
            <a:r>
              <a:rPr kumimoji="1" lang="ja-JP" altLang="en-US" sz="3000" b="1" cap="none" spc="0" dirty="0" smtClean="0">
                <a:ln w="3175">
                  <a:solidFill>
                    <a:schemeClr val="tx1"/>
                  </a:solidFill>
                  <a:prstDash val="solid"/>
                </a:ln>
                <a:latin typeface="UD デジタル 教科書体 NP-B" panose="02020700000000000000" pitchFamily="18" charset="-128"/>
                <a:ea typeface="UD デジタル 教科書体 NP-B" panose="02020700000000000000" pitchFamily="18" charset="-128"/>
              </a:rPr>
              <a:t>の</a:t>
            </a:r>
            <a:r>
              <a:rPr kumimoji="1" lang="ja-JP" altLang="en-US" sz="3000" b="1" cap="none" spc="0" dirty="0">
                <a:ln w="3175">
                  <a:solidFill>
                    <a:schemeClr val="tx1"/>
                  </a:solidFill>
                  <a:prstDash val="solid"/>
                </a:ln>
                <a:latin typeface="UD デジタル 教科書体 NP-B" panose="02020700000000000000" pitchFamily="18" charset="-128"/>
                <a:ea typeface="UD デジタル 教科書体 NP-B" panose="02020700000000000000" pitchFamily="18" charset="-128"/>
              </a:rPr>
              <a:t>お知らせ</a:t>
            </a:r>
            <a:endParaRPr lang="ja-JP" altLang="en-US" sz="3000" b="1" cap="none" spc="0" dirty="0">
              <a:ln w="3175">
                <a:solidFill>
                  <a:schemeClr val="tx1"/>
                </a:solidFill>
                <a:prstDash val="solid"/>
              </a:ln>
            </a:endParaRPr>
          </a:p>
        </p:txBody>
      </p:sp>
    </p:spTree>
    <p:extLst>
      <p:ext uri="{BB962C8B-B14F-4D97-AF65-F5344CB8AC3E}">
        <p14:creationId xmlns:p14="http://schemas.microsoft.com/office/powerpoint/2010/main" val="1636948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図 29">
            <a:extLst>
              <a:ext uri="{FF2B5EF4-FFF2-40B4-BE49-F238E27FC236}">
                <a16:creationId xmlns:a16="http://schemas.microsoft.com/office/drawing/2014/main" id="{39CADA56-3D01-1416-53AB-B575FC3FB731}"/>
              </a:ext>
            </a:extLst>
          </p:cNvPr>
          <p:cNvPicPr>
            <a:picLocks noChangeAspect="1"/>
          </p:cNvPicPr>
          <p:nvPr/>
        </p:nvPicPr>
        <p:blipFill>
          <a:blip r:embed="rId3"/>
          <a:stretch>
            <a:fillRect/>
          </a:stretch>
        </p:blipFill>
        <p:spPr>
          <a:xfrm>
            <a:off x="150727" y="372532"/>
            <a:ext cx="6430570" cy="4546668"/>
          </a:xfrm>
          <a:prstGeom prst="rect">
            <a:avLst/>
          </a:prstGeom>
        </p:spPr>
      </p:pic>
      <p:sp>
        <p:nvSpPr>
          <p:cNvPr id="8" name="四角形: 1 つの角を切り取る 7">
            <a:extLst>
              <a:ext uri="{FF2B5EF4-FFF2-40B4-BE49-F238E27FC236}">
                <a16:creationId xmlns:a16="http://schemas.microsoft.com/office/drawing/2014/main" id="{2902C208-A730-D2B4-7EC9-505799C80802}"/>
              </a:ext>
            </a:extLst>
          </p:cNvPr>
          <p:cNvSpPr/>
          <p:nvPr/>
        </p:nvSpPr>
        <p:spPr>
          <a:xfrm>
            <a:off x="231619" y="75959"/>
            <a:ext cx="2967687" cy="409575"/>
          </a:xfrm>
          <a:prstGeom prst="snip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字幕 2">
            <a:extLst>
              <a:ext uri="{FF2B5EF4-FFF2-40B4-BE49-F238E27FC236}">
                <a16:creationId xmlns:a16="http://schemas.microsoft.com/office/drawing/2014/main" id="{D267049E-0C40-143D-7188-DB35F33B8E43}"/>
              </a:ext>
            </a:extLst>
          </p:cNvPr>
          <p:cNvSpPr txBox="1">
            <a:spLocks/>
          </p:cNvSpPr>
          <p:nvPr/>
        </p:nvSpPr>
        <p:spPr>
          <a:xfrm>
            <a:off x="231620" y="93815"/>
            <a:ext cx="2967687" cy="338554"/>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a:solidFill>
                  <a:schemeClr val="bg1"/>
                </a:solidFill>
                <a:latin typeface="UD デジタル 教科書体 NP-B" panose="02020700000000000000" pitchFamily="18" charset="-128"/>
                <a:ea typeface="UD デジタル 教科書体 NP-B" panose="02020700000000000000" pitchFamily="18" charset="-128"/>
              </a:rPr>
              <a:t>支援の対象となる資材費等</a:t>
            </a:r>
          </a:p>
        </p:txBody>
      </p:sp>
      <p:grpSp>
        <p:nvGrpSpPr>
          <p:cNvPr id="23" name="グループ化 22">
            <a:extLst>
              <a:ext uri="{FF2B5EF4-FFF2-40B4-BE49-F238E27FC236}">
                <a16:creationId xmlns:a16="http://schemas.microsoft.com/office/drawing/2014/main" id="{41281EEE-619E-F429-50FC-5162336F671F}"/>
              </a:ext>
            </a:extLst>
          </p:cNvPr>
          <p:cNvGrpSpPr/>
          <p:nvPr/>
        </p:nvGrpSpPr>
        <p:grpSpPr>
          <a:xfrm>
            <a:off x="186998" y="5011332"/>
            <a:ext cx="6387788" cy="2709241"/>
            <a:chOff x="209545" y="5123762"/>
            <a:chExt cx="6387788" cy="2649974"/>
          </a:xfrm>
        </p:grpSpPr>
        <p:sp>
          <p:nvSpPr>
            <p:cNvPr id="20" name="正方形/長方形 19">
              <a:extLst>
                <a:ext uri="{FF2B5EF4-FFF2-40B4-BE49-F238E27FC236}">
                  <a16:creationId xmlns:a16="http://schemas.microsoft.com/office/drawing/2014/main" id="{39C451BA-F842-4515-1C80-1E02A7B26A88}"/>
                </a:ext>
              </a:extLst>
            </p:cNvPr>
            <p:cNvSpPr/>
            <p:nvPr/>
          </p:nvSpPr>
          <p:spPr>
            <a:xfrm>
              <a:off x="222567" y="5408843"/>
              <a:ext cx="6374766" cy="2182427"/>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四角形: 1 つの角を切り取る 4">
              <a:extLst>
                <a:ext uri="{FF2B5EF4-FFF2-40B4-BE49-F238E27FC236}">
                  <a16:creationId xmlns:a16="http://schemas.microsoft.com/office/drawing/2014/main" id="{1D6088A5-B7CA-8127-6B1F-6E6CCD59D52F}"/>
                </a:ext>
              </a:extLst>
            </p:cNvPr>
            <p:cNvSpPr/>
            <p:nvPr/>
          </p:nvSpPr>
          <p:spPr>
            <a:xfrm>
              <a:off x="209545" y="5138382"/>
              <a:ext cx="2139701" cy="409575"/>
            </a:xfrm>
            <a:prstGeom prst="snip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字幕 2">
              <a:extLst>
                <a:ext uri="{FF2B5EF4-FFF2-40B4-BE49-F238E27FC236}">
                  <a16:creationId xmlns:a16="http://schemas.microsoft.com/office/drawing/2014/main" id="{E9C7D88A-4BBE-77BE-1E77-134587BC2962}"/>
                </a:ext>
              </a:extLst>
            </p:cNvPr>
            <p:cNvSpPr txBox="1">
              <a:spLocks/>
            </p:cNvSpPr>
            <p:nvPr/>
          </p:nvSpPr>
          <p:spPr>
            <a:xfrm>
              <a:off x="222567" y="5123762"/>
              <a:ext cx="2100835" cy="36968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a:solidFill>
                    <a:schemeClr val="bg1"/>
                  </a:solidFill>
                  <a:latin typeface="UD デジタル 教科書体 NP-B" panose="02020700000000000000" pitchFamily="18" charset="-128"/>
                  <a:ea typeface="UD デジタル 教科書体 NP-B" panose="02020700000000000000" pitchFamily="18" charset="-128"/>
                </a:rPr>
                <a:t>申請に必要なもの</a:t>
              </a:r>
            </a:p>
          </p:txBody>
        </p:sp>
        <p:sp>
          <p:nvSpPr>
            <p:cNvPr id="16" name="字幕 2">
              <a:extLst>
                <a:ext uri="{FF2B5EF4-FFF2-40B4-BE49-F238E27FC236}">
                  <a16:creationId xmlns:a16="http://schemas.microsoft.com/office/drawing/2014/main" id="{98C5CBD0-94E3-C72B-E7A0-1D099059C384}"/>
                </a:ext>
              </a:extLst>
            </p:cNvPr>
            <p:cNvSpPr txBox="1">
              <a:spLocks/>
            </p:cNvSpPr>
            <p:nvPr/>
          </p:nvSpPr>
          <p:spPr>
            <a:xfrm>
              <a:off x="321308" y="5609194"/>
              <a:ext cx="6276025" cy="2164542"/>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a:t>
              </a:r>
              <a:r>
                <a:rPr lang="ja-JP" altLang="en-US" sz="1600" dirty="0">
                  <a:latin typeface="UD デジタル 教科書体 NP-B" panose="02020700000000000000" pitchFamily="18" charset="-128"/>
                  <a:ea typeface="UD デジタル 教科書体 NP-B" panose="02020700000000000000" pitchFamily="18" charset="-128"/>
                </a:rPr>
                <a:t>令和</a:t>
              </a:r>
              <a:r>
                <a:rPr lang="ja-JP" altLang="en-US" sz="1600" dirty="0">
                  <a:solidFill>
                    <a:srgbClr val="FF0000"/>
                  </a:solidFill>
                  <a:latin typeface="UD デジタル 教科書体 NP-B" panose="02020700000000000000" pitchFamily="18" charset="-128"/>
                  <a:ea typeface="UD デジタル 教科書体 NP-B" panose="02020700000000000000" pitchFamily="18" charset="-128"/>
                </a:rPr>
                <a:t>４</a:t>
              </a:r>
              <a:r>
                <a:rPr lang="ja-JP" altLang="en-US" sz="1600" dirty="0">
                  <a:latin typeface="UD デジタル 教科書体 NP-B" panose="02020700000000000000" pitchFamily="18" charset="-128"/>
                  <a:ea typeface="UD デジタル 教科書体 NP-B" panose="02020700000000000000" pitchFamily="18" charset="-128"/>
                </a:rPr>
                <a:t>年分 </a:t>
              </a:r>
              <a:endParaRPr lang="en-US" altLang="ja-JP" sz="1600" dirty="0">
                <a:latin typeface="UD デジタル 教科書体 NP-B" panose="02020700000000000000" pitchFamily="18" charset="-128"/>
                <a:ea typeface="UD デジタル 教科書体 NP-B" panose="02020700000000000000" pitchFamily="18" charset="-128"/>
              </a:endParaRPr>
            </a:p>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　　確定申告書　又は　住民税申告書</a:t>
              </a:r>
              <a:endParaRPr lang="en-US" altLang="ja-JP" dirty="0">
                <a:latin typeface="UD デジタル 教科書体 NP-B" panose="02020700000000000000" pitchFamily="18" charset="-128"/>
                <a:ea typeface="UD デジタル 教科書体 NP-B" panose="02020700000000000000" pitchFamily="18" charset="-128"/>
              </a:endParaRPr>
            </a:p>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a:t>
              </a:r>
              <a:r>
                <a:rPr lang="ja-JP" altLang="en-US" sz="1600" dirty="0">
                  <a:latin typeface="UD デジタル 教科書体 NP-B" panose="02020700000000000000" pitchFamily="18" charset="-128"/>
                  <a:ea typeface="UD デジタル 教科書体 NP-B" panose="02020700000000000000" pitchFamily="18" charset="-128"/>
                </a:rPr>
                <a:t>令和</a:t>
              </a:r>
              <a:r>
                <a:rPr lang="ja-JP" altLang="en-US" sz="1600" dirty="0">
                  <a:solidFill>
                    <a:srgbClr val="FF0000"/>
                  </a:solidFill>
                  <a:latin typeface="UD デジタル 教科書体 NP-B" panose="02020700000000000000" pitchFamily="18" charset="-128"/>
                  <a:ea typeface="UD デジタル 教科書体 NP-B" panose="02020700000000000000" pitchFamily="18" charset="-128"/>
                </a:rPr>
                <a:t>４</a:t>
              </a:r>
              <a:r>
                <a:rPr lang="ja-JP" altLang="en-US" sz="1600" dirty="0">
                  <a:latin typeface="UD デジタル 教科書体 NP-B" panose="02020700000000000000" pitchFamily="18" charset="-128"/>
                  <a:ea typeface="UD デジタル 教科書体 NP-B" panose="02020700000000000000" pitchFamily="18" charset="-128"/>
                </a:rPr>
                <a:t>年分 </a:t>
              </a:r>
              <a:endParaRPr lang="en-US" altLang="ja-JP" sz="1600" dirty="0">
                <a:latin typeface="UD デジタル 教科書体 NP-B" panose="02020700000000000000" pitchFamily="18" charset="-128"/>
                <a:ea typeface="UD デジタル 教科書体 NP-B" panose="02020700000000000000" pitchFamily="18" charset="-128"/>
              </a:endParaRPr>
            </a:p>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　　所得税青色申告書決算書　又は　収支内訳書（白色）</a:t>
              </a:r>
              <a:endParaRPr lang="en-US" altLang="ja-JP" dirty="0">
                <a:latin typeface="UD デジタル 教科書体 NP-B" panose="02020700000000000000" pitchFamily="18" charset="-128"/>
                <a:ea typeface="UD デジタル 教科書体 NP-B" panose="02020700000000000000" pitchFamily="18" charset="-128"/>
              </a:endParaRPr>
            </a:p>
            <a:p>
              <a:pPr algn="l">
                <a:lnSpc>
                  <a:spcPts val="1000"/>
                </a:lnSpc>
              </a:pPr>
              <a:r>
                <a:rPr lang="ja-JP" altLang="en-US" sz="1600" dirty="0">
                  <a:latin typeface="UD デジタル 教科書体 NP-B" panose="02020700000000000000" pitchFamily="18" charset="-128"/>
                  <a:ea typeface="UD デジタル 教科書体 NP-B" panose="02020700000000000000" pitchFamily="18" charset="-128"/>
                </a:rPr>
                <a:t>　</a:t>
              </a:r>
              <a:r>
                <a:rPr lang="en-US" altLang="ja-JP" sz="1400" dirty="0">
                  <a:latin typeface="UD デジタル 教科書体 NP-B" panose="02020700000000000000" pitchFamily="18" charset="-128"/>
                  <a:ea typeface="UD デジタル 教科書体 NP-B" panose="02020700000000000000" pitchFamily="18" charset="-128"/>
                </a:rPr>
                <a:t>※</a:t>
              </a:r>
              <a:r>
                <a:rPr lang="ja-JP" altLang="en-US" sz="1400" dirty="0">
                  <a:latin typeface="UD デジタル 教科書体 NP-B" panose="02020700000000000000" pitchFamily="18" charset="-128"/>
                  <a:ea typeface="UD デジタル 教科書体 NP-B" panose="02020700000000000000" pitchFamily="18" charset="-128"/>
                </a:rPr>
                <a:t>法人等の場合は、直近の法人税申告書別表１及び決算書など対象経費額</a:t>
              </a:r>
              <a:endParaRPr lang="en-US" altLang="ja-JP" sz="1400" dirty="0">
                <a:latin typeface="UD デジタル 教科書体 NP-B" panose="02020700000000000000" pitchFamily="18" charset="-128"/>
                <a:ea typeface="UD デジタル 教科書体 NP-B" panose="02020700000000000000" pitchFamily="18" charset="-128"/>
              </a:endParaRPr>
            </a:p>
            <a:p>
              <a:pPr algn="l">
                <a:lnSpc>
                  <a:spcPts val="1000"/>
                </a:lnSpc>
              </a:pPr>
              <a:r>
                <a:rPr lang="ja-JP" altLang="en-US" sz="1400" dirty="0">
                  <a:latin typeface="UD デジタル 教科書体 NP-B" panose="02020700000000000000" pitchFamily="18" charset="-128"/>
                  <a:ea typeface="UD デジタル 教科書体 NP-B" panose="02020700000000000000" pitchFamily="18" charset="-128"/>
                </a:rPr>
                <a:t>　　がわかる書類</a:t>
              </a:r>
              <a:endParaRPr lang="en-US" altLang="ja-JP" sz="1400" dirty="0">
                <a:latin typeface="UD デジタル 教科書体 NP-B" panose="02020700000000000000" pitchFamily="18" charset="-128"/>
                <a:ea typeface="UD デジタル 教科書体 NP-B" panose="02020700000000000000" pitchFamily="18" charset="-128"/>
              </a:endParaRPr>
            </a:p>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○認 印　　　　○振込先の通帳</a:t>
              </a:r>
              <a:endParaRPr lang="en-US" altLang="ja-JP" dirty="0">
                <a:latin typeface="UD デジタル 教科書体 NP-B" panose="02020700000000000000" pitchFamily="18" charset="-128"/>
                <a:ea typeface="UD デジタル 教科書体 NP-B" panose="02020700000000000000" pitchFamily="18" charset="-128"/>
              </a:endParaRPr>
            </a:p>
          </p:txBody>
        </p:sp>
      </p:grpSp>
      <p:sp>
        <p:nvSpPr>
          <p:cNvPr id="21" name="正方形/長方形 20">
            <a:extLst>
              <a:ext uri="{FF2B5EF4-FFF2-40B4-BE49-F238E27FC236}">
                <a16:creationId xmlns:a16="http://schemas.microsoft.com/office/drawing/2014/main" id="{92BC269D-EC13-5CBA-27F6-4D298FD697B4}"/>
              </a:ext>
            </a:extLst>
          </p:cNvPr>
          <p:cNvSpPr/>
          <p:nvPr/>
        </p:nvSpPr>
        <p:spPr>
          <a:xfrm>
            <a:off x="200020" y="7879588"/>
            <a:ext cx="6374766" cy="1096668"/>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四角形: 1 つの角を切り取る 18">
            <a:extLst>
              <a:ext uri="{FF2B5EF4-FFF2-40B4-BE49-F238E27FC236}">
                <a16:creationId xmlns:a16="http://schemas.microsoft.com/office/drawing/2014/main" id="{898DE242-1C21-0C46-9DBD-552E4A9DBA1E}"/>
              </a:ext>
            </a:extLst>
          </p:cNvPr>
          <p:cNvSpPr/>
          <p:nvPr/>
        </p:nvSpPr>
        <p:spPr>
          <a:xfrm>
            <a:off x="183107" y="7643004"/>
            <a:ext cx="3499643" cy="369681"/>
          </a:xfrm>
          <a:prstGeom prst="snip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字幕 2">
            <a:extLst>
              <a:ext uri="{FF2B5EF4-FFF2-40B4-BE49-F238E27FC236}">
                <a16:creationId xmlns:a16="http://schemas.microsoft.com/office/drawing/2014/main" id="{4E2F4609-7391-C200-399B-6CB48F7C2D48}"/>
              </a:ext>
            </a:extLst>
          </p:cNvPr>
          <p:cNvSpPr txBox="1">
            <a:spLocks/>
          </p:cNvSpPr>
          <p:nvPr/>
        </p:nvSpPr>
        <p:spPr>
          <a:xfrm>
            <a:off x="390520" y="8262980"/>
            <a:ext cx="5993765" cy="760603"/>
          </a:xfrm>
          <a:prstGeom prst="rect">
            <a:avLst/>
          </a:prstGeom>
          <a:noFill/>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600"/>
              </a:lnSpc>
            </a:pPr>
            <a:r>
              <a:rPr lang="ja-JP" altLang="en-US" sz="2400" dirty="0">
                <a:latin typeface="UD デジタル 教科書体 NP-B" panose="02020700000000000000" pitchFamily="18" charset="-128"/>
                <a:ea typeface="UD デジタル 教科書体 NP-B" panose="02020700000000000000" pitchFamily="18" charset="-128"/>
              </a:rPr>
              <a:t>和水町役場　三加和総合支所　農林振興課　</a:t>
            </a:r>
            <a:endParaRPr lang="en-US" altLang="ja-JP" sz="2400" dirty="0">
              <a:latin typeface="UD デジタル 教科書体 NP-B" panose="02020700000000000000" pitchFamily="18" charset="-128"/>
              <a:ea typeface="UD デジタル 教科書体 NP-B" panose="02020700000000000000" pitchFamily="18" charset="-128"/>
            </a:endParaRPr>
          </a:p>
          <a:p>
            <a:pPr algn="l">
              <a:lnSpc>
                <a:spcPts val="1600"/>
              </a:lnSpc>
            </a:pPr>
            <a:r>
              <a:rPr lang="ja-JP" altLang="en-US" dirty="0">
                <a:latin typeface="UD デジタル 教科書体 NP-B" panose="02020700000000000000" pitchFamily="18" charset="-128"/>
                <a:ea typeface="UD デジタル 教科書体 NP-B" panose="02020700000000000000" pitchFamily="18" charset="-128"/>
              </a:rPr>
              <a:t> 電話　</a:t>
            </a:r>
            <a:r>
              <a:rPr lang="en-US" altLang="ja-JP" dirty="0">
                <a:latin typeface="UD デジタル 教科書体 NP-B" panose="02020700000000000000" pitchFamily="18" charset="-128"/>
                <a:ea typeface="UD デジタル 教科書体 NP-B" panose="02020700000000000000" pitchFamily="18" charset="-128"/>
              </a:rPr>
              <a:t>0968-34-3111</a:t>
            </a:r>
          </a:p>
        </p:txBody>
      </p:sp>
      <p:sp>
        <p:nvSpPr>
          <p:cNvPr id="17" name="字幕 2">
            <a:extLst>
              <a:ext uri="{FF2B5EF4-FFF2-40B4-BE49-F238E27FC236}">
                <a16:creationId xmlns:a16="http://schemas.microsoft.com/office/drawing/2014/main" id="{648F95A6-E6D6-1482-BE61-5F1A9FA4FF8A}"/>
              </a:ext>
            </a:extLst>
          </p:cNvPr>
          <p:cNvSpPr txBox="1">
            <a:spLocks/>
          </p:cNvSpPr>
          <p:nvPr/>
        </p:nvSpPr>
        <p:spPr>
          <a:xfrm>
            <a:off x="183106" y="7576024"/>
            <a:ext cx="3499643" cy="42386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a:solidFill>
                  <a:schemeClr val="bg1"/>
                </a:solidFill>
                <a:latin typeface="UD デジタル 教科書体 NP-B" panose="02020700000000000000" pitchFamily="18" charset="-128"/>
                <a:ea typeface="UD デジタル 教科書体 NP-B" panose="02020700000000000000" pitchFamily="18" charset="-128"/>
              </a:rPr>
              <a:t>申請受付場所・お問い合わせ先</a:t>
            </a:r>
          </a:p>
        </p:txBody>
      </p:sp>
      <p:sp>
        <p:nvSpPr>
          <p:cNvPr id="32" name="字幕 2">
            <a:extLst>
              <a:ext uri="{FF2B5EF4-FFF2-40B4-BE49-F238E27FC236}">
                <a16:creationId xmlns:a16="http://schemas.microsoft.com/office/drawing/2014/main" id="{4DC4A292-753E-01C9-B6B3-C02F8518D9BE}"/>
              </a:ext>
            </a:extLst>
          </p:cNvPr>
          <p:cNvSpPr txBox="1">
            <a:spLocks/>
          </p:cNvSpPr>
          <p:nvPr/>
        </p:nvSpPr>
        <p:spPr>
          <a:xfrm>
            <a:off x="2326699" y="559595"/>
            <a:ext cx="257844" cy="271604"/>
          </a:xfrm>
          <a:prstGeom prst="rect">
            <a:avLst/>
          </a:prstGeom>
          <a:solidFill>
            <a:schemeClr val="bg1"/>
          </a:solid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endParaRPr lang="ja-JP" altLang="en-US"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31" name="字幕 2">
            <a:extLst>
              <a:ext uri="{FF2B5EF4-FFF2-40B4-BE49-F238E27FC236}">
                <a16:creationId xmlns:a16="http://schemas.microsoft.com/office/drawing/2014/main" id="{95222BCB-03B2-781D-5D0D-BF7A4A0E1FC1}"/>
              </a:ext>
            </a:extLst>
          </p:cNvPr>
          <p:cNvSpPr txBox="1">
            <a:spLocks/>
          </p:cNvSpPr>
          <p:nvPr/>
        </p:nvSpPr>
        <p:spPr>
          <a:xfrm>
            <a:off x="2248515" y="442569"/>
            <a:ext cx="414212" cy="321986"/>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dirty="0">
                <a:solidFill>
                  <a:srgbClr val="FF0000"/>
                </a:solidFill>
                <a:latin typeface="UD デジタル 教科書体 NP-B" panose="02020700000000000000" pitchFamily="18" charset="-128"/>
                <a:ea typeface="UD デジタル 教科書体 NP-B" panose="02020700000000000000" pitchFamily="18" charset="-128"/>
              </a:rPr>
              <a:t>４</a:t>
            </a:r>
          </a:p>
        </p:txBody>
      </p:sp>
      <p:sp>
        <p:nvSpPr>
          <p:cNvPr id="33" name="字幕 2">
            <a:extLst>
              <a:ext uri="{FF2B5EF4-FFF2-40B4-BE49-F238E27FC236}">
                <a16:creationId xmlns:a16="http://schemas.microsoft.com/office/drawing/2014/main" id="{21D8FEF8-065D-316D-241F-7DABCF991A50}"/>
              </a:ext>
            </a:extLst>
          </p:cNvPr>
          <p:cNvSpPr txBox="1">
            <a:spLocks/>
          </p:cNvSpPr>
          <p:nvPr/>
        </p:nvSpPr>
        <p:spPr>
          <a:xfrm>
            <a:off x="516788" y="1406994"/>
            <a:ext cx="1128310" cy="144978"/>
          </a:xfrm>
          <a:prstGeom prst="rect">
            <a:avLst/>
          </a:prstGeom>
          <a:solidFill>
            <a:schemeClr val="bg1"/>
          </a:solid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endParaRPr lang="ja-JP" altLang="en-US" sz="1050" dirty="0">
              <a:solidFill>
                <a:schemeClr val="bg1"/>
              </a:solidFill>
              <a:latin typeface="UD デジタル 教科書体 NP-B" panose="02020700000000000000" pitchFamily="18" charset="-128"/>
              <a:ea typeface="UD デジタル 教科書体 NP-B" panose="02020700000000000000" pitchFamily="18" charset="-128"/>
            </a:endParaRPr>
          </a:p>
        </p:txBody>
      </p:sp>
      <p:pic>
        <p:nvPicPr>
          <p:cNvPr id="34" name="図 33">
            <a:extLst>
              <a:ext uri="{FF2B5EF4-FFF2-40B4-BE49-F238E27FC236}">
                <a16:creationId xmlns:a16="http://schemas.microsoft.com/office/drawing/2014/main" id="{C82CBCC0-8427-A203-43E1-5271A69D9B81}"/>
              </a:ext>
            </a:extLst>
          </p:cNvPr>
          <p:cNvPicPr>
            <a:picLocks noChangeAspect="1"/>
          </p:cNvPicPr>
          <p:nvPr/>
        </p:nvPicPr>
        <p:blipFill>
          <a:blip r:embed="rId4"/>
          <a:stretch>
            <a:fillRect/>
          </a:stretch>
        </p:blipFill>
        <p:spPr>
          <a:xfrm>
            <a:off x="3221718" y="4346428"/>
            <a:ext cx="414564" cy="451143"/>
          </a:xfrm>
          <a:prstGeom prst="rect">
            <a:avLst/>
          </a:prstGeom>
        </p:spPr>
      </p:pic>
      <p:sp>
        <p:nvSpPr>
          <p:cNvPr id="36" name="字幕 2">
            <a:extLst>
              <a:ext uri="{FF2B5EF4-FFF2-40B4-BE49-F238E27FC236}">
                <a16:creationId xmlns:a16="http://schemas.microsoft.com/office/drawing/2014/main" id="{A74809FA-26BE-3FF0-2FFE-F59671D8B062}"/>
              </a:ext>
            </a:extLst>
          </p:cNvPr>
          <p:cNvSpPr txBox="1">
            <a:spLocks/>
          </p:cNvSpPr>
          <p:nvPr/>
        </p:nvSpPr>
        <p:spPr>
          <a:xfrm>
            <a:off x="564259" y="724042"/>
            <a:ext cx="1273772" cy="153896"/>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3000"/>
              </a:lnSpc>
            </a:pPr>
            <a:r>
              <a:rPr lang="ja-JP" altLang="en-US" sz="1050" dirty="0">
                <a:latin typeface="UD デジタル 教科書体 NP-B" panose="02020700000000000000" pitchFamily="18" charset="-128"/>
                <a:ea typeface="UD デジタル 教科書体 NP-B" panose="02020700000000000000" pitchFamily="18" charset="-128"/>
              </a:rPr>
              <a:t>白色申告の場合</a:t>
            </a:r>
          </a:p>
        </p:txBody>
      </p:sp>
      <p:sp>
        <p:nvSpPr>
          <p:cNvPr id="37" name="四角形: 角を丸くする 36">
            <a:extLst>
              <a:ext uri="{FF2B5EF4-FFF2-40B4-BE49-F238E27FC236}">
                <a16:creationId xmlns:a16="http://schemas.microsoft.com/office/drawing/2014/main" id="{7C720345-A22A-AAE9-8A56-EAA7461521C4}"/>
              </a:ext>
            </a:extLst>
          </p:cNvPr>
          <p:cNvSpPr/>
          <p:nvPr/>
        </p:nvSpPr>
        <p:spPr>
          <a:xfrm>
            <a:off x="700087" y="4076700"/>
            <a:ext cx="1385887" cy="15389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39" name="四角形: 角を丸くする 38">
            <a:extLst>
              <a:ext uri="{FF2B5EF4-FFF2-40B4-BE49-F238E27FC236}">
                <a16:creationId xmlns:a16="http://schemas.microsoft.com/office/drawing/2014/main" id="{BAF7DFCC-2B74-3FAD-535A-2D07CB4FD878}"/>
              </a:ext>
            </a:extLst>
          </p:cNvPr>
          <p:cNvSpPr/>
          <p:nvPr/>
        </p:nvSpPr>
        <p:spPr>
          <a:xfrm>
            <a:off x="700086" y="4379873"/>
            <a:ext cx="1385887" cy="15389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40" name="四角形: 角を丸くする 39">
            <a:extLst>
              <a:ext uri="{FF2B5EF4-FFF2-40B4-BE49-F238E27FC236}">
                <a16:creationId xmlns:a16="http://schemas.microsoft.com/office/drawing/2014/main" id="{709DBD83-909B-D9F0-0AC4-9B8C2DD05C0A}"/>
              </a:ext>
            </a:extLst>
          </p:cNvPr>
          <p:cNvSpPr/>
          <p:nvPr/>
        </p:nvSpPr>
        <p:spPr>
          <a:xfrm>
            <a:off x="700085" y="4529150"/>
            <a:ext cx="1385887" cy="15389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41" name="四角形: 角を丸くする 40">
            <a:extLst>
              <a:ext uri="{FF2B5EF4-FFF2-40B4-BE49-F238E27FC236}">
                <a16:creationId xmlns:a16="http://schemas.microsoft.com/office/drawing/2014/main" id="{C7B35AE3-8C01-FCBB-D624-E5AEC7DC5577}"/>
              </a:ext>
            </a:extLst>
          </p:cNvPr>
          <p:cNvSpPr/>
          <p:nvPr/>
        </p:nvSpPr>
        <p:spPr>
          <a:xfrm>
            <a:off x="2307265" y="1837158"/>
            <a:ext cx="1385887" cy="15389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44" name="四角形: 角を丸くする 43">
            <a:extLst>
              <a:ext uri="{FF2B5EF4-FFF2-40B4-BE49-F238E27FC236}">
                <a16:creationId xmlns:a16="http://schemas.microsoft.com/office/drawing/2014/main" id="{77545574-BBFB-8906-5636-B1CEFD13A05D}"/>
              </a:ext>
            </a:extLst>
          </p:cNvPr>
          <p:cNvSpPr/>
          <p:nvPr/>
        </p:nvSpPr>
        <p:spPr>
          <a:xfrm>
            <a:off x="2196368" y="2828925"/>
            <a:ext cx="4572898" cy="1854121"/>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字幕 2">
            <a:extLst>
              <a:ext uri="{FF2B5EF4-FFF2-40B4-BE49-F238E27FC236}">
                <a16:creationId xmlns:a16="http://schemas.microsoft.com/office/drawing/2014/main" id="{B0762386-AAD8-8705-AD82-F9E4073164DA}"/>
              </a:ext>
            </a:extLst>
          </p:cNvPr>
          <p:cNvSpPr txBox="1">
            <a:spLocks/>
          </p:cNvSpPr>
          <p:nvPr/>
        </p:nvSpPr>
        <p:spPr>
          <a:xfrm>
            <a:off x="2326699" y="2876722"/>
            <a:ext cx="4572898" cy="1924401"/>
          </a:xfrm>
          <a:prstGeom prst="rect">
            <a:avLst/>
          </a:prstGeom>
          <a:noFill/>
          <a:ln>
            <a:noFill/>
          </a:ln>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500"/>
              </a:lnSpc>
            </a:pPr>
            <a:r>
              <a:rPr lang="ja-JP" altLang="en-US" sz="1100" dirty="0">
                <a:latin typeface="UD デジタル 教科書体 NP-B" panose="02020700000000000000" pitchFamily="18" charset="-128"/>
                <a:ea typeface="UD デジタル 教科書体 NP-B" panose="02020700000000000000" pitchFamily="18" charset="-128"/>
              </a:rPr>
              <a:t>計算例①</a:t>
            </a:r>
            <a:endParaRPr lang="en-US" altLang="ja-JP" sz="1100" dirty="0">
              <a:latin typeface="UD デジタル 教科書体 NP-B" panose="02020700000000000000" pitchFamily="18" charset="-128"/>
              <a:ea typeface="UD デジタル 教科書体 NP-B" panose="02020700000000000000" pitchFamily="18" charset="-128"/>
            </a:endParaRPr>
          </a:p>
          <a:p>
            <a:pPr algn="l">
              <a:lnSpc>
                <a:spcPts val="800"/>
              </a:lnSpc>
            </a:pPr>
            <a:r>
              <a:rPr lang="ja-JP" altLang="en-US" sz="1100" dirty="0">
                <a:latin typeface="UD デジタル 教科書体 NP-B" panose="02020700000000000000" pitchFamily="18" charset="-128"/>
                <a:ea typeface="UD デジタル 教科書体 NP-B" panose="02020700000000000000" pitchFamily="18" charset="-128"/>
              </a:rPr>
              <a:t>　</a:t>
            </a:r>
            <a:r>
              <a:rPr lang="ja-JP" altLang="en-US" sz="1000" dirty="0">
                <a:latin typeface="UD デジタル 教科書体 NP-B" panose="02020700000000000000" pitchFamily="18" charset="-128"/>
                <a:ea typeface="UD デジタル 教科書体 NP-B" panose="02020700000000000000" pitchFamily="18" charset="-128"/>
              </a:rPr>
              <a:t>飼料費　　　　農薬費　　　諸材料費　　動力光熱費　　　合計</a:t>
            </a:r>
            <a:endParaRPr lang="en-US" altLang="ja-JP" sz="1000" dirty="0">
              <a:latin typeface="UD デジタル 教科書体 NP-B" panose="02020700000000000000" pitchFamily="18" charset="-128"/>
              <a:ea typeface="UD デジタル 教科書体 NP-B" panose="02020700000000000000" pitchFamily="18" charset="-128"/>
            </a:endParaRPr>
          </a:p>
          <a:p>
            <a:pPr algn="l">
              <a:lnSpc>
                <a:spcPts val="800"/>
              </a:lnSpc>
            </a:pPr>
            <a:r>
              <a:rPr lang="en-US" altLang="ja-JP" sz="1000" dirty="0">
                <a:latin typeface="UD デジタル 教科書体 NP-B" panose="02020700000000000000" pitchFamily="18" charset="-128"/>
                <a:ea typeface="UD デジタル 教科書体 NP-B" panose="02020700000000000000" pitchFamily="18" charset="-128"/>
              </a:rPr>
              <a:t>375,000</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347,500</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587,500</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270,515</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1,580,515</a:t>
            </a:r>
            <a:r>
              <a:rPr lang="ja-JP" altLang="en-US" sz="1000" dirty="0">
                <a:latin typeface="UD デジタル 教科書体 NP-B" panose="02020700000000000000" pitchFamily="18" charset="-128"/>
                <a:ea typeface="UD デジタル 教科書体 NP-B" panose="02020700000000000000" pitchFamily="18" charset="-128"/>
              </a:rPr>
              <a:t>円　</a:t>
            </a:r>
            <a:endParaRPr lang="en-US" altLang="ja-JP" sz="1000" dirty="0">
              <a:latin typeface="UD デジタル 教科書体 NP-B" panose="02020700000000000000" pitchFamily="18" charset="-128"/>
              <a:ea typeface="UD デジタル 教科書体 NP-B" panose="02020700000000000000" pitchFamily="18" charset="-128"/>
            </a:endParaRPr>
          </a:p>
          <a:p>
            <a:pPr algn="l">
              <a:lnSpc>
                <a:spcPts val="800"/>
              </a:lnSpc>
            </a:pPr>
            <a:r>
              <a:rPr lang="en-US" altLang="ja-JP" sz="1000" dirty="0">
                <a:latin typeface="UD デジタル 教科書体 NP-B" panose="02020700000000000000" pitchFamily="18" charset="-128"/>
                <a:ea typeface="UD デジタル 教科書体 NP-B" panose="02020700000000000000" pitchFamily="18" charset="-128"/>
              </a:rPr>
              <a:t>1,580,515</a:t>
            </a:r>
            <a:r>
              <a:rPr lang="ja-JP" altLang="en-US" sz="1000" dirty="0">
                <a:latin typeface="UD デジタル 教科書体 NP-B" panose="02020700000000000000" pitchFamily="18" charset="-128"/>
                <a:ea typeface="UD デジタル 教科書体 NP-B" panose="02020700000000000000" pitchFamily="18" charset="-128"/>
              </a:rPr>
              <a:t>円　</a:t>
            </a:r>
            <a:r>
              <a:rPr lang="en-US" altLang="ja-JP" sz="1000" dirty="0">
                <a:latin typeface="UD デジタル 教科書体 NP-B" panose="02020700000000000000" pitchFamily="18" charset="-128"/>
                <a:ea typeface="UD デジタル 教科書体 NP-B" panose="02020700000000000000" pitchFamily="18" charset="-128"/>
              </a:rPr>
              <a:t>×</a:t>
            </a:r>
            <a:r>
              <a:rPr lang="ja-JP" altLang="en-US" sz="1000" dirty="0">
                <a:latin typeface="UD デジタル 教科書体 NP-B" panose="02020700000000000000" pitchFamily="18" charset="-128"/>
                <a:ea typeface="UD デジタル 教科書体 NP-B" panose="02020700000000000000" pitchFamily="18" charset="-128"/>
              </a:rPr>
              <a:t>　</a:t>
            </a:r>
            <a:r>
              <a:rPr lang="en-US" altLang="ja-JP" sz="1000" dirty="0">
                <a:latin typeface="UD デジタル 教科書体 NP-B" panose="02020700000000000000" pitchFamily="18" charset="-128"/>
                <a:ea typeface="UD デジタル 教科書体 NP-B" panose="02020700000000000000" pitchFamily="18" charset="-128"/>
              </a:rPr>
              <a:t>0.1</a:t>
            </a:r>
            <a:r>
              <a:rPr lang="ja-JP" altLang="en-US" sz="1000" dirty="0">
                <a:latin typeface="UD デジタル 教科書体 NP-B" panose="02020700000000000000" pitchFamily="18" charset="-128"/>
                <a:ea typeface="UD デジタル 教科書体 NP-B" panose="02020700000000000000" pitchFamily="18" charset="-128"/>
              </a:rPr>
              <a:t>　＝　</a:t>
            </a:r>
            <a:r>
              <a:rPr lang="en-US" altLang="ja-JP" sz="1000" dirty="0">
                <a:latin typeface="UD デジタル 教科書体 NP-B" panose="02020700000000000000" pitchFamily="18" charset="-128"/>
                <a:ea typeface="UD デジタル 教科書体 NP-B" panose="02020700000000000000" pitchFamily="18" charset="-128"/>
              </a:rPr>
              <a:t>158,051</a:t>
            </a:r>
            <a:r>
              <a:rPr lang="ja-JP" altLang="en-US" sz="1000" dirty="0">
                <a:latin typeface="UD デジタル 教科書体 NP-B" panose="02020700000000000000" pitchFamily="18" charset="-128"/>
                <a:ea typeface="UD デジタル 教科書体 NP-B" panose="02020700000000000000" pitchFamily="18" charset="-128"/>
              </a:rPr>
              <a:t>円　</a:t>
            </a:r>
            <a:r>
              <a:rPr lang="ja-JP" altLang="en-US" sz="1200" u="sng" dirty="0">
                <a:latin typeface="UD デジタル 教科書体 NP-B" panose="02020700000000000000" pitchFamily="18" charset="-128"/>
                <a:ea typeface="UD デジタル 教科書体 NP-B" panose="02020700000000000000" pitchFamily="18" charset="-128"/>
              </a:rPr>
              <a:t>支援金額　</a:t>
            </a:r>
            <a:r>
              <a:rPr lang="en-US" altLang="ja-JP" sz="1200" u="sng" dirty="0">
                <a:latin typeface="UD デジタル 教科書体 NP-B" panose="02020700000000000000" pitchFamily="18" charset="-128"/>
                <a:ea typeface="UD デジタル 教科書体 NP-B" panose="02020700000000000000" pitchFamily="18" charset="-128"/>
              </a:rPr>
              <a:t>70,000</a:t>
            </a:r>
            <a:r>
              <a:rPr lang="ja-JP" altLang="en-US" sz="1200" u="sng" dirty="0">
                <a:latin typeface="UD デジタル 教科書体 NP-B" panose="02020700000000000000" pitchFamily="18" charset="-128"/>
                <a:ea typeface="UD デジタル 教科書体 NP-B" panose="02020700000000000000" pitchFamily="18" charset="-128"/>
              </a:rPr>
              <a:t>円</a:t>
            </a:r>
            <a:endParaRPr lang="en-US" altLang="ja-JP" sz="1200" u="sng" dirty="0">
              <a:latin typeface="UD デジタル 教科書体 NP-B" panose="02020700000000000000" pitchFamily="18" charset="-128"/>
              <a:ea typeface="UD デジタル 教科書体 NP-B" panose="02020700000000000000" pitchFamily="18" charset="-128"/>
            </a:endParaRPr>
          </a:p>
          <a:p>
            <a:pPr algn="l">
              <a:lnSpc>
                <a:spcPts val="1500"/>
              </a:lnSpc>
            </a:pPr>
            <a:r>
              <a:rPr lang="ja-JP" altLang="en-US" sz="1100" dirty="0">
                <a:latin typeface="UD デジタル 教科書体 NP-B" panose="02020700000000000000" pitchFamily="18" charset="-128"/>
                <a:ea typeface="UD デジタル 教科書体 NP-B" panose="02020700000000000000" pitchFamily="18" charset="-128"/>
              </a:rPr>
              <a:t>計算例②</a:t>
            </a:r>
            <a:endParaRPr lang="en-US" altLang="ja-JP" sz="1100" dirty="0">
              <a:latin typeface="UD デジタル 教科書体 NP-B" panose="02020700000000000000" pitchFamily="18" charset="-128"/>
              <a:ea typeface="UD デジタル 教科書体 NP-B" panose="02020700000000000000" pitchFamily="18" charset="-128"/>
            </a:endParaRPr>
          </a:p>
          <a:p>
            <a:pPr algn="l">
              <a:lnSpc>
                <a:spcPts val="800"/>
              </a:lnSpc>
            </a:pPr>
            <a:r>
              <a:rPr lang="ja-JP" altLang="en-US" sz="1200" dirty="0">
                <a:latin typeface="UD デジタル 教科書体 NP-B" panose="02020700000000000000" pitchFamily="18" charset="-128"/>
                <a:ea typeface="UD デジタル 教科書体 NP-B" panose="02020700000000000000" pitchFamily="18" charset="-128"/>
              </a:rPr>
              <a:t>　</a:t>
            </a:r>
            <a:r>
              <a:rPr lang="ja-JP" altLang="en-US" sz="1000" dirty="0">
                <a:latin typeface="UD デジタル 教科書体 NP-B" panose="02020700000000000000" pitchFamily="18" charset="-128"/>
                <a:ea typeface="UD デジタル 教科書体 NP-B" panose="02020700000000000000" pitchFamily="18" charset="-128"/>
              </a:rPr>
              <a:t>飼料費　　　農薬費　　諸材料費　 動力光熱費　　　合計</a:t>
            </a:r>
            <a:endParaRPr lang="en-US" altLang="ja-JP" sz="1000" dirty="0">
              <a:latin typeface="UD デジタル 教科書体 NP-B" panose="02020700000000000000" pitchFamily="18" charset="-128"/>
              <a:ea typeface="UD デジタル 教科書体 NP-B" panose="02020700000000000000" pitchFamily="18" charset="-128"/>
            </a:endParaRPr>
          </a:p>
          <a:p>
            <a:pPr algn="l">
              <a:lnSpc>
                <a:spcPts val="800"/>
              </a:lnSpc>
            </a:pPr>
            <a:r>
              <a:rPr lang="en-US" altLang="ja-JP" sz="1000" dirty="0">
                <a:latin typeface="UD デジタル 教科書体 NP-B" panose="02020700000000000000" pitchFamily="18" charset="-128"/>
                <a:ea typeface="UD デジタル 教科書体 NP-B" panose="02020700000000000000" pitchFamily="18" charset="-128"/>
              </a:rPr>
              <a:t>75,000</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47,500</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87,500</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70,515</a:t>
            </a:r>
            <a:r>
              <a:rPr lang="ja-JP" altLang="en-US" sz="1000" dirty="0">
                <a:latin typeface="UD デジタル 教科書体 NP-B" panose="02020700000000000000" pitchFamily="18" charset="-128"/>
                <a:ea typeface="UD デジタル 教科書体 NP-B" panose="02020700000000000000" pitchFamily="18" charset="-128"/>
              </a:rPr>
              <a:t>円＝</a:t>
            </a:r>
            <a:r>
              <a:rPr lang="en-US" altLang="ja-JP" sz="1000" dirty="0">
                <a:latin typeface="UD デジタル 教科書体 NP-B" panose="02020700000000000000" pitchFamily="18" charset="-128"/>
                <a:ea typeface="UD デジタル 教科書体 NP-B" panose="02020700000000000000" pitchFamily="18" charset="-128"/>
              </a:rPr>
              <a:t>280,515</a:t>
            </a:r>
            <a:r>
              <a:rPr lang="ja-JP" altLang="en-US" sz="1000" dirty="0">
                <a:latin typeface="UD デジタル 教科書体 NP-B" panose="02020700000000000000" pitchFamily="18" charset="-128"/>
                <a:ea typeface="UD デジタル 教科書体 NP-B" panose="02020700000000000000" pitchFamily="18" charset="-128"/>
              </a:rPr>
              <a:t>円　</a:t>
            </a:r>
            <a:endParaRPr lang="en-US" altLang="ja-JP" sz="1000" dirty="0">
              <a:latin typeface="UD デジタル 教科書体 NP-B" panose="02020700000000000000" pitchFamily="18" charset="-128"/>
              <a:ea typeface="UD デジタル 教科書体 NP-B" panose="02020700000000000000" pitchFamily="18" charset="-128"/>
            </a:endParaRPr>
          </a:p>
          <a:p>
            <a:pPr algn="l">
              <a:lnSpc>
                <a:spcPts val="800"/>
              </a:lnSpc>
            </a:pPr>
            <a:r>
              <a:rPr lang="en-US" altLang="ja-JP" sz="1000" dirty="0">
                <a:latin typeface="UD デジタル 教科書体 NP-B" panose="02020700000000000000" pitchFamily="18" charset="-128"/>
                <a:ea typeface="UD デジタル 教科書体 NP-B" panose="02020700000000000000" pitchFamily="18" charset="-128"/>
              </a:rPr>
              <a:t>280,515</a:t>
            </a:r>
            <a:r>
              <a:rPr lang="ja-JP" altLang="en-US" sz="1000" dirty="0">
                <a:latin typeface="UD デジタル 教科書体 NP-B" panose="02020700000000000000" pitchFamily="18" charset="-128"/>
                <a:ea typeface="UD デジタル 教科書体 NP-B" panose="02020700000000000000" pitchFamily="18" charset="-128"/>
              </a:rPr>
              <a:t>円　</a:t>
            </a:r>
            <a:r>
              <a:rPr lang="en-US" altLang="ja-JP" sz="1000" dirty="0">
                <a:latin typeface="UD デジタル 教科書体 NP-B" panose="02020700000000000000" pitchFamily="18" charset="-128"/>
                <a:ea typeface="UD デジタル 教科書体 NP-B" panose="02020700000000000000" pitchFamily="18" charset="-128"/>
              </a:rPr>
              <a:t>×</a:t>
            </a:r>
            <a:r>
              <a:rPr lang="ja-JP" altLang="en-US" sz="1000" dirty="0">
                <a:latin typeface="UD デジタル 教科書体 NP-B" panose="02020700000000000000" pitchFamily="18" charset="-128"/>
                <a:ea typeface="UD デジタル 教科書体 NP-B" panose="02020700000000000000" pitchFamily="18" charset="-128"/>
              </a:rPr>
              <a:t>　</a:t>
            </a:r>
            <a:r>
              <a:rPr lang="en-US" altLang="ja-JP" sz="1000" dirty="0">
                <a:latin typeface="UD デジタル 教科書体 NP-B" panose="02020700000000000000" pitchFamily="18" charset="-128"/>
                <a:ea typeface="UD デジタル 教科書体 NP-B" panose="02020700000000000000" pitchFamily="18" charset="-128"/>
              </a:rPr>
              <a:t>0.1</a:t>
            </a:r>
            <a:r>
              <a:rPr lang="ja-JP" altLang="en-US" sz="1000" dirty="0">
                <a:latin typeface="UD デジタル 教科書体 NP-B" panose="02020700000000000000" pitchFamily="18" charset="-128"/>
                <a:ea typeface="UD デジタル 教科書体 NP-B" panose="02020700000000000000" pitchFamily="18" charset="-128"/>
              </a:rPr>
              <a:t>　＝　</a:t>
            </a:r>
            <a:r>
              <a:rPr lang="en-US" altLang="ja-JP" sz="1000" dirty="0">
                <a:latin typeface="UD デジタル 教科書体 NP-B" panose="02020700000000000000" pitchFamily="18" charset="-128"/>
                <a:ea typeface="UD デジタル 教科書体 NP-B" panose="02020700000000000000" pitchFamily="18" charset="-128"/>
              </a:rPr>
              <a:t>28,051</a:t>
            </a:r>
            <a:r>
              <a:rPr lang="ja-JP" altLang="en-US" sz="1000" dirty="0">
                <a:latin typeface="UD デジタル 教科書体 NP-B" panose="02020700000000000000" pitchFamily="18" charset="-128"/>
                <a:ea typeface="UD デジタル 教科書体 NP-B" panose="02020700000000000000" pitchFamily="18" charset="-128"/>
              </a:rPr>
              <a:t>円　　</a:t>
            </a:r>
            <a:r>
              <a:rPr lang="ja-JP" altLang="en-US" sz="1200" b="1" u="sng" dirty="0">
                <a:latin typeface="UD デジタル 教科書体 NP-B" panose="02020700000000000000" pitchFamily="18" charset="-128"/>
                <a:ea typeface="UD デジタル 教科書体 NP-B" panose="02020700000000000000" pitchFamily="18" charset="-128"/>
              </a:rPr>
              <a:t>支援金額　</a:t>
            </a:r>
            <a:r>
              <a:rPr lang="en-US" altLang="ja-JP" sz="1200" b="1" u="sng" dirty="0">
                <a:latin typeface="UD デジタル 教科書体 NP-B" panose="02020700000000000000" pitchFamily="18" charset="-128"/>
                <a:ea typeface="UD デジタル 教科書体 NP-B" panose="02020700000000000000" pitchFamily="18" charset="-128"/>
              </a:rPr>
              <a:t>28,000</a:t>
            </a:r>
            <a:r>
              <a:rPr lang="ja-JP" altLang="en-US" sz="1200" b="1" u="sng" dirty="0">
                <a:latin typeface="UD デジタル 教科書体 NP-B" panose="02020700000000000000" pitchFamily="18" charset="-128"/>
                <a:ea typeface="UD デジタル 教科書体 NP-B" panose="02020700000000000000" pitchFamily="18" charset="-128"/>
              </a:rPr>
              <a:t>円</a:t>
            </a:r>
            <a:endParaRPr lang="en-US" altLang="ja-JP" sz="1200" b="1" u="sng" dirty="0">
              <a:latin typeface="UD デジタル 教科書体 NP-B" panose="02020700000000000000" pitchFamily="18" charset="-128"/>
              <a:ea typeface="UD デジタル 教科書体 NP-B" panose="02020700000000000000" pitchFamily="18" charset="-128"/>
            </a:endParaRPr>
          </a:p>
          <a:p>
            <a:pPr algn="l">
              <a:lnSpc>
                <a:spcPts val="800"/>
              </a:lnSpc>
            </a:pPr>
            <a:endParaRPr lang="en-US" altLang="ja-JP" sz="1050" u="sng" dirty="0">
              <a:latin typeface="UD デジタル 教科書体 NP-B" panose="02020700000000000000" pitchFamily="18" charset="-128"/>
              <a:ea typeface="UD デジタル 教科書体 NP-B" panose="02020700000000000000" pitchFamily="18" charset="-128"/>
            </a:endParaRPr>
          </a:p>
          <a:p>
            <a:pPr algn="l">
              <a:lnSpc>
                <a:spcPts val="2500"/>
              </a:lnSpc>
            </a:pPr>
            <a:endParaRPr lang="en-US" altLang="ja-JP"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24763627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TotalTime>
  <Words>143</Words>
  <Application>Microsoft Office PowerPoint</Application>
  <PresentationFormat>画面に合わせる (4:3)</PresentationFormat>
  <Paragraphs>45</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HG丸ｺﾞｼｯｸM-PRO</vt:lpstr>
      <vt:lpstr>UD デジタル 教科書体 NP-B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y-uchino4250610@outlook.jp</dc:creator>
  <cp:lastModifiedBy>N19135</cp:lastModifiedBy>
  <cp:revision>58</cp:revision>
  <cp:lastPrinted>2023-01-12T06:15:20Z</cp:lastPrinted>
  <dcterms:created xsi:type="dcterms:W3CDTF">2022-12-04T09:22:23Z</dcterms:created>
  <dcterms:modified xsi:type="dcterms:W3CDTF">2023-01-12T06:16:27Z</dcterms:modified>
</cp:coreProperties>
</file>