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7559675" cy="10691813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8" d="100"/>
          <a:sy n="48" d="100"/>
        </p:scale>
        <p:origin x="223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476E-23E3-4AC5-92FB-7993129A717A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E56EF-731A-467D-B5DB-3239B1F55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8572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476E-23E3-4AC5-92FB-7993129A717A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E56EF-731A-467D-B5DB-3239B1F55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7722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476E-23E3-4AC5-92FB-7993129A717A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E56EF-731A-467D-B5DB-3239B1F55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903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476E-23E3-4AC5-92FB-7993129A717A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E56EF-731A-467D-B5DB-3239B1F55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8316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476E-23E3-4AC5-92FB-7993129A717A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E56EF-731A-467D-B5DB-3239B1F55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623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476E-23E3-4AC5-92FB-7993129A717A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E56EF-731A-467D-B5DB-3239B1F55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9644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476E-23E3-4AC5-92FB-7993129A717A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E56EF-731A-467D-B5DB-3239B1F55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1390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476E-23E3-4AC5-92FB-7993129A717A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E56EF-731A-467D-B5DB-3239B1F55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547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476E-23E3-4AC5-92FB-7993129A717A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E56EF-731A-467D-B5DB-3239B1F55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3739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476E-23E3-4AC5-92FB-7993129A717A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E56EF-731A-467D-B5DB-3239B1F55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7941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476E-23E3-4AC5-92FB-7993129A717A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E56EF-731A-467D-B5DB-3239B1F55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6028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B476E-23E3-4AC5-92FB-7993129A717A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E56EF-731A-467D-B5DB-3239B1F55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090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13863"/>
            <a:ext cx="7559675" cy="93600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endParaRPr lang="en-US" altLang="ja-JP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zh-TW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美濃市事業者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向け省電力設備導入</a:t>
            </a:r>
            <a:r>
              <a:rPr lang="zh-TW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支援</a:t>
            </a:r>
            <a:r>
              <a:rPr lang="zh-TW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事業補助金</a:t>
            </a:r>
            <a:endParaRPr kumimoji="1" lang="ja-JP" altLang="en-US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54362" y="1112950"/>
            <a:ext cx="68033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昨今の電気料金</a:t>
            </a:r>
            <a:r>
              <a:rPr lang="ja-JP" altLang="ja-JP" sz="1400" dirty="0" smtClean="0"/>
              <a:t>高騰</a:t>
            </a:r>
            <a:r>
              <a:rPr lang="ja-JP" altLang="en-US" sz="1400" dirty="0" smtClean="0"/>
              <a:t>及び冬季に予想される電力需給ひっ迫</a:t>
            </a:r>
            <a:r>
              <a:rPr lang="ja-JP" altLang="ja-JP" sz="1400" dirty="0" smtClean="0"/>
              <a:t>への</a:t>
            </a:r>
            <a:r>
              <a:rPr lang="ja-JP" altLang="en-US" sz="1400" dirty="0" smtClean="0"/>
              <a:t>対策として、省電力設備への更新を実施する</a:t>
            </a:r>
            <a:r>
              <a:rPr lang="ja-JP" altLang="ja-JP" sz="1400" dirty="0" smtClean="0"/>
              <a:t>市内</a:t>
            </a:r>
            <a:r>
              <a:rPr lang="ja-JP" altLang="en-US" sz="1400" dirty="0" smtClean="0"/>
              <a:t>事業者に対し</a:t>
            </a:r>
            <a:r>
              <a:rPr lang="ja-JP" altLang="ja-JP" sz="1400" dirty="0" smtClean="0"/>
              <a:t>、美濃市</a:t>
            </a:r>
            <a:r>
              <a:rPr lang="ja-JP" altLang="en-US" sz="1400" dirty="0" smtClean="0"/>
              <a:t>省電力設備導入</a:t>
            </a:r>
            <a:r>
              <a:rPr lang="ja-JP" altLang="ja-JP" sz="1400" dirty="0" smtClean="0"/>
              <a:t>支援</a:t>
            </a:r>
            <a:r>
              <a:rPr lang="ja-JP" altLang="ja-JP" sz="1400" dirty="0"/>
              <a:t>事業補助</a:t>
            </a:r>
            <a:r>
              <a:rPr lang="ja-JP" altLang="ja-JP" sz="1400" dirty="0" smtClean="0"/>
              <a:t>金を</a:t>
            </a:r>
            <a:r>
              <a:rPr lang="ja-JP" altLang="ja-JP" sz="1400" dirty="0"/>
              <a:t>交付</a:t>
            </a:r>
            <a:r>
              <a:rPr lang="ja-JP" altLang="ja-JP" sz="1400" dirty="0" smtClean="0"/>
              <a:t>する</a:t>
            </a:r>
            <a:r>
              <a:rPr lang="ja-JP" altLang="en-US" sz="1400" dirty="0" smtClean="0"/>
              <a:t>。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554549"/>
              </p:ext>
            </p:extLst>
          </p:nvPr>
        </p:nvGraphicFramePr>
        <p:xfrm>
          <a:off x="301960" y="1948544"/>
          <a:ext cx="6955752" cy="7677421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488740">
                  <a:extLst>
                    <a:ext uri="{9D8B030D-6E8A-4147-A177-3AD203B41FA5}">
                      <a16:colId xmlns:a16="http://schemas.microsoft.com/office/drawing/2014/main" xmlns="" val="1690854917"/>
                    </a:ext>
                  </a:extLst>
                </a:gridCol>
                <a:gridCol w="5467012">
                  <a:extLst>
                    <a:ext uri="{9D8B030D-6E8A-4147-A177-3AD203B41FA5}">
                      <a16:colId xmlns:a16="http://schemas.microsoft.com/office/drawing/2014/main" xmlns="" val="3467535879"/>
                    </a:ext>
                  </a:extLst>
                </a:gridCol>
              </a:tblGrid>
              <a:tr h="747352">
                <a:tc>
                  <a:txBody>
                    <a:bodyPr/>
                    <a:lstStyle/>
                    <a:p>
                      <a:r>
                        <a:rPr kumimoji="1" lang="ja-JP" altLang="en-US" sz="1400" b="0" dirty="0" smtClean="0"/>
                        <a:t>補助対象者</a:t>
                      </a:r>
                      <a:endParaRPr kumimoji="1" lang="en-US" altLang="ja-JP" sz="1400" b="0" dirty="0" smtClean="0"/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市内に本社を有する中小法人、及び個人事業主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06416177"/>
                  </a:ext>
                </a:extLst>
              </a:tr>
              <a:tr h="845585">
                <a:tc rowSpan="2">
                  <a:txBody>
                    <a:bodyPr/>
                    <a:lstStyle/>
                    <a:p>
                      <a:r>
                        <a:rPr kumimoji="1" lang="ja-JP" altLang="en-US" sz="1400" b="0" dirty="0" smtClean="0"/>
                        <a:t>補助対象設備</a:t>
                      </a:r>
                      <a:endParaRPr kumimoji="1" lang="en-US" altLang="ja-JP" sz="1400" b="0" dirty="0" smtClean="0"/>
                    </a:p>
                    <a:p>
                      <a:endParaRPr kumimoji="1" lang="en-US" altLang="ja-JP" sz="1400" b="0" dirty="0" smtClean="0"/>
                    </a:p>
                    <a:p>
                      <a:r>
                        <a:rPr kumimoji="1" lang="ja-JP" altLang="en-US" sz="1400" b="0" dirty="0" smtClean="0"/>
                        <a:t>　（要件）</a:t>
                      </a:r>
                      <a:endParaRPr kumimoji="1" lang="ja-JP" altLang="en-US" sz="1400" b="0" dirty="0"/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下記更新にかかる設備</a:t>
                      </a:r>
                      <a:endParaRPr kumimoji="1" lang="en-US" altLang="ja-JP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①照明のＬＥＤ化</a:t>
                      </a:r>
                      <a:endParaRPr kumimoji="1" lang="en-US" altLang="ja-JP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②空調設備の高効率化</a:t>
                      </a:r>
                      <a:endParaRPr kumimoji="1" lang="en-US" altLang="ja-JP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35971767"/>
                  </a:ext>
                </a:extLst>
              </a:tr>
              <a:tr h="85487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電力使用量の削減が見込まれるもの</a:t>
                      </a:r>
                      <a:endParaRPr kumimoji="1" lang="en-US" altLang="ja-JP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①電力使用量削減率おおむね５０％以上</a:t>
                      </a:r>
                      <a:endParaRPr kumimoji="1" lang="en-US" altLang="ja-JP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②電力使用量削減率おおむね２０％以上</a:t>
                      </a:r>
                      <a:endParaRPr kumimoji="1" lang="en-US" altLang="ja-JP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64144405"/>
                  </a:ext>
                </a:extLst>
              </a:tr>
              <a:tr h="74337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補助金額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/>
                        <a:t>補助対象経費の１／２（上限７０万円）</a:t>
                      </a:r>
                      <a:endParaRPr kumimoji="1" lang="en-US" altLang="ja-JP" sz="1600" b="1" dirty="0" smtClean="0"/>
                    </a:p>
                    <a:p>
                      <a:endParaRPr kumimoji="1" lang="en-US" altLang="ja-JP" sz="1400" b="0" dirty="0" smtClean="0"/>
                    </a:p>
                    <a:p>
                      <a:r>
                        <a:rPr kumimoji="1" lang="en-US" altLang="ja-JP" sz="1400" b="0" dirty="0" smtClean="0"/>
                        <a:t>※</a:t>
                      </a:r>
                      <a:r>
                        <a:rPr kumimoji="1" lang="ja-JP" altLang="en-US" sz="1400" b="0" dirty="0" smtClean="0"/>
                        <a:t>補助対象経費は設備購入費用で、１０万円以上の事業に限る。</a:t>
                      </a:r>
                      <a:endParaRPr kumimoji="1" lang="ja-JP" altLang="en-US" sz="1400" b="0" dirty="0"/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73462886"/>
                  </a:ext>
                </a:extLst>
              </a:tr>
              <a:tr h="594697">
                <a:tc rowSpan="2">
                  <a:txBody>
                    <a:bodyPr/>
                    <a:lstStyle/>
                    <a:p>
                      <a:r>
                        <a:rPr kumimoji="1" lang="ja-JP" altLang="en-US" dirty="0" smtClean="0"/>
                        <a:t>申請期間・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事業完了期限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令和４年１１月２４日～令和５年１月３１日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4374538"/>
                  </a:ext>
                </a:extLst>
              </a:tr>
              <a:tr h="60398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令和５年２月２８日</a:t>
                      </a:r>
                      <a:r>
                        <a:rPr kumimoji="1" lang="en-US" altLang="ja-JP" sz="1400" dirty="0" smtClean="0"/>
                        <a:t>(</a:t>
                      </a:r>
                      <a:r>
                        <a:rPr kumimoji="1" lang="ja-JP" altLang="en-US" sz="1400" dirty="0" smtClean="0"/>
                        <a:t>事業完了期限</a:t>
                      </a:r>
                      <a:r>
                        <a:rPr kumimoji="1" lang="en-US" altLang="ja-JP" sz="1400" smtClean="0"/>
                        <a:t>)</a:t>
                      </a:r>
                      <a:endParaRPr kumimoji="1" lang="ja-JP" altLang="en-US" sz="1400" dirty="0" smtClean="0"/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62819714"/>
                  </a:ext>
                </a:extLst>
              </a:tr>
              <a:tr h="2110681">
                <a:tc rowSpan="2">
                  <a:txBody>
                    <a:bodyPr/>
                    <a:lstStyle/>
                    <a:p>
                      <a:r>
                        <a:rPr kumimoji="1" lang="ja-JP" altLang="en-US" dirty="0" smtClean="0"/>
                        <a:t>申請方法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500" dirty="0" smtClean="0"/>
                    </a:p>
                    <a:p>
                      <a:r>
                        <a:rPr kumimoji="1" lang="ja-JP" altLang="en-US" sz="1400" dirty="0" smtClean="0"/>
                        <a:t>〇美濃市産業課に申請書（様式１）と共に以下の添付資料を提出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en-US" altLang="ja-JP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1" lang="ja-JP" altLang="ja-JP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１</a:t>
                      </a:r>
                      <a:r>
                        <a:rPr kumimoji="1" lang="en-US" altLang="ja-JP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kumimoji="1" lang="ja-JP" altLang="ja-JP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市税完納証明書</a:t>
                      </a:r>
                      <a:r>
                        <a:rPr kumimoji="1" lang="en-US" altLang="ja-JP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1" lang="ja-JP" alt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申請日前の３ヶ月以内に発行されたもの</a:t>
                      </a:r>
                      <a:r>
                        <a:rPr kumimoji="1" lang="en-US" altLang="ja-JP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kumimoji="1" lang="ja-JP" altLang="ja-JP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en-US" altLang="ja-JP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1" lang="ja-JP" altLang="ja-JP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２</a:t>
                      </a:r>
                      <a:r>
                        <a:rPr kumimoji="1" lang="en-US" altLang="ja-JP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kumimoji="1" lang="ja-JP" altLang="ja-JP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法人登記事項証明書（申請日前の３ヶ月以内に発行された</a:t>
                      </a:r>
                      <a:endParaRPr kumimoji="1" lang="en-US" altLang="ja-JP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r>
                        <a:rPr kumimoji="1" lang="ja-JP" altLang="en-US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1" lang="ja-JP" alt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もの。なお個人事業主の場合は、税務署へ提出した開業届も</a:t>
                      </a:r>
                      <a:endParaRPr kumimoji="1" lang="en-US" altLang="ja-JP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r>
                        <a:rPr kumimoji="1" lang="ja-JP" altLang="en-US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1" lang="ja-JP" alt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しくは所得税申告の写し）</a:t>
                      </a:r>
                      <a:endParaRPr kumimoji="1" lang="ja-JP" altLang="ja-JP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en-US" altLang="ja-JP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1" lang="ja-JP" altLang="ja-JP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３</a:t>
                      </a:r>
                      <a:r>
                        <a:rPr kumimoji="1" lang="en-US" altLang="ja-JP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kumimoji="1" lang="ja-JP" alt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事業実施前後の設備能力や規格がわかる資料</a:t>
                      </a:r>
                      <a:r>
                        <a:rPr kumimoji="1" lang="en-US" altLang="ja-JP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kumimoji="1" lang="ja-JP" alt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en-US" altLang="ja-JP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1" lang="ja-JP" altLang="ja-JP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４</a:t>
                      </a:r>
                      <a:r>
                        <a:rPr kumimoji="1" lang="en-US" altLang="ja-JP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kumimoji="1" lang="ja-JP" altLang="ja-JP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事業の所要額の内訳がわかる資料（原則</a:t>
                      </a:r>
                      <a:r>
                        <a:rPr kumimoji="1" lang="en-US" altLang="ja-JP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1" lang="ja-JP" alt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社以上の見積書</a:t>
                      </a:r>
                      <a:endParaRPr kumimoji="1" lang="en-US" altLang="ja-JP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1" lang="ja-JP" alt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を用意ください。）</a:t>
                      </a:r>
                      <a:endParaRPr kumimoji="1" lang="en-US" altLang="ja-JP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en-US" altLang="ja-JP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1" lang="ja-JP" alt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５</a:t>
                      </a:r>
                      <a:r>
                        <a:rPr kumimoji="1" lang="en-US" altLang="ja-JP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kumimoji="1" lang="ja-JP" alt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現行設備の設置場所がわかる位置図及び写真</a:t>
                      </a:r>
                      <a:endParaRPr kumimoji="1" lang="en-US" altLang="ja-JP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59916084"/>
                  </a:ext>
                </a:extLst>
              </a:tr>
              <a:tr h="94255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400" dirty="0" smtClean="0"/>
                        <a:t>〇申請を審査し市から交付決定通知を送ります。（決定後に事業</a:t>
                      </a:r>
                      <a:endParaRPr kumimoji="1" lang="en-US" altLang="ja-JP" sz="140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400" dirty="0" smtClean="0"/>
                        <a:t>　を着手してください。）</a:t>
                      </a:r>
                      <a:endParaRPr kumimoji="1" lang="en-US" altLang="ja-JP" sz="140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400" dirty="0" smtClean="0"/>
                        <a:t>〇事業内容に変更が生じた場合は、変更承認申請の提出が必要と</a:t>
                      </a:r>
                      <a:endParaRPr kumimoji="1" lang="en-US" altLang="ja-JP" sz="140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400" dirty="0" smtClean="0"/>
                        <a:t>　なります。</a:t>
                      </a:r>
                      <a:endParaRPr kumimoji="1" lang="en-US" altLang="ja-JP" sz="140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400" dirty="0" smtClean="0"/>
                        <a:t>〇事業完了後、速やかに実績報告書を産業課に提出してください。</a:t>
                      </a:r>
                      <a:endParaRPr kumimoji="1" lang="en-US" altLang="ja-JP" sz="1400" dirty="0" smtClean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93627862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-2" y="10033141"/>
            <a:ext cx="7559675" cy="540000"/>
          </a:xfrm>
          <a:prstGeom prst="rect">
            <a:avLst/>
          </a:prstGeom>
          <a:solidFill>
            <a:srgbClr val="002060"/>
          </a:solidFill>
        </p:spPr>
        <p:txBody>
          <a:bodyPr wrap="square" rtlCol="0" anchor="ctr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問合せ先：美濃市産業課商工業振興係　</a:t>
            </a:r>
            <a:r>
              <a:rPr lang="en-US" altLang="ja-JP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0575-33-1122</a:t>
            </a:r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263</a:t>
            </a:r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ja-JP" altLang="en-US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6837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973</TotalTime>
  <Words>170</Words>
  <Application>Microsoft Office PowerPoint</Application>
  <PresentationFormat>ユーザー設定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1140103</dc:creator>
  <cp:lastModifiedBy>?? ??</cp:lastModifiedBy>
  <cp:revision>89</cp:revision>
  <cp:lastPrinted>2022-11-06T22:47:29Z</cp:lastPrinted>
  <dcterms:created xsi:type="dcterms:W3CDTF">2020-05-11T06:51:44Z</dcterms:created>
  <dcterms:modified xsi:type="dcterms:W3CDTF">2022-11-28T02:48:51Z</dcterms:modified>
</cp:coreProperties>
</file>