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9" r:id="rId2"/>
    <p:sldId id="270" r:id="rId3"/>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F20-0112" initials="M" lastIdx="2" clrIdx="0">
    <p:extLst>
      <p:ext uri="{19B8F6BF-5375-455C-9EA6-DF929625EA0E}">
        <p15:presenceInfo xmlns:p15="http://schemas.microsoft.com/office/powerpoint/2012/main" userId="S-1-5-21-1771725465-745232116-1970275033-15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06" autoAdjust="0"/>
    <p:restoredTop sz="93883" autoAdjust="0"/>
  </p:normalViewPr>
  <p:slideViewPr>
    <p:cSldViewPr snapToGrid="0" showGuides="1">
      <p:cViewPr varScale="1">
        <p:scale>
          <a:sx n="44" d="100"/>
          <a:sy n="44" d="100"/>
        </p:scale>
        <p:origin x="2424" y="48"/>
      </p:cViewPr>
      <p:guideLst>
        <p:guide orient="horz" pos="3075"/>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400" cy="496888"/>
          </a:xfrm>
          <a:prstGeom prst="rect">
            <a:avLst/>
          </a:prstGeom>
        </p:spPr>
        <p:txBody>
          <a:bodyPr vert="horz" lIns="91422" tIns="45710" rIns="91422"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22" tIns="45710" rIns="91422" bIns="45710" rtlCol="0"/>
          <a:lstStyle>
            <a:lvl1pPr algn="r">
              <a:defRPr sz="1200"/>
            </a:lvl1pPr>
          </a:lstStyle>
          <a:p>
            <a:fld id="{F0EA0397-1AE5-4F16-BBE7-BA2606A35884}" type="datetimeFigureOut">
              <a:rPr kumimoji="1" lang="ja-JP" altLang="en-US" smtClean="0"/>
              <a:t>2022/10/7</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22" tIns="45710" rIns="91422" bIns="45710" rtlCol="0" anchor="ctr"/>
          <a:lstStyle/>
          <a:p>
            <a:endParaRPr lang="ja-JP" altLang="en-US"/>
          </a:p>
        </p:txBody>
      </p:sp>
      <p:sp>
        <p:nvSpPr>
          <p:cNvPr id="5" name="ノート プレースホルダー 4"/>
          <p:cNvSpPr>
            <a:spLocks noGrp="1"/>
          </p:cNvSpPr>
          <p:nvPr>
            <p:ph type="body" sz="quarter" idx="3"/>
          </p:nvPr>
        </p:nvSpPr>
        <p:spPr>
          <a:xfrm>
            <a:off x="679452" y="4776790"/>
            <a:ext cx="5438775" cy="3908425"/>
          </a:xfrm>
          <a:prstGeom prst="rect">
            <a:avLst/>
          </a:prstGeom>
        </p:spPr>
        <p:txBody>
          <a:bodyPr vert="horz" lIns="91422" tIns="45710" rIns="91422"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9750"/>
            <a:ext cx="2946400" cy="496888"/>
          </a:xfrm>
          <a:prstGeom prst="rect">
            <a:avLst/>
          </a:prstGeom>
        </p:spPr>
        <p:txBody>
          <a:bodyPr vert="horz" lIns="91422" tIns="45710" rIns="91422"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22" tIns="45710" rIns="91422" bIns="45710" rtlCol="0" anchor="b"/>
          <a:lstStyle>
            <a:lvl1pPr algn="r">
              <a:defRPr sz="1200"/>
            </a:lvl1pPr>
          </a:lstStyle>
          <a:p>
            <a:fld id="{6E02996B-4D78-485C-B2BD-D8FFEFB1B6FF}" type="slidenum">
              <a:rPr kumimoji="1" lang="ja-JP" altLang="en-US" smtClean="0"/>
              <a:t>‹#›</a:t>
            </a:fld>
            <a:endParaRPr kumimoji="1" lang="ja-JP" altLang="en-US"/>
          </a:p>
        </p:txBody>
      </p:sp>
    </p:spTree>
    <p:extLst>
      <p:ext uri="{BB962C8B-B14F-4D97-AF65-F5344CB8AC3E}">
        <p14:creationId xmlns:p14="http://schemas.microsoft.com/office/powerpoint/2010/main" val="12010859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3610773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1895166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294955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2783026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2975239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379345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3426565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2981231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97003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22785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E8A735B-E9F7-4B95-9AC3-5E5C041D4A18}" type="datetimeFigureOut">
              <a:rPr kumimoji="1" lang="ja-JP" altLang="en-US" smtClean="0"/>
              <a:t>2022/10/7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1027110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E8A735B-E9F7-4B95-9AC3-5E5C041D4A18}" type="datetimeFigureOut">
              <a:rPr kumimoji="1" lang="ja-JP" altLang="en-US" smtClean="0"/>
              <a:t>2022/10/7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22683B4-F366-4FD0-9962-CB8C14ACDB12}" type="slidenum">
              <a:rPr kumimoji="1" lang="ja-JP" altLang="en-US" smtClean="0"/>
              <a:t>‹#›</a:t>
            </a:fld>
            <a:endParaRPr kumimoji="1" lang="ja-JP" altLang="en-US"/>
          </a:p>
        </p:txBody>
      </p:sp>
    </p:spTree>
    <p:extLst>
      <p:ext uri="{BB962C8B-B14F-4D97-AF65-F5344CB8AC3E}">
        <p14:creationId xmlns:p14="http://schemas.microsoft.com/office/powerpoint/2010/main" val="3904693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DB466658-75D8-4ABB-B75D-AEF98ECC0232}"/>
              </a:ext>
            </a:extLst>
          </p:cNvPr>
          <p:cNvSpPr txBox="1">
            <a:spLocks/>
          </p:cNvSpPr>
          <p:nvPr/>
        </p:nvSpPr>
        <p:spPr>
          <a:xfrm>
            <a:off x="493482" y="1521349"/>
            <a:ext cx="5889803" cy="1315568"/>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4800" dirty="0"/>
              <a:t>木更津市農林漁業者　　　　　　　　　　　　総合緊急対策支援金</a:t>
            </a:r>
          </a:p>
        </p:txBody>
      </p:sp>
      <p:sp>
        <p:nvSpPr>
          <p:cNvPr id="5" name="四角形: 角を丸くする 4">
            <a:extLst>
              <a:ext uri="{FF2B5EF4-FFF2-40B4-BE49-F238E27FC236}">
                <a16:creationId xmlns:a16="http://schemas.microsoft.com/office/drawing/2014/main" id="{1CE9E87A-A5A8-4F7B-A464-12BB26AB67B0}"/>
              </a:ext>
            </a:extLst>
          </p:cNvPr>
          <p:cNvSpPr/>
          <p:nvPr/>
        </p:nvSpPr>
        <p:spPr>
          <a:xfrm>
            <a:off x="449940" y="878758"/>
            <a:ext cx="3454068" cy="651282"/>
          </a:xfrm>
          <a:prstGeom prst="roundRect">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木更津市独自支援策</a:t>
            </a:r>
          </a:p>
        </p:txBody>
      </p:sp>
      <p:sp>
        <p:nvSpPr>
          <p:cNvPr id="6" name="コンテンツ プレースホルダー 3">
            <a:extLst>
              <a:ext uri="{FF2B5EF4-FFF2-40B4-BE49-F238E27FC236}">
                <a16:creationId xmlns:a16="http://schemas.microsoft.com/office/drawing/2014/main" id="{09C07A12-EFA4-4F83-9F89-62CEEA2044F4}"/>
              </a:ext>
            </a:extLst>
          </p:cNvPr>
          <p:cNvSpPr txBox="1">
            <a:spLocks/>
          </p:cNvSpPr>
          <p:nvPr/>
        </p:nvSpPr>
        <p:spPr>
          <a:xfrm>
            <a:off x="359228" y="2870167"/>
            <a:ext cx="6360886" cy="326756"/>
          </a:xfrm>
          <a:prstGeom prst="rect">
            <a:avLst/>
          </a:prstGeom>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kumimoji="1" sz="16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1900" dirty="0"/>
              <a:t>市内農林漁業者の事業継続のため、支援金を給付します！</a:t>
            </a:r>
          </a:p>
        </p:txBody>
      </p:sp>
      <p:sp>
        <p:nvSpPr>
          <p:cNvPr id="7" name="コンテンツ プレースホルダー 3">
            <a:extLst>
              <a:ext uri="{FF2B5EF4-FFF2-40B4-BE49-F238E27FC236}">
                <a16:creationId xmlns:a16="http://schemas.microsoft.com/office/drawing/2014/main" id="{570BDDCB-2A64-4A7F-8621-11DA3C02793E}"/>
              </a:ext>
            </a:extLst>
          </p:cNvPr>
          <p:cNvSpPr txBox="1">
            <a:spLocks/>
          </p:cNvSpPr>
          <p:nvPr/>
        </p:nvSpPr>
        <p:spPr>
          <a:xfrm>
            <a:off x="473019" y="3273540"/>
            <a:ext cx="6029382" cy="370684"/>
          </a:xfrm>
          <a:prstGeom prst="rect">
            <a:avLst/>
          </a:prstGeom>
          <a:solidFill>
            <a:schemeClr val="bg2">
              <a:lumMod val="90000"/>
            </a:schemeClr>
          </a:solidFill>
          <a:ln>
            <a:solidFill>
              <a:schemeClr val="tx1"/>
            </a:solidFill>
          </a:ln>
        </p:spPr>
        <p:txBody>
          <a:bodyPr>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a:t>給　付　額</a:t>
            </a:r>
            <a:endParaRPr lang="ja-JP" altLang="en-US" dirty="0"/>
          </a:p>
        </p:txBody>
      </p:sp>
      <p:sp>
        <p:nvSpPr>
          <p:cNvPr id="8" name="コンテンツ プレースホルダー 3">
            <a:extLst>
              <a:ext uri="{FF2B5EF4-FFF2-40B4-BE49-F238E27FC236}">
                <a16:creationId xmlns:a16="http://schemas.microsoft.com/office/drawing/2014/main" id="{4EC93BCA-D832-4563-973A-B6AD516434B4}"/>
              </a:ext>
            </a:extLst>
          </p:cNvPr>
          <p:cNvSpPr txBox="1">
            <a:spLocks/>
          </p:cNvSpPr>
          <p:nvPr/>
        </p:nvSpPr>
        <p:spPr>
          <a:xfrm>
            <a:off x="473017" y="3633545"/>
            <a:ext cx="6029382" cy="1146225"/>
          </a:xfrm>
          <a:prstGeom prst="rect">
            <a:avLst/>
          </a:prstGeom>
          <a:ln>
            <a:solidFill>
              <a:schemeClr val="tx1"/>
            </a:solidFill>
          </a:ln>
        </p:spPr>
        <p:txBody>
          <a:bodyPr/>
          <a:lstStyle>
            <a:lvl1pPr marL="0" indent="0" algn="l" defTabSz="685800" rtl="0" eaLnBrk="1" latinLnBrk="0" hangingPunct="1">
              <a:lnSpc>
                <a:spcPct val="90000"/>
              </a:lnSpc>
              <a:spcBef>
                <a:spcPts val="750"/>
              </a:spcBef>
              <a:buFont typeface="Arial" panose="020B0604020202020204" pitchFamily="34" charset="0"/>
              <a:buNone/>
              <a:defRPr kumimoji="1" sz="4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6000" dirty="0"/>
              <a:t> ５万円 </a:t>
            </a:r>
            <a:r>
              <a:rPr lang="ja-JP" altLang="en-US" sz="2800" dirty="0"/>
              <a:t>又は</a:t>
            </a:r>
            <a:r>
              <a:rPr lang="ja-JP" altLang="en-US" sz="6000" dirty="0"/>
              <a:t>１０万円</a:t>
            </a:r>
          </a:p>
          <a:p>
            <a:endParaRPr lang="ja-JP" altLang="en-US" sz="6000" dirty="0"/>
          </a:p>
        </p:txBody>
      </p:sp>
      <p:sp>
        <p:nvSpPr>
          <p:cNvPr id="11" name="コンテンツ プレースホルダー 3">
            <a:extLst>
              <a:ext uri="{FF2B5EF4-FFF2-40B4-BE49-F238E27FC236}">
                <a16:creationId xmlns:a16="http://schemas.microsoft.com/office/drawing/2014/main" id="{56EA49A8-9BC5-46DE-8314-DA9F3431F76A}"/>
              </a:ext>
            </a:extLst>
          </p:cNvPr>
          <p:cNvSpPr txBox="1">
            <a:spLocks/>
          </p:cNvSpPr>
          <p:nvPr/>
        </p:nvSpPr>
        <p:spPr>
          <a:xfrm>
            <a:off x="554325" y="4393369"/>
            <a:ext cx="5948074" cy="370684"/>
          </a:xfrm>
          <a:prstGeom prst="rect">
            <a:avLst/>
          </a:prstGeom>
        </p:spPr>
        <p:txBody>
          <a:bodyPr>
            <a:noAutofit/>
          </a:bodyPr>
          <a:lstStyle>
            <a:lvl1pPr marL="0" indent="0" algn="ctr" defTabSz="685800" rtl="0" eaLnBrk="1" latinLnBrk="0" hangingPunct="1">
              <a:lnSpc>
                <a:spcPct val="90000"/>
              </a:lnSpc>
              <a:spcBef>
                <a:spcPts val="750"/>
              </a:spcBef>
              <a:buFont typeface="Arial" panose="020B0604020202020204" pitchFamily="34" charset="0"/>
              <a:buNone/>
              <a:defRPr kumimoji="1" sz="16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en-US" altLang="ja-JP" dirty="0"/>
              <a:t>※</a:t>
            </a:r>
            <a:r>
              <a:rPr lang="ja-JP" altLang="en-US" dirty="0"/>
              <a:t>給付額の計算方法は、裏面をご確認ください</a:t>
            </a:r>
          </a:p>
        </p:txBody>
      </p:sp>
      <p:sp>
        <p:nvSpPr>
          <p:cNvPr id="20" name="コンテンツ プレースホルダー 3">
            <a:extLst>
              <a:ext uri="{FF2B5EF4-FFF2-40B4-BE49-F238E27FC236}">
                <a16:creationId xmlns:a16="http://schemas.microsoft.com/office/drawing/2014/main" id="{737BD89C-F672-43BF-B077-65DC94A295B6}"/>
              </a:ext>
            </a:extLst>
          </p:cNvPr>
          <p:cNvSpPr txBox="1">
            <a:spLocks/>
          </p:cNvSpPr>
          <p:nvPr/>
        </p:nvSpPr>
        <p:spPr>
          <a:xfrm>
            <a:off x="362856" y="367395"/>
            <a:ext cx="6139543" cy="328848"/>
          </a:xfrm>
          <a:prstGeom prst="rect">
            <a:avLst/>
          </a:prstGeom>
          <a:ln w="19050">
            <a:solidFill>
              <a:schemeClr val="tx1"/>
            </a:solidFill>
          </a:ln>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kumimoji="1"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1600" dirty="0"/>
              <a:t>原油・物価の高騰による影響を受けている市内の農林漁業者さまへ</a:t>
            </a:r>
          </a:p>
        </p:txBody>
      </p:sp>
      <p:sp>
        <p:nvSpPr>
          <p:cNvPr id="12" name="コンテンツ プレースホルダー 3">
            <a:extLst>
              <a:ext uri="{FF2B5EF4-FFF2-40B4-BE49-F238E27FC236}">
                <a16:creationId xmlns:a16="http://schemas.microsoft.com/office/drawing/2014/main" id="{6F5AC35B-39F1-4FDE-9865-A25DB56D2E49}"/>
              </a:ext>
            </a:extLst>
          </p:cNvPr>
          <p:cNvSpPr txBox="1">
            <a:spLocks/>
          </p:cNvSpPr>
          <p:nvPr/>
        </p:nvSpPr>
        <p:spPr>
          <a:xfrm>
            <a:off x="473017" y="4789269"/>
            <a:ext cx="6029382" cy="370684"/>
          </a:xfrm>
          <a:prstGeom prst="rect">
            <a:avLst/>
          </a:prstGeom>
          <a:solidFill>
            <a:schemeClr val="bg2">
              <a:lumMod val="90000"/>
            </a:schemeClr>
          </a:solidFill>
          <a:ln>
            <a:solidFill>
              <a:schemeClr val="tx1"/>
            </a:solidFill>
          </a:ln>
        </p:spPr>
        <p:txBody>
          <a:bodyPr>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nSpc>
                <a:spcPct val="100000"/>
              </a:lnSpc>
            </a:pPr>
            <a:r>
              <a:rPr lang="ja-JP" altLang="en-US" dirty="0"/>
              <a:t>給　付　対　象</a:t>
            </a:r>
          </a:p>
        </p:txBody>
      </p:sp>
      <p:sp>
        <p:nvSpPr>
          <p:cNvPr id="13" name="コンテンツ プレースホルダー 3">
            <a:extLst>
              <a:ext uri="{FF2B5EF4-FFF2-40B4-BE49-F238E27FC236}">
                <a16:creationId xmlns:a16="http://schemas.microsoft.com/office/drawing/2014/main" id="{5E26CE30-830A-4EC5-9BA8-7A38B9C49304}"/>
              </a:ext>
            </a:extLst>
          </p:cNvPr>
          <p:cNvSpPr txBox="1">
            <a:spLocks/>
          </p:cNvSpPr>
          <p:nvPr/>
        </p:nvSpPr>
        <p:spPr>
          <a:xfrm>
            <a:off x="484644" y="5336657"/>
            <a:ext cx="6017756" cy="2640158"/>
          </a:xfrm>
          <a:prstGeom prst="rect">
            <a:avLst/>
          </a:prstGeom>
          <a:ln>
            <a:solidFill>
              <a:schemeClr val="tx1"/>
            </a:solidFill>
          </a:ln>
        </p:spPr>
        <p:txBody>
          <a:bodyPr/>
          <a:lstStyle>
            <a:lvl1pPr marL="0" indent="0" algn="l" defTabSz="685800" rtl="0" eaLnBrk="1" latinLnBrk="0" hangingPunct="1">
              <a:lnSpc>
                <a:spcPct val="90000"/>
              </a:lnSpc>
              <a:spcBef>
                <a:spcPts val="750"/>
              </a:spcBef>
              <a:buFont typeface="Arial" panose="020B0604020202020204" pitchFamily="34" charset="0"/>
              <a:buNone/>
              <a:defRPr kumimoji="1" sz="4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1800" b="1" dirty="0"/>
              <a:t>①～③を満たす事業者で、市内に本社又は本店を有しており、主に農林漁業を営む法人、若しくは市内に住所又は主たる事業所を有する個人であり、農林漁業による事業収入を有しているもの。</a:t>
            </a:r>
            <a:endParaRPr lang="en-US" altLang="ja-JP" sz="1800" b="1" dirty="0"/>
          </a:p>
          <a:p>
            <a:r>
              <a:rPr lang="ja-JP" altLang="en-US" sz="1800" dirty="0"/>
              <a:t>①農林業者は、令和３年の農業収入が７０万円以上の者。</a:t>
            </a:r>
            <a:endParaRPr lang="en-US" altLang="ja-JP" sz="1800" dirty="0"/>
          </a:p>
          <a:p>
            <a:r>
              <a:rPr lang="ja-JP" altLang="en-US" sz="1800" dirty="0"/>
              <a:t>②漁業者は、組合員のうち、のり養殖業者又は漁船漁業者であるもの。</a:t>
            </a:r>
            <a:endParaRPr lang="en-US" altLang="ja-JP" sz="1800" dirty="0"/>
          </a:p>
          <a:p>
            <a:r>
              <a:rPr lang="ja-JP" altLang="en-US" sz="1800" dirty="0"/>
              <a:t>③今後も本市において事業を継続する意思がある農林漁業者であること。</a:t>
            </a:r>
          </a:p>
        </p:txBody>
      </p:sp>
      <p:sp>
        <p:nvSpPr>
          <p:cNvPr id="14" name="コンテンツ プレースホルダー 3">
            <a:extLst>
              <a:ext uri="{FF2B5EF4-FFF2-40B4-BE49-F238E27FC236}">
                <a16:creationId xmlns:a16="http://schemas.microsoft.com/office/drawing/2014/main" id="{65BE09D4-EA9D-4F44-90E8-F32FCF488387}"/>
              </a:ext>
            </a:extLst>
          </p:cNvPr>
          <p:cNvSpPr txBox="1">
            <a:spLocks/>
          </p:cNvSpPr>
          <p:nvPr/>
        </p:nvSpPr>
        <p:spPr>
          <a:xfrm>
            <a:off x="478831" y="7984065"/>
            <a:ext cx="6029382" cy="1034709"/>
          </a:xfrm>
          <a:prstGeom prst="rect">
            <a:avLst/>
          </a:prstGeom>
          <a:ln w="19050">
            <a:solidFill>
              <a:schemeClr val="tx1"/>
            </a:solidFill>
          </a:ln>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kumimoji="1"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2000" dirty="0"/>
              <a:t>受付期限　</a:t>
            </a:r>
            <a:endParaRPr lang="en-US" altLang="ja-JP" sz="2000" dirty="0"/>
          </a:p>
          <a:p>
            <a:r>
              <a:rPr lang="ja-JP" altLang="en-US" sz="2600" dirty="0"/>
              <a:t>令和５年１月３１日（火）まで（消印有効）</a:t>
            </a:r>
            <a:endParaRPr lang="en-US" altLang="ja-JP" sz="2600" dirty="0"/>
          </a:p>
          <a:p>
            <a:pPr>
              <a:lnSpc>
                <a:spcPct val="20000"/>
              </a:lnSpc>
            </a:pPr>
            <a:r>
              <a:rPr lang="ja-JP" altLang="en-US" sz="1100" dirty="0"/>
              <a:t>　　　　　　　　　　　　　　　　　　　　　　　　　　　　　</a:t>
            </a:r>
            <a:endParaRPr lang="en-US" altLang="ja-JP" sz="1100" dirty="0"/>
          </a:p>
          <a:p>
            <a:pPr>
              <a:lnSpc>
                <a:spcPct val="20000"/>
              </a:lnSpc>
            </a:pPr>
            <a:r>
              <a:rPr lang="ja-JP" altLang="en-US" sz="1100" dirty="0"/>
              <a:t>　　　　　　　　　　　　　　　　　　　　　　　　</a:t>
            </a:r>
            <a:endParaRPr lang="en-US" altLang="ja-JP" sz="1100" dirty="0"/>
          </a:p>
          <a:p>
            <a:pPr>
              <a:lnSpc>
                <a:spcPct val="20000"/>
              </a:lnSpc>
            </a:pPr>
            <a:r>
              <a:rPr lang="ja-JP" altLang="en-US" sz="1100" dirty="0"/>
              <a:t>　　　　　　　　　　　　　　　　　　　　　　　　　　　　　　　　　　</a:t>
            </a:r>
            <a:endParaRPr lang="en-US" altLang="ja-JP" sz="1100" dirty="0"/>
          </a:p>
        </p:txBody>
      </p:sp>
      <p:sp>
        <p:nvSpPr>
          <p:cNvPr id="3" name="正方形/長方形 2">
            <a:extLst>
              <a:ext uri="{FF2B5EF4-FFF2-40B4-BE49-F238E27FC236}">
                <a16:creationId xmlns:a16="http://schemas.microsoft.com/office/drawing/2014/main" id="{BC2C688F-0298-4A00-B3F6-D8E31DB58E2F}"/>
              </a:ext>
            </a:extLst>
          </p:cNvPr>
          <p:cNvSpPr/>
          <p:nvPr/>
        </p:nvSpPr>
        <p:spPr>
          <a:xfrm>
            <a:off x="481483" y="9018775"/>
            <a:ext cx="6029381" cy="415498"/>
          </a:xfrm>
          <a:prstGeom prst="rect">
            <a:avLst/>
          </a:prstGeom>
          <a:ln w="12700">
            <a:solidFill>
              <a:schemeClr val="tx1"/>
            </a:solidFill>
          </a:ln>
        </p:spPr>
        <p:txBody>
          <a:bodyPr wrap="square">
            <a:spAutoFit/>
          </a:bodyPr>
          <a:lstStyle/>
          <a:p>
            <a:r>
              <a:rPr lang="en-US" altLang="ja-JP" sz="1050" dirty="0"/>
              <a:t>【</a:t>
            </a:r>
            <a:r>
              <a:rPr lang="ja-JP" altLang="en-US" sz="1050" dirty="0"/>
              <a:t>問い合わせ先</a:t>
            </a:r>
            <a:r>
              <a:rPr lang="en-US" altLang="ja-JP" sz="1050" dirty="0"/>
              <a:t>】</a:t>
            </a:r>
            <a:r>
              <a:rPr lang="ja-JP" altLang="en-US" sz="1050" dirty="0"/>
              <a:t>　　〒２９２－８５０１　木更津市富士見１丁目２番１号　　木更津市役所農林水産課</a:t>
            </a:r>
            <a:endParaRPr lang="en-US" altLang="ja-JP" sz="1050" dirty="0"/>
          </a:p>
          <a:p>
            <a:r>
              <a:rPr lang="ja-JP" altLang="en-US" sz="1050" dirty="0"/>
              <a:t>　　　　　　　　　　　　　ＴＥＬ　０４３８－２３－８４４４（農林業者）・０４３８－２３－８４５４（漁業者）</a:t>
            </a:r>
          </a:p>
        </p:txBody>
      </p:sp>
    </p:spTree>
    <p:extLst>
      <p:ext uri="{BB962C8B-B14F-4D97-AF65-F5344CB8AC3E}">
        <p14:creationId xmlns:p14="http://schemas.microsoft.com/office/powerpoint/2010/main" val="3236332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B9412988-7C99-429E-B891-A8AED4CD4130}"/>
              </a:ext>
            </a:extLst>
          </p:cNvPr>
          <p:cNvSpPr txBox="1">
            <a:spLocks/>
          </p:cNvSpPr>
          <p:nvPr/>
        </p:nvSpPr>
        <p:spPr>
          <a:xfrm>
            <a:off x="362856" y="367395"/>
            <a:ext cx="6183087" cy="326362"/>
          </a:xfrm>
          <a:prstGeom prst="rect">
            <a:avLst/>
          </a:prstGeom>
          <a:ln w="19050">
            <a:solidFill>
              <a:schemeClr val="tx1"/>
            </a:solidFill>
          </a:ln>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kumimoji="1"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r>
              <a:rPr lang="ja-JP" altLang="en-US" sz="1950" dirty="0"/>
              <a:t>木更津市農林漁業者総合緊急対策支援金のご案内</a:t>
            </a:r>
          </a:p>
        </p:txBody>
      </p:sp>
      <p:sp>
        <p:nvSpPr>
          <p:cNvPr id="5" name="コンテンツ プレースホルダー 3">
            <a:extLst>
              <a:ext uri="{FF2B5EF4-FFF2-40B4-BE49-F238E27FC236}">
                <a16:creationId xmlns:a16="http://schemas.microsoft.com/office/drawing/2014/main" id="{A88F8D82-8719-43D6-AF43-24AE52ACFF5F}"/>
              </a:ext>
            </a:extLst>
          </p:cNvPr>
          <p:cNvSpPr txBox="1">
            <a:spLocks/>
          </p:cNvSpPr>
          <p:nvPr/>
        </p:nvSpPr>
        <p:spPr>
          <a:xfrm>
            <a:off x="366481" y="695569"/>
            <a:ext cx="1195619" cy="231531"/>
          </a:xfrm>
          <a:prstGeom prst="rect">
            <a:avLst/>
          </a:prstGeom>
          <a:solidFill>
            <a:schemeClr val="bg2">
              <a:lumMod val="90000"/>
            </a:schemeClr>
          </a:solidFill>
          <a:ln>
            <a:solidFill>
              <a:schemeClr val="tx1"/>
            </a:solidFill>
          </a:ln>
        </p:spPr>
        <p:txBody>
          <a:bodyPr anchor="ctr">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gn="l">
              <a:lnSpc>
                <a:spcPct val="120000"/>
              </a:lnSpc>
            </a:pPr>
            <a:r>
              <a:rPr lang="ja-JP" altLang="en-US" sz="1200" dirty="0"/>
              <a:t>給付対象者</a:t>
            </a:r>
          </a:p>
        </p:txBody>
      </p:sp>
      <p:sp>
        <p:nvSpPr>
          <p:cNvPr id="6" name="コンテンツ プレースホルダー 3">
            <a:extLst>
              <a:ext uri="{FF2B5EF4-FFF2-40B4-BE49-F238E27FC236}">
                <a16:creationId xmlns:a16="http://schemas.microsoft.com/office/drawing/2014/main" id="{55DBEA82-4996-4327-9F9E-540906CB8D3E}"/>
              </a:ext>
            </a:extLst>
          </p:cNvPr>
          <p:cNvSpPr txBox="1">
            <a:spLocks/>
          </p:cNvSpPr>
          <p:nvPr/>
        </p:nvSpPr>
        <p:spPr>
          <a:xfrm>
            <a:off x="362856" y="696987"/>
            <a:ext cx="6183087" cy="1889973"/>
          </a:xfrm>
          <a:prstGeom prst="rect">
            <a:avLst/>
          </a:prstGeom>
          <a:ln>
            <a:solidFill>
              <a:schemeClr val="tx1"/>
            </a:solidFill>
          </a:ln>
        </p:spPr>
        <p:txBody>
          <a:bodyPr/>
          <a:lstStyle>
            <a:lvl1pPr marL="0" indent="0" algn="l" defTabSz="685800" rtl="0" eaLnBrk="1" latinLnBrk="0" hangingPunct="1">
              <a:lnSpc>
                <a:spcPct val="90000"/>
              </a:lnSpc>
              <a:spcBef>
                <a:spcPts val="750"/>
              </a:spcBef>
              <a:buFont typeface="Arial" panose="020B0604020202020204" pitchFamily="34" charset="0"/>
              <a:buNone/>
              <a:defRPr kumimoji="1" sz="4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nSpc>
                <a:spcPct val="100000"/>
              </a:lnSpc>
            </a:pPr>
            <a:r>
              <a:rPr lang="ja-JP" altLang="en-US" sz="1200" dirty="0"/>
              <a:t>　</a:t>
            </a:r>
            <a:endParaRPr lang="en-US" altLang="ja-JP" sz="1200" dirty="0"/>
          </a:p>
          <a:p>
            <a:pPr>
              <a:lnSpc>
                <a:spcPct val="100000"/>
              </a:lnSpc>
              <a:spcBef>
                <a:spcPts val="0"/>
              </a:spcBef>
            </a:pPr>
            <a:r>
              <a:rPr lang="ja-JP" altLang="en-US" sz="1200" dirty="0"/>
              <a:t>　・農業、林業、畜産業を営む者のうち、令和３年の確定申告書等の農業収入が７０万円以上、１４０万円未満の者に対して５万円を給付します。</a:t>
            </a:r>
            <a:endParaRPr lang="en-US" altLang="ja-JP" sz="1200" dirty="0"/>
          </a:p>
          <a:p>
            <a:pPr>
              <a:lnSpc>
                <a:spcPct val="100000"/>
              </a:lnSpc>
              <a:spcBef>
                <a:spcPts val="0"/>
              </a:spcBef>
            </a:pPr>
            <a:r>
              <a:rPr lang="ja-JP" altLang="en-US" sz="1200" dirty="0"/>
              <a:t>　また、同申告書等の農業収入額が１４０万円以上の者に対しては、１０万円を給付します。</a:t>
            </a:r>
            <a:endParaRPr lang="en-US" altLang="ja-JP" sz="1200" dirty="0"/>
          </a:p>
          <a:p>
            <a:pPr>
              <a:spcBef>
                <a:spcPts val="0"/>
              </a:spcBef>
            </a:pPr>
            <a:r>
              <a:rPr lang="ja-JP" altLang="en-US" sz="1200" dirty="0"/>
              <a:t>・漁業者のうちのり養殖業者又は漁船漁業者（小型底引き等）である者のうち、漁船の総トン数が３トン未満のものに対しては、５万円を給付します。</a:t>
            </a:r>
            <a:endParaRPr lang="en-US" altLang="ja-JP" sz="1200" dirty="0"/>
          </a:p>
          <a:p>
            <a:pPr>
              <a:spcBef>
                <a:spcPts val="0"/>
              </a:spcBef>
            </a:pPr>
            <a:r>
              <a:rPr lang="ja-JP" altLang="en-US" sz="1200" dirty="0"/>
              <a:t>　また、３トン以上のものに対しては、１０万円を給付します。</a:t>
            </a:r>
            <a:endParaRPr lang="en-US" altLang="ja-JP" sz="1200" dirty="0"/>
          </a:p>
          <a:p>
            <a:pPr>
              <a:lnSpc>
                <a:spcPct val="100000"/>
              </a:lnSpc>
              <a:spcBef>
                <a:spcPts val="0"/>
              </a:spcBef>
            </a:pPr>
            <a:r>
              <a:rPr lang="en-US" altLang="ja-JP" sz="1200" dirty="0"/>
              <a:t>【</a:t>
            </a:r>
            <a:r>
              <a:rPr lang="ja-JP" altLang="en-US" sz="1200" dirty="0"/>
              <a:t>補足</a:t>
            </a:r>
            <a:r>
              <a:rPr lang="en-US" altLang="ja-JP" sz="1200" dirty="0"/>
              <a:t>】</a:t>
            </a:r>
            <a:r>
              <a:rPr lang="ja-JP" altLang="en-US" sz="1200" dirty="0"/>
              <a:t>　農業と漁業を営む方へ（農業又は漁業のいずれかで、且つ１経営体１申請）</a:t>
            </a:r>
            <a:endParaRPr lang="en-US" altLang="ja-JP" sz="1200" dirty="0"/>
          </a:p>
          <a:p>
            <a:pPr>
              <a:lnSpc>
                <a:spcPct val="100000"/>
              </a:lnSpc>
              <a:spcBef>
                <a:spcPts val="0"/>
              </a:spcBef>
            </a:pPr>
            <a:r>
              <a:rPr lang="ja-JP" altLang="en-US" sz="1200" dirty="0"/>
              <a:t>漁船</a:t>
            </a:r>
            <a:r>
              <a:rPr lang="en-US" altLang="ja-JP" sz="1200" dirty="0"/>
              <a:t>3</a:t>
            </a:r>
            <a:r>
              <a:rPr lang="ja-JP" altLang="en-US" sz="1200" dirty="0"/>
              <a:t>トン未満だが、農業収入が</a:t>
            </a:r>
            <a:r>
              <a:rPr lang="en-US" altLang="ja-JP" sz="1200" dirty="0"/>
              <a:t>140</a:t>
            </a:r>
            <a:r>
              <a:rPr lang="ja-JP" altLang="en-US" sz="1200"/>
              <a:t>万円以上の場合　　</a:t>
            </a:r>
            <a:r>
              <a:rPr lang="ja-JP" altLang="en-US" sz="1200" dirty="0"/>
              <a:t>　農業申請</a:t>
            </a:r>
            <a:r>
              <a:rPr lang="en-US" altLang="ja-JP" sz="1200" dirty="0"/>
              <a:t>10</a:t>
            </a:r>
            <a:r>
              <a:rPr lang="ja-JP" altLang="en-US" sz="1200" dirty="0"/>
              <a:t>万円</a:t>
            </a:r>
            <a:endParaRPr lang="en-US" altLang="ja-JP" sz="1200" dirty="0"/>
          </a:p>
          <a:p>
            <a:pPr>
              <a:lnSpc>
                <a:spcPct val="100000"/>
              </a:lnSpc>
              <a:spcBef>
                <a:spcPts val="0"/>
              </a:spcBef>
            </a:pPr>
            <a:r>
              <a:rPr lang="ja-JP" altLang="en-US" sz="1200" dirty="0"/>
              <a:t>農業収入が</a:t>
            </a:r>
            <a:r>
              <a:rPr lang="en-US" altLang="ja-JP" sz="1200" dirty="0"/>
              <a:t>140</a:t>
            </a:r>
            <a:r>
              <a:rPr lang="ja-JP" altLang="en-US" sz="1200" dirty="0"/>
              <a:t>万円未満だが、漁船</a:t>
            </a:r>
            <a:r>
              <a:rPr lang="en-US" altLang="ja-JP" sz="1200" dirty="0"/>
              <a:t>3</a:t>
            </a:r>
            <a:r>
              <a:rPr lang="ja-JP" altLang="en-US" sz="1200" dirty="0"/>
              <a:t>トン以上の場合　　　漁業申請</a:t>
            </a:r>
            <a:r>
              <a:rPr lang="en-US" altLang="ja-JP" sz="1200" dirty="0"/>
              <a:t>10</a:t>
            </a:r>
            <a:r>
              <a:rPr lang="ja-JP" altLang="en-US" sz="1200" dirty="0"/>
              <a:t>万円</a:t>
            </a:r>
          </a:p>
        </p:txBody>
      </p:sp>
      <p:graphicFrame>
        <p:nvGraphicFramePr>
          <p:cNvPr id="18" name="表 17">
            <a:extLst>
              <a:ext uri="{FF2B5EF4-FFF2-40B4-BE49-F238E27FC236}">
                <a16:creationId xmlns:a16="http://schemas.microsoft.com/office/drawing/2014/main" id="{992CD112-F1A2-470C-BC09-DFBFBCA34F80}"/>
              </a:ext>
            </a:extLst>
          </p:cNvPr>
          <p:cNvGraphicFramePr>
            <a:graphicFrameLocks noGrp="1"/>
          </p:cNvGraphicFramePr>
          <p:nvPr>
            <p:extLst>
              <p:ext uri="{D42A27DB-BD31-4B8C-83A1-F6EECF244321}">
                <p14:modId xmlns:p14="http://schemas.microsoft.com/office/powerpoint/2010/main" val="418790209"/>
              </p:ext>
            </p:extLst>
          </p:nvPr>
        </p:nvGraphicFramePr>
        <p:xfrm>
          <a:off x="362854" y="2586961"/>
          <a:ext cx="6183996" cy="7193634"/>
        </p:xfrm>
        <a:graphic>
          <a:graphicData uri="http://schemas.openxmlformats.org/drawingml/2006/table">
            <a:tbl>
              <a:tblPr firstRow="1" bandRow="1">
                <a:tableStyleId>{5C22544A-7EE6-4342-B048-85BDC9FD1C3A}</a:tableStyleId>
              </a:tblPr>
              <a:tblGrid>
                <a:gridCol w="1432079">
                  <a:extLst>
                    <a:ext uri="{9D8B030D-6E8A-4147-A177-3AD203B41FA5}">
                      <a16:colId xmlns:a16="http://schemas.microsoft.com/office/drawing/2014/main" val="186883743"/>
                    </a:ext>
                  </a:extLst>
                </a:gridCol>
                <a:gridCol w="4751917">
                  <a:extLst>
                    <a:ext uri="{9D8B030D-6E8A-4147-A177-3AD203B41FA5}">
                      <a16:colId xmlns:a16="http://schemas.microsoft.com/office/drawing/2014/main" val="3255772320"/>
                    </a:ext>
                  </a:extLst>
                </a:gridCol>
              </a:tblGrid>
              <a:tr h="4768525">
                <a:tc>
                  <a:txBody>
                    <a:bodyPr/>
                    <a:lstStyle/>
                    <a:p>
                      <a:pPr>
                        <a:lnSpc>
                          <a:spcPct val="100000"/>
                        </a:lnSpc>
                      </a:pPr>
                      <a:endParaRPr kumimoji="1" lang="en-US" altLang="ja-JP" dirty="0">
                        <a:solidFill>
                          <a:schemeClr val="tx1"/>
                        </a:solidFill>
                      </a:endParaRPr>
                    </a:p>
                    <a:p>
                      <a:pPr>
                        <a:lnSpc>
                          <a:spcPct val="100000"/>
                        </a:lnSpc>
                      </a:pPr>
                      <a:endParaRPr kumimoji="1" lang="en-US" altLang="ja-JP" dirty="0">
                        <a:solidFill>
                          <a:schemeClr val="tx1"/>
                        </a:solidFill>
                      </a:endParaRPr>
                    </a:p>
                    <a:p>
                      <a:pPr>
                        <a:lnSpc>
                          <a:spcPct val="100000"/>
                        </a:lnSpc>
                      </a:pPr>
                      <a:r>
                        <a:rPr kumimoji="1" lang="ja-JP" altLang="en-US" sz="2000" dirty="0">
                          <a:solidFill>
                            <a:schemeClr val="tx1"/>
                          </a:solidFill>
                        </a:rPr>
                        <a:t>農 林 業 者</a:t>
                      </a:r>
                      <a:endParaRPr kumimoji="1" lang="en-US" altLang="ja-JP"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a:solidFill>
                            <a:schemeClr val="tx1"/>
                          </a:solidFill>
                        </a:rPr>
                        <a:t>【</a:t>
                      </a:r>
                      <a:r>
                        <a:rPr kumimoji="1" lang="ja-JP" altLang="en-US" sz="1200" b="1" dirty="0">
                          <a:solidFill>
                            <a:schemeClr val="tx1"/>
                          </a:solidFill>
                        </a:rPr>
                        <a:t>申請書類の入手場所</a:t>
                      </a:r>
                      <a:r>
                        <a:rPr kumimoji="1" lang="en-US" altLang="ja-JP" sz="1200" b="1" dirty="0">
                          <a:solidFill>
                            <a:schemeClr val="tx1"/>
                          </a:solidFill>
                        </a:rPr>
                        <a:t>】</a:t>
                      </a:r>
                    </a:p>
                    <a:p>
                      <a:r>
                        <a:rPr kumimoji="1" lang="ja-JP" altLang="en-US" sz="1200" b="0" dirty="0">
                          <a:solidFill>
                            <a:schemeClr val="tx1"/>
                          </a:solidFill>
                        </a:rPr>
                        <a:t>・市ホームページ　</a:t>
                      </a:r>
                      <a:endParaRPr kumimoji="1" lang="en-US" altLang="ja-JP" sz="1200" b="0" dirty="0">
                        <a:solidFill>
                          <a:schemeClr val="tx1"/>
                        </a:solidFill>
                      </a:endParaRPr>
                    </a:p>
                    <a:p>
                      <a:r>
                        <a:rPr kumimoji="1" lang="ja-JP" altLang="en-US" sz="1200" b="0" dirty="0">
                          <a:solidFill>
                            <a:schemeClr val="tx1"/>
                          </a:solidFill>
                        </a:rPr>
                        <a:t>・市役所（駅前庁舎 農林水産課・朝日庁舎 総合案内）、市内各公民館</a:t>
                      </a:r>
                      <a:endParaRPr kumimoji="1" lang="en-US" altLang="ja-JP" sz="1200" b="0" dirty="0">
                        <a:solidFill>
                          <a:schemeClr val="tx1"/>
                        </a:solidFill>
                      </a:endParaRPr>
                    </a:p>
                    <a:p>
                      <a:r>
                        <a:rPr kumimoji="1" lang="ja-JP" altLang="en-US" sz="1200" b="0" dirty="0">
                          <a:solidFill>
                            <a:schemeClr val="tx1"/>
                          </a:solidFill>
                        </a:rPr>
                        <a:t>・ＪＡ木更津市本店および各経済センター、各支店</a:t>
                      </a:r>
                      <a:endParaRPr kumimoji="1" lang="en-US" altLang="ja-JP" sz="1200" b="0" dirty="0">
                        <a:solidFill>
                          <a:schemeClr val="tx1"/>
                        </a:solidFill>
                      </a:endParaRPr>
                    </a:p>
                    <a:p>
                      <a:r>
                        <a:rPr kumimoji="1" lang="en-US" altLang="ja-JP" sz="1200" b="1" dirty="0">
                          <a:solidFill>
                            <a:schemeClr val="tx1"/>
                          </a:solidFill>
                        </a:rPr>
                        <a:t>【</a:t>
                      </a:r>
                      <a:r>
                        <a:rPr kumimoji="1" lang="ja-JP" altLang="en-US" sz="1200" b="1" dirty="0">
                          <a:solidFill>
                            <a:schemeClr val="tx1"/>
                          </a:solidFill>
                        </a:rPr>
                        <a:t>受付日及び受付会場</a:t>
                      </a:r>
                      <a:r>
                        <a:rPr kumimoji="1" lang="en-US" altLang="ja-JP" sz="1200" b="1" dirty="0">
                          <a:solidFill>
                            <a:schemeClr val="tx1"/>
                          </a:solidFill>
                        </a:rPr>
                        <a:t>】</a:t>
                      </a:r>
                    </a:p>
                    <a:p>
                      <a:r>
                        <a:rPr kumimoji="1" lang="ja-JP" altLang="en-US" sz="1200" b="1" dirty="0">
                          <a:solidFill>
                            <a:schemeClr val="tx1"/>
                          </a:solidFill>
                        </a:rPr>
                        <a:t>・岩根、中央、清見台、金田地区の方</a:t>
                      </a:r>
                      <a:endParaRPr kumimoji="1" lang="en-US" altLang="ja-JP" sz="1200" b="1" dirty="0">
                        <a:solidFill>
                          <a:schemeClr val="tx1"/>
                        </a:solidFill>
                      </a:endParaRPr>
                    </a:p>
                    <a:p>
                      <a:r>
                        <a:rPr kumimoji="1" lang="ja-JP" altLang="en-US" sz="1200" b="0" dirty="0">
                          <a:solidFill>
                            <a:schemeClr val="tx1"/>
                          </a:solidFill>
                        </a:rPr>
                        <a:t>　１１月７日（月）　　　ＪＡ木更津市本店大会議室　　１３：３０～１７：００</a:t>
                      </a:r>
                      <a:endParaRPr kumimoji="1" lang="en-US" altLang="ja-JP" sz="1200" b="0" dirty="0">
                        <a:solidFill>
                          <a:schemeClr val="tx1"/>
                        </a:solidFill>
                      </a:endParaRPr>
                    </a:p>
                    <a:p>
                      <a:r>
                        <a:rPr kumimoji="1" lang="ja-JP" altLang="en-US" sz="1200" b="1" dirty="0">
                          <a:solidFill>
                            <a:schemeClr val="tx1"/>
                          </a:solidFill>
                        </a:rPr>
                        <a:t>・清川、真船、鎌足、波岡、太田地区の方</a:t>
                      </a:r>
                      <a:endParaRPr kumimoji="1" lang="en-US" altLang="ja-JP" sz="1200" b="1" dirty="0">
                        <a:solidFill>
                          <a:schemeClr val="tx1"/>
                        </a:solidFill>
                      </a:endParaRPr>
                    </a:p>
                    <a:p>
                      <a:r>
                        <a:rPr kumimoji="1" lang="ja-JP" altLang="en-US" sz="1200" b="0" dirty="0">
                          <a:solidFill>
                            <a:schemeClr val="tx1"/>
                          </a:solidFill>
                        </a:rPr>
                        <a:t>　１１月８日（火）　　　ＪＡ木更津市本店大会議室   　１３：３０～１７：００</a:t>
                      </a:r>
                      <a:endParaRPr kumimoji="1" lang="en-US" altLang="ja-JP" sz="1200" b="0" dirty="0">
                        <a:solidFill>
                          <a:schemeClr val="tx1"/>
                        </a:solidFill>
                      </a:endParaRPr>
                    </a:p>
                    <a:p>
                      <a:r>
                        <a:rPr kumimoji="1" lang="ja-JP" altLang="en-US" sz="1200" b="1" dirty="0">
                          <a:solidFill>
                            <a:schemeClr val="tx1"/>
                          </a:solidFill>
                        </a:rPr>
                        <a:t>・下郡地区の方</a:t>
                      </a:r>
                      <a:endParaRPr kumimoji="1" lang="en-US" altLang="ja-JP" sz="1200" b="1" dirty="0">
                        <a:solidFill>
                          <a:schemeClr val="tx1"/>
                        </a:solidFill>
                      </a:endParaRPr>
                    </a:p>
                    <a:p>
                      <a:r>
                        <a:rPr kumimoji="1" lang="ja-JP" altLang="en-US" sz="1200" b="0" dirty="0">
                          <a:solidFill>
                            <a:schemeClr val="tx1"/>
                          </a:solidFill>
                        </a:rPr>
                        <a:t>　１１月９日（水）     　 富来田公民館多目的室 　  　　１３：３０～１７：００</a:t>
                      </a:r>
                      <a:endParaRPr kumimoji="1" lang="en-US" altLang="ja-JP" sz="1200" b="0" dirty="0">
                        <a:solidFill>
                          <a:schemeClr val="tx1"/>
                        </a:solidFill>
                      </a:endParaRPr>
                    </a:p>
                    <a:p>
                      <a:r>
                        <a:rPr kumimoji="1" lang="ja-JP" altLang="en-US" sz="1200" b="1" dirty="0">
                          <a:solidFill>
                            <a:schemeClr val="tx1"/>
                          </a:solidFill>
                        </a:rPr>
                        <a:t>・中郷地区の方</a:t>
                      </a:r>
                      <a:endParaRPr kumimoji="1" lang="en-US" altLang="ja-JP" sz="1200" b="1" dirty="0">
                        <a:solidFill>
                          <a:schemeClr val="tx1"/>
                        </a:solidFill>
                      </a:endParaRPr>
                    </a:p>
                    <a:p>
                      <a:r>
                        <a:rPr kumimoji="1" lang="ja-JP" altLang="en-US" sz="1200" b="0" dirty="0">
                          <a:solidFill>
                            <a:schemeClr val="tx1"/>
                          </a:solidFill>
                        </a:rPr>
                        <a:t>　１１月１０日（木） 　  ＪＡ木更津市本店大会議室　   １３：３０～１７：００</a:t>
                      </a:r>
                      <a:endParaRPr kumimoji="1" lang="en-US" altLang="ja-JP" sz="1200" b="0" dirty="0">
                        <a:solidFill>
                          <a:schemeClr val="tx1"/>
                        </a:solidFill>
                      </a:endParaRPr>
                    </a:p>
                    <a:p>
                      <a:r>
                        <a:rPr kumimoji="1" lang="ja-JP" altLang="en-US" sz="1200" b="1" dirty="0">
                          <a:solidFill>
                            <a:schemeClr val="tx1"/>
                          </a:solidFill>
                        </a:rPr>
                        <a:t>・富来田地区の方</a:t>
                      </a:r>
                      <a:endParaRPr kumimoji="1" lang="en-US" altLang="ja-JP" sz="1200" b="1" dirty="0">
                        <a:solidFill>
                          <a:schemeClr val="tx1"/>
                        </a:solidFill>
                      </a:endParaRPr>
                    </a:p>
                    <a:p>
                      <a:r>
                        <a:rPr kumimoji="1" lang="ja-JP" altLang="en-US" sz="1200" b="0" dirty="0">
                          <a:solidFill>
                            <a:schemeClr val="tx1"/>
                          </a:solidFill>
                        </a:rPr>
                        <a:t>　１１月１１日（金）      富来田公民館多目的室　   　　１３：３０～１７：００</a:t>
                      </a:r>
                      <a:endParaRPr kumimoji="1" lang="en-US" altLang="ja-JP" sz="1200" b="0" dirty="0">
                        <a:solidFill>
                          <a:schemeClr val="tx1"/>
                        </a:solidFill>
                      </a:endParaRPr>
                    </a:p>
                    <a:p>
                      <a:r>
                        <a:rPr kumimoji="1" lang="en-US" altLang="ja-JP" sz="1200" b="0" dirty="0">
                          <a:solidFill>
                            <a:schemeClr val="tx1"/>
                          </a:solidFill>
                        </a:rPr>
                        <a:t>※</a:t>
                      </a:r>
                      <a:r>
                        <a:rPr kumimoji="1" lang="ja-JP" altLang="en-US" sz="1200" b="0" dirty="0">
                          <a:solidFill>
                            <a:schemeClr val="tx1"/>
                          </a:solidFill>
                        </a:rPr>
                        <a:t>上記日程で手続きが出来ない方は、予備日又は郵送（農林水産課宛て）にてお手続きください。</a:t>
                      </a:r>
                      <a:endParaRPr kumimoji="1" lang="en-US" altLang="ja-JP" sz="1200" b="0" dirty="0">
                        <a:solidFill>
                          <a:schemeClr val="tx1"/>
                        </a:solidFill>
                      </a:endParaRPr>
                    </a:p>
                    <a:p>
                      <a:r>
                        <a:rPr kumimoji="1" lang="ja-JP" altLang="en-US" sz="1200" b="1" dirty="0">
                          <a:solidFill>
                            <a:schemeClr val="tx1"/>
                          </a:solidFill>
                        </a:rPr>
                        <a:t>・予備日</a:t>
                      </a:r>
                      <a:endParaRPr kumimoji="1" lang="en-US" altLang="ja-JP" sz="1200" b="1" dirty="0">
                        <a:solidFill>
                          <a:schemeClr val="tx1"/>
                        </a:solidFill>
                      </a:endParaRPr>
                    </a:p>
                    <a:p>
                      <a:r>
                        <a:rPr kumimoji="1" lang="ja-JP" altLang="en-US" sz="1200" b="0" dirty="0">
                          <a:solidFill>
                            <a:schemeClr val="tx1"/>
                          </a:solidFill>
                        </a:rPr>
                        <a:t>　１１月１２日（土）　　ＪＡ木更津市本店大会議室      ９：００～１７：００</a:t>
                      </a:r>
                      <a:endParaRPr kumimoji="1" lang="en-US" altLang="ja-JP" sz="1200" b="0" dirty="0">
                        <a:solidFill>
                          <a:schemeClr val="tx1"/>
                        </a:solidFill>
                      </a:endParaRPr>
                    </a:p>
                    <a:p>
                      <a:r>
                        <a:rPr kumimoji="1" lang="en-US" altLang="ja-JP" sz="1200" b="1" dirty="0">
                          <a:solidFill>
                            <a:schemeClr val="tx1"/>
                          </a:solidFill>
                        </a:rPr>
                        <a:t>【</a:t>
                      </a:r>
                      <a:r>
                        <a:rPr kumimoji="1" lang="ja-JP" altLang="en-US" sz="1200" b="1" dirty="0">
                          <a:solidFill>
                            <a:schemeClr val="tx1"/>
                          </a:solidFill>
                        </a:rPr>
                        <a:t>持参いただく書類</a:t>
                      </a:r>
                      <a:r>
                        <a:rPr kumimoji="1" lang="en-US" altLang="ja-JP" sz="1200" b="1" dirty="0">
                          <a:solidFill>
                            <a:schemeClr val="tx1"/>
                          </a:solidFill>
                        </a:rPr>
                        <a:t>】</a:t>
                      </a:r>
                    </a:p>
                    <a:p>
                      <a:r>
                        <a:rPr kumimoji="1" lang="ja-JP" altLang="en-US" sz="1200" b="0" dirty="0">
                          <a:solidFill>
                            <a:schemeClr val="tx1"/>
                          </a:solidFill>
                        </a:rPr>
                        <a:t>・令和３年分確定申告書第１表の写し（確定申告の義務がない場合は市民税申告書）</a:t>
                      </a:r>
                      <a:endParaRPr kumimoji="1" lang="en-US" altLang="ja-JP" sz="1200" b="0" dirty="0">
                        <a:solidFill>
                          <a:schemeClr val="tx1"/>
                        </a:solidFill>
                      </a:endParaRPr>
                    </a:p>
                    <a:p>
                      <a:r>
                        <a:rPr kumimoji="1" lang="ja-JP" altLang="en-US" sz="1200" b="0" dirty="0">
                          <a:solidFill>
                            <a:schemeClr val="tx1"/>
                          </a:solidFill>
                        </a:rPr>
                        <a:t>・法人の場合は直近の確定申告書別表１及び損益計算書など農業収入が分かるもの</a:t>
                      </a:r>
                      <a:endParaRPr kumimoji="1" lang="en-US" altLang="ja-JP" sz="1200" b="0" dirty="0">
                        <a:solidFill>
                          <a:schemeClr val="tx1"/>
                        </a:solidFill>
                      </a:endParaRPr>
                    </a:p>
                    <a:p>
                      <a:r>
                        <a:rPr kumimoji="1" lang="ja-JP" altLang="en-US" sz="1200" b="0" dirty="0">
                          <a:solidFill>
                            <a:schemeClr val="tx1"/>
                          </a:solidFill>
                        </a:rPr>
                        <a:t>・振込先口座を確認出来る書類（通帳の写し等）</a:t>
                      </a:r>
                      <a:endParaRPr kumimoji="1" lang="en-US" altLang="ja-JP" sz="1200" b="0" dirty="0">
                        <a:solidFill>
                          <a:schemeClr val="tx1"/>
                        </a:solidFill>
                      </a:endParaRPr>
                    </a:p>
                    <a:p>
                      <a:r>
                        <a:rPr kumimoji="1" lang="ja-JP" altLang="en-US" sz="1200" b="0" dirty="0">
                          <a:solidFill>
                            <a:schemeClr val="tx1"/>
                          </a:solidFill>
                        </a:rPr>
                        <a:t>・本人確認書類（運転免許証の写し等）</a:t>
                      </a:r>
                      <a:endParaRPr kumimoji="1" lang="ja-JP" alt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5449603"/>
                  </a:ext>
                </a:extLst>
              </a:tr>
              <a:tr h="2347314">
                <a:tc>
                  <a:txBody>
                    <a:bodyPr/>
                    <a:lstStyle/>
                    <a:p>
                      <a:endParaRPr kumimoji="1" lang="en-US" altLang="ja-JP" sz="2000" b="1" dirty="0">
                        <a:solidFill>
                          <a:schemeClr val="tx1"/>
                        </a:solidFill>
                      </a:endParaRPr>
                    </a:p>
                    <a:p>
                      <a:r>
                        <a:rPr kumimoji="1" lang="ja-JP" altLang="en-US" sz="2000" b="1" dirty="0">
                          <a:solidFill>
                            <a:schemeClr val="tx1"/>
                          </a:solidFill>
                        </a:rPr>
                        <a:t>漁 業 者</a:t>
                      </a:r>
                      <a:endParaRPr kumimoji="1" lang="en-US" altLang="ja-JP" sz="2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rPr>
                        <a:t>【</a:t>
                      </a:r>
                      <a:r>
                        <a:rPr kumimoji="1" lang="ja-JP" altLang="en-US" sz="1200" b="1" dirty="0">
                          <a:solidFill>
                            <a:schemeClr val="tx1"/>
                          </a:solidFill>
                        </a:rPr>
                        <a:t>申請書類の入手場所</a:t>
                      </a:r>
                      <a:r>
                        <a:rPr kumimoji="1" lang="en-US" altLang="ja-JP" sz="1200" b="1" dirty="0">
                          <a:solidFill>
                            <a:schemeClr val="tx1"/>
                          </a:solidFill>
                        </a:rPr>
                        <a:t>】</a:t>
                      </a:r>
                    </a:p>
                    <a:p>
                      <a:r>
                        <a:rPr kumimoji="1" lang="ja-JP" altLang="en-US" sz="1200" b="0" dirty="0">
                          <a:solidFill>
                            <a:schemeClr val="tx1"/>
                          </a:solidFill>
                        </a:rPr>
                        <a:t>・市ホームページ　</a:t>
                      </a:r>
                      <a:endParaRPr kumimoji="1" lang="en-US" altLang="ja-JP" sz="1200" b="0" dirty="0">
                        <a:solidFill>
                          <a:schemeClr val="tx1"/>
                        </a:solidFill>
                      </a:endParaRPr>
                    </a:p>
                    <a:p>
                      <a:r>
                        <a:rPr kumimoji="1" lang="ja-JP" altLang="en-US" sz="1200" b="0" dirty="0">
                          <a:solidFill>
                            <a:schemeClr val="tx1"/>
                          </a:solidFill>
                        </a:rPr>
                        <a:t>・市役所（駅前庁舎　農林水産課・朝日庁舎 総合案内）、市内公民館</a:t>
                      </a:r>
                      <a:endParaRPr kumimoji="1" lang="en-US" altLang="ja-JP" sz="1200" b="0" dirty="0">
                        <a:solidFill>
                          <a:schemeClr val="tx1"/>
                        </a:solidFill>
                      </a:endParaRPr>
                    </a:p>
                    <a:p>
                      <a:r>
                        <a:rPr kumimoji="1" lang="ja-JP" altLang="en-US" sz="1200" b="0" dirty="0">
                          <a:solidFill>
                            <a:schemeClr val="tx1"/>
                          </a:solidFill>
                        </a:rPr>
                        <a:t>・新木更津市漁業協同組合、金田漁業協同組合</a:t>
                      </a:r>
                      <a:endParaRPr kumimoji="1" lang="en-US" altLang="ja-JP" sz="12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rPr>
                        <a:t>【</a:t>
                      </a:r>
                      <a:r>
                        <a:rPr kumimoji="1" lang="ja-JP" altLang="en-US" sz="1200" b="1" dirty="0">
                          <a:solidFill>
                            <a:schemeClr val="tx1"/>
                          </a:solidFill>
                        </a:rPr>
                        <a:t>受付窓口</a:t>
                      </a:r>
                      <a:r>
                        <a:rPr kumimoji="1" lang="en-US" altLang="ja-JP" sz="1200" b="1" dirty="0">
                          <a:solidFill>
                            <a:schemeClr val="tx1"/>
                          </a:solidFill>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a:t>
                      </a:r>
                      <a:r>
                        <a:rPr kumimoji="1" lang="ja-JP" altLang="en-US" sz="1200" b="0" dirty="0">
                          <a:solidFill>
                            <a:schemeClr val="tx1"/>
                          </a:solidFill>
                        </a:rPr>
                        <a:t>駅前庁舎農林水産課</a:t>
                      </a:r>
                      <a:r>
                        <a:rPr kumimoji="1" lang="ja-JP" altLang="en-US" sz="1200" b="0">
                          <a:solidFill>
                            <a:schemeClr val="tx1"/>
                          </a:solidFill>
                        </a:rPr>
                        <a:t>、新木更津市漁業</a:t>
                      </a:r>
                      <a:r>
                        <a:rPr kumimoji="1" lang="ja-JP" altLang="en-US" sz="1200" b="0" dirty="0">
                          <a:solidFill>
                            <a:schemeClr val="tx1"/>
                          </a:solidFill>
                        </a:rPr>
                        <a:t>協同組合、金田漁業協同組合</a:t>
                      </a:r>
                      <a:endParaRPr kumimoji="1" lang="en-US" altLang="ja-JP" sz="1200" b="0" dirty="0">
                        <a:solidFill>
                          <a:schemeClr val="tx1"/>
                        </a:solidFill>
                      </a:endParaRPr>
                    </a:p>
                    <a:p>
                      <a:r>
                        <a:rPr kumimoji="1" lang="en-US" altLang="ja-JP" sz="1200" b="1" dirty="0">
                          <a:solidFill>
                            <a:schemeClr val="tx1"/>
                          </a:solidFill>
                        </a:rPr>
                        <a:t>【</a:t>
                      </a:r>
                      <a:r>
                        <a:rPr kumimoji="1" lang="ja-JP" altLang="en-US" sz="1200" b="1" dirty="0">
                          <a:solidFill>
                            <a:schemeClr val="tx1"/>
                          </a:solidFill>
                        </a:rPr>
                        <a:t>持参いただく書類</a:t>
                      </a:r>
                      <a:r>
                        <a:rPr kumimoji="1" lang="en-US" altLang="ja-JP" sz="1200" b="1" dirty="0">
                          <a:solidFill>
                            <a:schemeClr val="tx1"/>
                          </a:solidFill>
                        </a:rPr>
                        <a:t>】</a:t>
                      </a:r>
                    </a:p>
                    <a:p>
                      <a:r>
                        <a:rPr kumimoji="1" lang="ja-JP" altLang="en-US" sz="1200" b="0" dirty="0">
                          <a:solidFill>
                            <a:schemeClr val="tx1"/>
                          </a:solidFill>
                        </a:rPr>
                        <a:t>・令和３年分確定申告書第１表の写し（確定申告の義務がない場合は市民税申告書）</a:t>
                      </a:r>
                      <a:endParaRPr kumimoji="1" lang="en-US" altLang="ja-JP" sz="1200" b="0" dirty="0">
                        <a:solidFill>
                          <a:schemeClr val="tx1"/>
                        </a:solidFill>
                      </a:endParaRPr>
                    </a:p>
                    <a:p>
                      <a:r>
                        <a:rPr kumimoji="1" lang="ja-JP" altLang="en-US" sz="1200" b="0" dirty="0">
                          <a:solidFill>
                            <a:schemeClr val="tx1"/>
                          </a:solidFill>
                        </a:rPr>
                        <a:t>・振込先口座を確認出来る書類（通帳の写し等）</a:t>
                      </a:r>
                      <a:endParaRPr kumimoji="1" lang="en-US" altLang="ja-JP" sz="1200" b="0" dirty="0">
                        <a:solidFill>
                          <a:schemeClr val="tx1"/>
                        </a:solidFill>
                      </a:endParaRPr>
                    </a:p>
                    <a:p>
                      <a:r>
                        <a:rPr kumimoji="1" lang="ja-JP" altLang="en-US" sz="1200" b="0" dirty="0">
                          <a:solidFill>
                            <a:schemeClr val="tx1"/>
                          </a:solidFill>
                        </a:rPr>
                        <a:t>・本人確認書類（運転免許証の写し等）</a:t>
                      </a:r>
                      <a:endParaRPr kumimoji="1" lang="en-US" altLang="ja-JP" sz="1200" b="0" dirty="0">
                        <a:solidFill>
                          <a:schemeClr val="tx1"/>
                        </a:solidFill>
                      </a:endParaRPr>
                    </a:p>
                    <a:p>
                      <a:r>
                        <a:rPr kumimoji="1" lang="ja-JP" altLang="en-US" sz="1200" b="0" dirty="0">
                          <a:solidFill>
                            <a:schemeClr val="tx1"/>
                          </a:solidFill>
                        </a:rPr>
                        <a:t>・漁船登録票（写）</a:t>
                      </a:r>
                      <a:endParaRPr kumimoji="1" lang="en-US" altLang="ja-JP"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3027184"/>
                  </a:ext>
                </a:extLst>
              </a:tr>
            </a:tbl>
          </a:graphicData>
        </a:graphic>
      </p:graphicFrame>
      <p:sp>
        <p:nvSpPr>
          <p:cNvPr id="23" name="コンテンツ プレースホルダー 3">
            <a:extLst>
              <a:ext uri="{FF2B5EF4-FFF2-40B4-BE49-F238E27FC236}">
                <a16:creationId xmlns:a16="http://schemas.microsoft.com/office/drawing/2014/main" id="{0BBADFA5-F8D7-42F7-B668-15D0B312428A}"/>
              </a:ext>
            </a:extLst>
          </p:cNvPr>
          <p:cNvSpPr txBox="1">
            <a:spLocks/>
          </p:cNvSpPr>
          <p:nvPr/>
        </p:nvSpPr>
        <p:spPr>
          <a:xfrm>
            <a:off x="364670" y="2586960"/>
            <a:ext cx="1288146" cy="303148"/>
          </a:xfrm>
          <a:prstGeom prst="rect">
            <a:avLst/>
          </a:prstGeom>
          <a:solidFill>
            <a:schemeClr val="bg2">
              <a:lumMod val="90000"/>
            </a:schemeClr>
          </a:solidFill>
          <a:ln>
            <a:solidFill>
              <a:schemeClr val="tx1"/>
            </a:solidFill>
          </a:ln>
        </p:spPr>
        <p:txBody>
          <a:bodyPr>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gn="l">
              <a:lnSpc>
                <a:spcPct val="120000"/>
              </a:lnSpc>
            </a:pPr>
            <a:r>
              <a:rPr lang="ja-JP" altLang="en-US" sz="1400" dirty="0"/>
              <a:t>申 請 書 類 等</a:t>
            </a:r>
          </a:p>
        </p:txBody>
      </p:sp>
    </p:spTree>
    <p:extLst>
      <p:ext uri="{BB962C8B-B14F-4D97-AF65-F5344CB8AC3E}">
        <p14:creationId xmlns:p14="http://schemas.microsoft.com/office/powerpoint/2010/main" val="31098600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3462</TotalTime>
  <Words>222</Words>
  <Application>Microsoft Office PowerPoint</Application>
  <PresentationFormat>A4 210 x 297 mm</PresentationFormat>
  <Paragraphs>69</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Company>木更津市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NF15-0296</dc:creator>
  <cp:lastModifiedBy>MF20-0111</cp:lastModifiedBy>
  <cp:revision>290</cp:revision>
  <cp:lastPrinted>2022-09-22T01:11:54Z</cp:lastPrinted>
  <dcterms:created xsi:type="dcterms:W3CDTF">2019-09-05T01:33:43Z</dcterms:created>
  <dcterms:modified xsi:type="dcterms:W3CDTF">2022-10-06T23:23:42Z</dcterms:modified>
</cp:coreProperties>
</file>