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
  </p:notesMasterIdLst>
  <p:sldIdLst>
    <p:sldId id="261" r:id="rId2"/>
    <p:sldId id="256"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千葉 智貴" initials="千葉" lastIdx="1" clrIdx="0">
    <p:extLst>
      <p:ext uri="{19B8F6BF-5375-455C-9EA6-DF929625EA0E}">
        <p15:presenceInfo xmlns:p15="http://schemas.microsoft.com/office/powerpoint/2012/main" userId="8d1d91856408361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7E987"/>
    <a:srgbClr val="76E676"/>
    <a:srgbClr val="FDF0E7"/>
    <a:srgbClr val="FFCF89"/>
    <a:srgbClr val="FF8F8F"/>
    <a:srgbClr val="FFC5C5"/>
    <a:srgbClr val="FFB9B9"/>
    <a:srgbClr val="FFF4D1"/>
    <a:srgbClr val="FFD5FF"/>
    <a:srgbClr val="ACFB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929F9F4-4A8F-4326-A1B4-22849713DDAB}" styleName="濃色スタイル 1 - アクセント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濃色スタイル 1 - アクセント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濃色スタイル 1 - アクセント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26" autoAdjust="0"/>
    <p:restoredTop sz="96670" autoAdjust="0"/>
  </p:normalViewPr>
  <p:slideViewPr>
    <p:cSldViewPr snapToGrid="0">
      <p:cViewPr varScale="1">
        <p:scale>
          <a:sx n="77" d="100"/>
          <a:sy n="77" d="100"/>
        </p:scale>
        <p:origin x="352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6400" cy="496888"/>
          </a:xfrm>
          <a:prstGeom prst="rect">
            <a:avLst/>
          </a:prstGeom>
        </p:spPr>
        <p:txBody>
          <a:bodyPr vert="horz" lIns="91404" tIns="45700" rIns="91404" bIns="4570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04" tIns="45700" rIns="91404" bIns="45700" rtlCol="0"/>
          <a:lstStyle>
            <a:lvl1pPr algn="r">
              <a:defRPr sz="1200"/>
            </a:lvl1pPr>
          </a:lstStyle>
          <a:p>
            <a:fld id="{79CC05BC-E43F-4E35-8E10-335426DC8FF0}" type="datetimeFigureOut">
              <a:rPr kumimoji="1" lang="ja-JP" altLang="en-US" smtClean="0"/>
              <a:t>2021/4/22</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04" tIns="45700" rIns="91404" bIns="45700" rtlCol="0" anchor="ctr"/>
          <a:lstStyle/>
          <a:p>
            <a:endParaRPr lang="ja-JP" altLang="en-US"/>
          </a:p>
        </p:txBody>
      </p:sp>
      <p:sp>
        <p:nvSpPr>
          <p:cNvPr id="5" name="ノート プレースホルダー 4"/>
          <p:cNvSpPr>
            <a:spLocks noGrp="1"/>
          </p:cNvSpPr>
          <p:nvPr>
            <p:ph type="body" sz="quarter" idx="3"/>
          </p:nvPr>
        </p:nvSpPr>
        <p:spPr>
          <a:xfrm>
            <a:off x="679454" y="4776792"/>
            <a:ext cx="5438775" cy="3908425"/>
          </a:xfrm>
          <a:prstGeom prst="rect">
            <a:avLst/>
          </a:prstGeom>
        </p:spPr>
        <p:txBody>
          <a:bodyPr vert="horz" lIns="91404" tIns="45700" rIns="91404" bIns="4570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29750"/>
            <a:ext cx="2946400" cy="496888"/>
          </a:xfrm>
          <a:prstGeom prst="rect">
            <a:avLst/>
          </a:prstGeom>
        </p:spPr>
        <p:txBody>
          <a:bodyPr vert="horz" lIns="91404" tIns="45700" rIns="91404" bIns="4570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04" tIns="45700" rIns="91404" bIns="45700" rtlCol="0" anchor="b"/>
          <a:lstStyle>
            <a:lvl1pPr algn="r">
              <a:defRPr sz="1200"/>
            </a:lvl1pPr>
          </a:lstStyle>
          <a:p>
            <a:fld id="{09ECA064-CA44-4677-BFB9-A2CF74AB1E5F}" type="slidenum">
              <a:rPr kumimoji="1" lang="ja-JP" altLang="en-US" smtClean="0"/>
              <a:t>‹#›</a:t>
            </a:fld>
            <a:endParaRPr kumimoji="1" lang="ja-JP" altLang="en-US"/>
          </a:p>
        </p:txBody>
      </p:sp>
    </p:spTree>
    <p:extLst>
      <p:ext uri="{BB962C8B-B14F-4D97-AF65-F5344CB8AC3E}">
        <p14:creationId xmlns:p14="http://schemas.microsoft.com/office/powerpoint/2010/main" val="24590445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9ECA064-CA44-4677-BFB9-A2CF74AB1E5F}" type="slidenum">
              <a:rPr kumimoji="1" lang="ja-JP" altLang="en-US" smtClean="0"/>
              <a:t>1</a:t>
            </a:fld>
            <a:endParaRPr kumimoji="1" lang="ja-JP" altLang="en-US"/>
          </a:p>
        </p:txBody>
      </p:sp>
    </p:spTree>
    <p:extLst>
      <p:ext uri="{BB962C8B-B14F-4D97-AF65-F5344CB8AC3E}">
        <p14:creationId xmlns:p14="http://schemas.microsoft.com/office/powerpoint/2010/main" val="3566676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9ECA064-CA44-4677-BFB9-A2CF74AB1E5F}" type="slidenum">
              <a:rPr kumimoji="1" lang="ja-JP" altLang="en-US" smtClean="0"/>
              <a:t>2</a:t>
            </a:fld>
            <a:endParaRPr kumimoji="1" lang="ja-JP" altLang="en-US"/>
          </a:p>
        </p:txBody>
      </p:sp>
    </p:spTree>
    <p:extLst>
      <p:ext uri="{BB962C8B-B14F-4D97-AF65-F5344CB8AC3E}">
        <p14:creationId xmlns:p14="http://schemas.microsoft.com/office/powerpoint/2010/main" val="2961933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1" y="1621191"/>
            <a:ext cx="5829301" cy="3448756"/>
          </a:xfrm>
        </p:spPr>
        <p:txBody>
          <a:bodyPr anchor="b"/>
          <a:lstStyle>
            <a:lvl1pPr algn="ctr">
              <a:defRPr sz="4501"/>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1" cy="2391656"/>
          </a:xfrm>
        </p:spPr>
        <p:txBody>
          <a:bodyPr/>
          <a:lstStyle>
            <a:lvl1pPr marL="0" indent="0" algn="ctr">
              <a:buNone/>
              <a:defRPr sz="1800"/>
            </a:lvl1pPr>
            <a:lvl2pPr marL="342908" indent="0" algn="ctr">
              <a:buNone/>
              <a:defRPr sz="1501"/>
            </a:lvl2pPr>
            <a:lvl3pPr marL="685814" indent="0" algn="ctr">
              <a:buNone/>
              <a:defRPr sz="1351"/>
            </a:lvl3pPr>
            <a:lvl4pPr marL="1028722" indent="0" algn="ctr">
              <a:buNone/>
              <a:defRPr sz="1200"/>
            </a:lvl4pPr>
            <a:lvl5pPr marL="1371627" indent="0" algn="ctr">
              <a:buNone/>
              <a:defRPr sz="1200"/>
            </a:lvl5pPr>
            <a:lvl6pPr marL="1714535" indent="0" algn="ctr">
              <a:buNone/>
              <a:defRPr sz="1200"/>
            </a:lvl6pPr>
            <a:lvl7pPr marL="2057441" indent="0" algn="ctr">
              <a:buNone/>
              <a:defRPr sz="1200"/>
            </a:lvl7pPr>
            <a:lvl8pPr marL="2400349" indent="0" algn="ctr">
              <a:buNone/>
              <a:defRPr sz="1200"/>
            </a:lvl8pPr>
            <a:lvl9pPr marL="2743255"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F98A5AB-4DBF-4B7D-8833-E7FAAD97403E}" type="datetimeFigureOut">
              <a:rPr kumimoji="1" lang="ja-JP" altLang="en-US" smtClean="0"/>
              <a:t>2021/4/22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56F12D-09E1-4B31-AD7A-166C3DCD0B31}" type="slidenum">
              <a:rPr kumimoji="1" lang="ja-JP" altLang="en-US" smtClean="0"/>
              <a:t>‹#›</a:t>
            </a:fld>
            <a:endParaRPr kumimoji="1" lang="ja-JP" altLang="en-US"/>
          </a:p>
        </p:txBody>
      </p:sp>
    </p:spTree>
    <p:extLst>
      <p:ext uri="{BB962C8B-B14F-4D97-AF65-F5344CB8AC3E}">
        <p14:creationId xmlns:p14="http://schemas.microsoft.com/office/powerpoint/2010/main" val="1937708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F98A5AB-4DBF-4B7D-8833-E7FAAD97403E}" type="datetimeFigureOut">
              <a:rPr kumimoji="1" lang="ja-JP" altLang="en-US" smtClean="0"/>
              <a:t>2021/4/22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56F12D-09E1-4B31-AD7A-166C3DCD0B31}" type="slidenum">
              <a:rPr kumimoji="1" lang="ja-JP" altLang="en-US" smtClean="0"/>
              <a:t>‹#›</a:t>
            </a:fld>
            <a:endParaRPr kumimoji="1" lang="ja-JP" altLang="en-US"/>
          </a:p>
        </p:txBody>
      </p:sp>
    </p:spTree>
    <p:extLst>
      <p:ext uri="{BB962C8B-B14F-4D97-AF65-F5344CB8AC3E}">
        <p14:creationId xmlns:p14="http://schemas.microsoft.com/office/powerpoint/2010/main" val="2446210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5"/>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5"/>
            <a:ext cx="4350545"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F98A5AB-4DBF-4B7D-8833-E7FAAD97403E}" type="datetimeFigureOut">
              <a:rPr kumimoji="1" lang="ja-JP" altLang="en-US" smtClean="0"/>
              <a:t>2021/4/22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56F12D-09E1-4B31-AD7A-166C3DCD0B31}" type="slidenum">
              <a:rPr kumimoji="1" lang="ja-JP" altLang="en-US" smtClean="0"/>
              <a:t>‹#›</a:t>
            </a:fld>
            <a:endParaRPr kumimoji="1" lang="ja-JP" altLang="en-US"/>
          </a:p>
        </p:txBody>
      </p:sp>
    </p:spTree>
    <p:extLst>
      <p:ext uri="{BB962C8B-B14F-4D97-AF65-F5344CB8AC3E}">
        <p14:creationId xmlns:p14="http://schemas.microsoft.com/office/powerpoint/2010/main" val="104833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F98A5AB-4DBF-4B7D-8833-E7FAAD97403E}" type="datetimeFigureOut">
              <a:rPr kumimoji="1" lang="ja-JP" altLang="en-US" smtClean="0"/>
              <a:t>2021/4/22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56F12D-09E1-4B31-AD7A-166C3DCD0B31}" type="slidenum">
              <a:rPr kumimoji="1" lang="ja-JP" altLang="en-US" smtClean="0"/>
              <a:t>‹#›</a:t>
            </a:fld>
            <a:endParaRPr kumimoji="1" lang="ja-JP" altLang="en-US"/>
          </a:p>
        </p:txBody>
      </p:sp>
    </p:spTree>
    <p:extLst>
      <p:ext uri="{BB962C8B-B14F-4D97-AF65-F5344CB8AC3E}">
        <p14:creationId xmlns:p14="http://schemas.microsoft.com/office/powerpoint/2010/main" val="1448800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1"/>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8"/>
            <a:ext cx="5915025" cy="2166937"/>
          </a:xfrm>
        </p:spPr>
        <p:txBody>
          <a:bodyPr/>
          <a:lstStyle>
            <a:lvl1pPr marL="0" indent="0">
              <a:buNone/>
              <a:defRPr sz="1800">
                <a:solidFill>
                  <a:schemeClr val="tx1"/>
                </a:solidFill>
              </a:defRPr>
            </a:lvl1pPr>
            <a:lvl2pPr marL="342908" indent="0">
              <a:buNone/>
              <a:defRPr sz="1501">
                <a:solidFill>
                  <a:schemeClr val="tx1">
                    <a:tint val="75000"/>
                  </a:schemeClr>
                </a:solidFill>
              </a:defRPr>
            </a:lvl2pPr>
            <a:lvl3pPr marL="685814" indent="0">
              <a:buNone/>
              <a:defRPr sz="1351">
                <a:solidFill>
                  <a:schemeClr val="tx1">
                    <a:tint val="75000"/>
                  </a:schemeClr>
                </a:solidFill>
              </a:defRPr>
            </a:lvl3pPr>
            <a:lvl4pPr marL="1028722" indent="0">
              <a:buNone/>
              <a:defRPr sz="1200">
                <a:solidFill>
                  <a:schemeClr val="tx1">
                    <a:tint val="75000"/>
                  </a:schemeClr>
                </a:solidFill>
              </a:defRPr>
            </a:lvl4pPr>
            <a:lvl5pPr marL="1371627" indent="0">
              <a:buNone/>
              <a:defRPr sz="1200">
                <a:solidFill>
                  <a:schemeClr val="tx1">
                    <a:tint val="75000"/>
                  </a:schemeClr>
                </a:solidFill>
              </a:defRPr>
            </a:lvl5pPr>
            <a:lvl6pPr marL="1714535" indent="0">
              <a:buNone/>
              <a:defRPr sz="1200">
                <a:solidFill>
                  <a:schemeClr val="tx1">
                    <a:tint val="75000"/>
                  </a:schemeClr>
                </a:solidFill>
              </a:defRPr>
            </a:lvl6pPr>
            <a:lvl7pPr marL="2057441" indent="0">
              <a:buNone/>
              <a:defRPr sz="1200">
                <a:solidFill>
                  <a:schemeClr val="tx1">
                    <a:tint val="75000"/>
                  </a:schemeClr>
                </a:solidFill>
              </a:defRPr>
            </a:lvl7pPr>
            <a:lvl8pPr marL="2400349" indent="0">
              <a:buNone/>
              <a:defRPr sz="1200">
                <a:solidFill>
                  <a:schemeClr val="tx1">
                    <a:tint val="75000"/>
                  </a:schemeClr>
                </a:solidFill>
              </a:defRPr>
            </a:lvl8pPr>
            <a:lvl9pPr marL="2743255"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F98A5AB-4DBF-4B7D-8833-E7FAAD97403E}" type="datetimeFigureOut">
              <a:rPr kumimoji="1" lang="ja-JP" altLang="en-US" smtClean="0"/>
              <a:t>2021/4/22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56F12D-09E1-4B31-AD7A-166C3DCD0B31}" type="slidenum">
              <a:rPr kumimoji="1" lang="ja-JP" altLang="en-US" smtClean="0"/>
              <a:t>‹#›</a:t>
            </a:fld>
            <a:endParaRPr kumimoji="1" lang="ja-JP" altLang="en-US"/>
          </a:p>
        </p:txBody>
      </p:sp>
    </p:spTree>
    <p:extLst>
      <p:ext uri="{BB962C8B-B14F-4D97-AF65-F5344CB8AC3E}">
        <p14:creationId xmlns:p14="http://schemas.microsoft.com/office/powerpoint/2010/main" val="3497172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4"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F98A5AB-4DBF-4B7D-8833-E7FAAD97403E}" type="datetimeFigureOut">
              <a:rPr kumimoji="1" lang="ja-JP" altLang="en-US" smtClean="0"/>
              <a:t>2021/4/22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56F12D-09E1-4B31-AD7A-166C3DCD0B31}" type="slidenum">
              <a:rPr kumimoji="1" lang="ja-JP" altLang="en-US" smtClean="0"/>
              <a:t>‹#›</a:t>
            </a:fld>
            <a:endParaRPr kumimoji="1" lang="ja-JP" altLang="en-US"/>
          </a:p>
        </p:txBody>
      </p:sp>
    </p:spTree>
    <p:extLst>
      <p:ext uri="{BB962C8B-B14F-4D97-AF65-F5344CB8AC3E}">
        <p14:creationId xmlns:p14="http://schemas.microsoft.com/office/powerpoint/2010/main" val="924241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2" y="2428349"/>
            <a:ext cx="2901255" cy="1190095"/>
          </a:xfrm>
        </p:spPr>
        <p:txBody>
          <a:bodyPr anchor="b"/>
          <a:lstStyle>
            <a:lvl1pPr marL="0" indent="0">
              <a:buNone/>
              <a:defRPr sz="1800" b="1"/>
            </a:lvl1pPr>
            <a:lvl2pPr marL="342908" indent="0">
              <a:buNone/>
              <a:defRPr sz="1501" b="1"/>
            </a:lvl2pPr>
            <a:lvl3pPr marL="685814" indent="0">
              <a:buNone/>
              <a:defRPr sz="1351" b="1"/>
            </a:lvl3pPr>
            <a:lvl4pPr marL="1028722" indent="0">
              <a:buNone/>
              <a:defRPr sz="1200" b="1"/>
            </a:lvl4pPr>
            <a:lvl5pPr marL="1371627" indent="0">
              <a:buNone/>
              <a:defRPr sz="1200" b="1"/>
            </a:lvl5pPr>
            <a:lvl6pPr marL="1714535" indent="0">
              <a:buNone/>
              <a:defRPr sz="1200" b="1"/>
            </a:lvl6pPr>
            <a:lvl7pPr marL="2057441" indent="0">
              <a:buNone/>
              <a:defRPr sz="1200" b="1"/>
            </a:lvl7pPr>
            <a:lvl8pPr marL="2400349" indent="0">
              <a:buNone/>
              <a:defRPr sz="1200" b="1"/>
            </a:lvl8pPr>
            <a:lvl9pPr marL="2743255"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2" y="3618444"/>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9"/>
            <a:ext cx="2915543" cy="1190095"/>
          </a:xfrm>
        </p:spPr>
        <p:txBody>
          <a:bodyPr anchor="b"/>
          <a:lstStyle>
            <a:lvl1pPr marL="0" indent="0">
              <a:buNone/>
              <a:defRPr sz="1800" b="1"/>
            </a:lvl1pPr>
            <a:lvl2pPr marL="342908" indent="0">
              <a:buNone/>
              <a:defRPr sz="1501" b="1"/>
            </a:lvl2pPr>
            <a:lvl3pPr marL="685814" indent="0">
              <a:buNone/>
              <a:defRPr sz="1351" b="1"/>
            </a:lvl3pPr>
            <a:lvl4pPr marL="1028722" indent="0">
              <a:buNone/>
              <a:defRPr sz="1200" b="1"/>
            </a:lvl4pPr>
            <a:lvl5pPr marL="1371627" indent="0">
              <a:buNone/>
              <a:defRPr sz="1200" b="1"/>
            </a:lvl5pPr>
            <a:lvl6pPr marL="1714535" indent="0">
              <a:buNone/>
              <a:defRPr sz="1200" b="1"/>
            </a:lvl6pPr>
            <a:lvl7pPr marL="2057441" indent="0">
              <a:buNone/>
              <a:defRPr sz="1200" b="1"/>
            </a:lvl7pPr>
            <a:lvl8pPr marL="2400349" indent="0">
              <a:buNone/>
              <a:defRPr sz="1200" b="1"/>
            </a:lvl8pPr>
            <a:lvl9pPr marL="2743255"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4"/>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F98A5AB-4DBF-4B7D-8833-E7FAAD97403E}" type="datetimeFigureOut">
              <a:rPr kumimoji="1" lang="ja-JP" altLang="en-US" smtClean="0"/>
              <a:t>2021/4/22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756F12D-09E1-4B31-AD7A-166C3DCD0B31}" type="slidenum">
              <a:rPr kumimoji="1" lang="ja-JP" altLang="en-US" smtClean="0"/>
              <a:t>‹#›</a:t>
            </a:fld>
            <a:endParaRPr kumimoji="1" lang="ja-JP" altLang="en-US"/>
          </a:p>
        </p:txBody>
      </p:sp>
    </p:spTree>
    <p:extLst>
      <p:ext uri="{BB962C8B-B14F-4D97-AF65-F5344CB8AC3E}">
        <p14:creationId xmlns:p14="http://schemas.microsoft.com/office/powerpoint/2010/main" val="164747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F98A5AB-4DBF-4B7D-8833-E7FAAD97403E}" type="datetimeFigureOut">
              <a:rPr kumimoji="1" lang="ja-JP" altLang="en-US" smtClean="0"/>
              <a:t>2021/4/22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756F12D-09E1-4B31-AD7A-166C3DCD0B31}" type="slidenum">
              <a:rPr kumimoji="1" lang="ja-JP" altLang="en-US" smtClean="0"/>
              <a:t>‹#›</a:t>
            </a:fld>
            <a:endParaRPr kumimoji="1" lang="ja-JP" altLang="en-US"/>
          </a:p>
        </p:txBody>
      </p:sp>
    </p:spTree>
    <p:extLst>
      <p:ext uri="{BB962C8B-B14F-4D97-AF65-F5344CB8AC3E}">
        <p14:creationId xmlns:p14="http://schemas.microsoft.com/office/powerpoint/2010/main" val="2679696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98A5AB-4DBF-4B7D-8833-E7FAAD97403E}" type="datetimeFigureOut">
              <a:rPr kumimoji="1" lang="ja-JP" altLang="en-US" smtClean="0"/>
              <a:t>2021/4/22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756F12D-09E1-4B31-AD7A-166C3DCD0B31}" type="slidenum">
              <a:rPr kumimoji="1" lang="ja-JP" altLang="en-US" smtClean="0"/>
              <a:t>‹#›</a:t>
            </a:fld>
            <a:endParaRPr kumimoji="1" lang="ja-JP" altLang="en-US"/>
          </a:p>
        </p:txBody>
      </p:sp>
    </p:spTree>
    <p:extLst>
      <p:ext uri="{BB962C8B-B14F-4D97-AF65-F5344CB8AC3E}">
        <p14:creationId xmlns:p14="http://schemas.microsoft.com/office/powerpoint/2010/main" val="538660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2"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5"/>
            <a:ext cx="3471863" cy="7039681"/>
          </a:xfrm>
        </p:spPr>
        <p:txBody>
          <a:bodyPr/>
          <a:lstStyle>
            <a:lvl1pPr>
              <a:defRPr sz="2400"/>
            </a:lvl1pPr>
            <a:lvl2pPr>
              <a:defRPr sz="2101"/>
            </a:lvl2pPr>
            <a:lvl3pPr>
              <a:defRPr sz="1800"/>
            </a:lvl3pPr>
            <a:lvl4pPr>
              <a:defRPr sz="1501"/>
            </a:lvl4pPr>
            <a:lvl5pPr>
              <a:defRPr sz="1501"/>
            </a:lvl5pPr>
            <a:lvl6pPr>
              <a:defRPr sz="1501"/>
            </a:lvl6pPr>
            <a:lvl7pPr>
              <a:defRPr sz="1501"/>
            </a:lvl7pPr>
            <a:lvl8pPr>
              <a:defRPr sz="1501"/>
            </a:lvl8pPr>
            <a:lvl9pPr>
              <a:defRPr sz="15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2" y="2971802"/>
            <a:ext cx="2211884" cy="5505627"/>
          </a:xfrm>
        </p:spPr>
        <p:txBody>
          <a:bodyPr/>
          <a:lstStyle>
            <a:lvl1pPr marL="0" indent="0">
              <a:buNone/>
              <a:defRPr sz="1200"/>
            </a:lvl1pPr>
            <a:lvl2pPr marL="342908" indent="0">
              <a:buNone/>
              <a:defRPr sz="1050"/>
            </a:lvl2pPr>
            <a:lvl3pPr marL="685814" indent="0">
              <a:buNone/>
              <a:defRPr sz="899"/>
            </a:lvl3pPr>
            <a:lvl4pPr marL="1028722" indent="0">
              <a:buNone/>
              <a:defRPr sz="750"/>
            </a:lvl4pPr>
            <a:lvl5pPr marL="1371627" indent="0">
              <a:buNone/>
              <a:defRPr sz="750"/>
            </a:lvl5pPr>
            <a:lvl6pPr marL="1714535" indent="0">
              <a:buNone/>
              <a:defRPr sz="750"/>
            </a:lvl6pPr>
            <a:lvl7pPr marL="2057441" indent="0">
              <a:buNone/>
              <a:defRPr sz="750"/>
            </a:lvl7pPr>
            <a:lvl8pPr marL="2400349" indent="0">
              <a:buNone/>
              <a:defRPr sz="750"/>
            </a:lvl8pPr>
            <a:lvl9pPr marL="2743255"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F98A5AB-4DBF-4B7D-8833-E7FAAD97403E}" type="datetimeFigureOut">
              <a:rPr kumimoji="1" lang="ja-JP" altLang="en-US" smtClean="0"/>
              <a:t>2021/4/22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56F12D-09E1-4B31-AD7A-166C3DCD0B31}" type="slidenum">
              <a:rPr kumimoji="1" lang="ja-JP" altLang="en-US" smtClean="0"/>
              <a:t>‹#›</a:t>
            </a:fld>
            <a:endParaRPr kumimoji="1" lang="ja-JP" altLang="en-US"/>
          </a:p>
        </p:txBody>
      </p:sp>
    </p:spTree>
    <p:extLst>
      <p:ext uri="{BB962C8B-B14F-4D97-AF65-F5344CB8AC3E}">
        <p14:creationId xmlns:p14="http://schemas.microsoft.com/office/powerpoint/2010/main" val="3662751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2"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5"/>
            <a:ext cx="3471863" cy="7039681"/>
          </a:xfrm>
        </p:spPr>
        <p:txBody>
          <a:bodyPr anchor="t"/>
          <a:lstStyle>
            <a:lvl1pPr marL="0" indent="0">
              <a:buNone/>
              <a:defRPr sz="2400"/>
            </a:lvl1pPr>
            <a:lvl2pPr marL="342908" indent="0">
              <a:buNone/>
              <a:defRPr sz="2101"/>
            </a:lvl2pPr>
            <a:lvl3pPr marL="685814" indent="0">
              <a:buNone/>
              <a:defRPr sz="1800"/>
            </a:lvl3pPr>
            <a:lvl4pPr marL="1028722" indent="0">
              <a:buNone/>
              <a:defRPr sz="1501"/>
            </a:lvl4pPr>
            <a:lvl5pPr marL="1371627" indent="0">
              <a:buNone/>
              <a:defRPr sz="1501"/>
            </a:lvl5pPr>
            <a:lvl6pPr marL="1714535" indent="0">
              <a:buNone/>
              <a:defRPr sz="1501"/>
            </a:lvl6pPr>
            <a:lvl7pPr marL="2057441" indent="0">
              <a:buNone/>
              <a:defRPr sz="1501"/>
            </a:lvl7pPr>
            <a:lvl8pPr marL="2400349" indent="0">
              <a:buNone/>
              <a:defRPr sz="1501"/>
            </a:lvl8pPr>
            <a:lvl9pPr marL="2743255" indent="0">
              <a:buNone/>
              <a:defRPr sz="1501"/>
            </a:lvl9pPr>
          </a:lstStyle>
          <a:p>
            <a:r>
              <a:rPr lang="ja-JP" altLang="en-US"/>
              <a:t>図を追加</a:t>
            </a:r>
            <a:endParaRPr lang="en-US" dirty="0"/>
          </a:p>
        </p:txBody>
      </p:sp>
      <p:sp>
        <p:nvSpPr>
          <p:cNvPr id="4" name="Text Placeholder 3"/>
          <p:cNvSpPr>
            <a:spLocks noGrp="1"/>
          </p:cNvSpPr>
          <p:nvPr>
            <p:ph type="body" sz="half" idx="2"/>
          </p:nvPr>
        </p:nvSpPr>
        <p:spPr>
          <a:xfrm>
            <a:off x="472382" y="2971802"/>
            <a:ext cx="2211884" cy="5505627"/>
          </a:xfrm>
        </p:spPr>
        <p:txBody>
          <a:bodyPr/>
          <a:lstStyle>
            <a:lvl1pPr marL="0" indent="0">
              <a:buNone/>
              <a:defRPr sz="1200"/>
            </a:lvl1pPr>
            <a:lvl2pPr marL="342908" indent="0">
              <a:buNone/>
              <a:defRPr sz="1050"/>
            </a:lvl2pPr>
            <a:lvl3pPr marL="685814" indent="0">
              <a:buNone/>
              <a:defRPr sz="899"/>
            </a:lvl3pPr>
            <a:lvl4pPr marL="1028722" indent="0">
              <a:buNone/>
              <a:defRPr sz="750"/>
            </a:lvl4pPr>
            <a:lvl5pPr marL="1371627" indent="0">
              <a:buNone/>
              <a:defRPr sz="750"/>
            </a:lvl5pPr>
            <a:lvl6pPr marL="1714535" indent="0">
              <a:buNone/>
              <a:defRPr sz="750"/>
            </a:lvl6pPr>
            <a:lvl7pPr marL="2057441" indent="0">
              <a:buNone/>
              <a:defRPr sz="750"/>
            </a:lvl7pPr>
            <a:lvl8pPr marL="2400349" indent="0">
              <a:buNone/>
              <a:defRPr sz="750"/>
            </a:lvl8pPr>
            <a:lvl9pPr marL="2743255"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F98A5AB-4DBF-4B7D-8833-E7FAAD97403E}" type="datetimeFigureOut">
              <a:rPr kumimoji="1" lang="ja-JP" altLang="en-US" smtClean="0"/>
              <a:t>2021/4/22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56F12D-09E1-4B31-AD7A-166C3DCD0B31}" type="slidenum">
              <a:rPr kumimoji="1" lang="ja-JP" altLang="en-US" smtClean="0"/>
              <a:t>‹#›</a:t>
            </a:fld>
            <a:endParaRPr kumimoji="1" lang="ja-JP" altLang="en-US"/>
          </a:p>
        </p:txBody>
      </p:sp>
    </p:spTree>
    <p:extLst>
      <p:ext uri="{BB962C8B-B14F-4D97-AF65-F5344CB8AC3E}">
        <p14:creationId xmlns:p14="http://schemas.microsoft.com/office/powerpoint/2010/main" val="3705949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9"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9"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9"/>
            <a:ext cx="1543050" cy="527403"/>
          </a:xfrm>
          <a:prstGeom prst="rect">
            <a:avLst/>
          </a:prstGeom>
        </p:spPr>
        <p:txBody>
          <a:bodyPr vert="horz" lIns="91440" tIns="45720" rIns="91440" bIns="45720" rtlCol="0" anchor="ctr"/>
          <a:lstStyle>
            <a:lvl1pPr algn="l">
              <a:defRPr sz="899">
                <a:solidFill>
                  <a:schemeClr val="tx1">
                    <a:tint val="75000"/>
                  </a:schemeClr>
                </a:solidFill>
              </a:defRPr>
            </a:lvl1pPr>
          </a:lstStyle>
          <a:p>
            <a:fld id="{5F98A5AB-4DBF-4B7D-8833-E7FAAD97403E}" type="datetimeFigureOut">
              <a:rPr kumimoji="1" lang="ja-JP" altLang="en-US" smtClean="0"/>
              <a:t>2021/4/22</a:t>
            </a:fld>
            <a:endParaRPr kumimoji="1" lang="ja-JP" altLang="en-US"/>
          </a:p>
        </p:txBody>
      </p:sp>
      <p:sp>
        <p:nvSpPr>
          <p:cNvPr id="5" name="Footer Placeholder 4"/>
          <p:cNvSpPr>
            <a:spLocks noGrp="1"/>
          </p:cNvSpPr>
          <p:nvPr>
            <p:ph type="ftr" sz="quarter" idx="3"/>
          </p:nvPr>
        </p:nvSpPr>
        <p:spPr>
          <a:xfrm>
            <a:off x="2271714" y="9181399"/>
            <a:ext cx="2314575" cy="527403"/>
          </a:xfrm>
          <a:prstGeom prst="rect">
            <a:avLst/>
          </a:prstGeom>
        </p:spPr>
        <p:txBody>
          <a:bodyPr vert="horz" lIns="91440" tIns="45720" rIns="91440" bIns="45720" rtlCol="0" anchor="ctr"/>
          <a:lstStyle>
            <a:lvl1pPr algn="ctr">
              <a:defRPr sz="899">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4" y="9181399"/>
            <a:ext cx="1543050" cy="527403"/>
          </a:xfrm>
          <a:prstGeom prst="rect">
            <a:avLst/>
          </a:prstGeom>
        </p:spPr>
        <p:txBody>
          <a:bodyPr vert="horz" lIns="91440" tIns="45720" rIns="91440" bIns="45720" rtlCol="0" anchor="ctr"/>
          <a:lstStyle>
            <a:lvl1pPr algn="r">
              <a:defRPr sz="899">
                <a:solidFill>
                  <a:schemeClr val="tx1">
                    <a:tint val="75000"/>
                  </a:schemeClr>
                </a:solidFill>
              </a:defRPr>
            </a:lvl1pPr>
          </a:lstStyle>
          <a:p>
            <a:fld id="{4756F12D-09E1-4B31-AD7A-166C3DCD0B31}" type="slidenum">
              <a:rPr kumimoji="1" lang="ja-JP" altLang="en-US" smtClean="0"/>
              <a:t>‹#›</a:t>
            </a:fld>
            <a:endParaRPr kumimoji="1" lang="ja-JP" altLang="en-US"/>
          </a:p>
        </p:txBody>
      </p:sp>
    </p:spTree>
    <p:extLst>
      <p:ext uri="{BB962C8B-B14F-4D97-AF65-F5344CB8AC3E}">
        <p14:creationId xmlns:p14="http://schemas.microsoft.com/office/powerpoint/2010/main" val="195380260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14" rtl="0" eaLnBrk="1" latinLnBrk="0" hangingPunct="1">
        <a:lnSpc>
          <a:spcPct val="90000"/>
        </a:lnSpc>
        <a:spcBef>
          <a:spcPct val="0"/>
        </a:spcBef>
        <a:buNone/>
        <a:defRPr kumimoji="1" sz="3301" kern="1200">
          <a:solidFill>
            <a:schemeClr val="tx1"/>
          </a:solidFill>
          <a:latin typeface="+mj-lt"/>
          <a:ea typeface="+mj-ea"/>
          <a:cs typeface="+mj-cs"/>
        </a:defRPr>
      </a:lvl1pPr>
    </p:titleStyle>
    <p:bodyStyle>
      <a:lvl1pPr marL="171453" indent="-171453" algn="l" defTabSz="685814" rtl="0" eaLnBrk="1" latinLnBrk="0" hangingPunct="1">
        <a:lnSpc>
          <a:spcPct val="90000"/>
        </a:lnSpc>
        <a:spcBef>
          <a:spcPts val="750"/>
        </a:spcBef>
        <a:buFont typeface="Arial" panose="020B0604020202020204" pitchFamily="34" charset="0"/>
        <a:buChar char="•"/>
        <a:defRPr kumimoji="1" sz="2101" kern="1200">
          <a:solidFill>
            <a:schemeClr val="tx1"/>
          </a:solidFill>
          <a:latin typeface="+mn-lt"/>
          <a:ea typeface="+mn-ea"/>
          <a:cs typeface="+mn-cs"/>
        </a:defRPr>
      </a:lvl1pPr>
      <a:lvl2pPr marL="514361" indent="-171453" algn="l" defTabSz="685814"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67" indent="-171453" algn="l" defTabSz="685814" rtl="0" eaLnBrk="1" latinLnBrk="0" hangingPunct="1">
        <a:lnSpc>
          <a:spcPct val="90000"/>
        </a:lnSpc>
        <a:spcBef>
          <a:spcPts val="375"/>
        </a:spcBef>
        <a:buFont typeface="Arial" panose="020B0604020202020204" pitchFamily="34" charset="0"/>
        <a:buChar char="•"/>
        <a:defRPr kumimoji="1" sz="1501" kern="1200">
          <a:solidFill>
            <a:schemeClr val="tx1"/>
          </a:solidFill>
          <a:latin typeface="+mn-lt"/>
          <a:ea typeface="+mn-ea"/>
          <a:cs typeface="+mn-cs"/>
        </a:defRPr>
      </a:lvl3pPr>
      <a:lvl4pPr marL="1200174" indent="-171453" algn="l" defTabSz="685814" rtl="0" eaLnBrk="1" latinLnBrk="0" hangingPunct="1">
        <a:lnSpc>
          <a:spcPct val="90000"/>
        </a:lnSpc>
        <a:spcBef>
          <a:spcPts val="375"/>
        </a:spcBef>
        <a:buFont typeface="Arial" panose="020B0604020202020204" pitchFamily="34" charset="0"/>
        <a:buChar char="•"/>
        <a:defRPr kumimoji="1" sz="1351" kern="1200">
          <a:solidFill>
            <a:schemeClr val="tx1"/>
          </a:solidFill>
          <a:latin typeface="+mn-lt"/>
          <a:ea typeface="+mn-ea"/>
          <a:cs typeface="+mn-cs"/>
        </a:defRPr>
      </a:lvl4pPr>
      <a:lvl5pPr marL="1543080" indent="-171453" algn="l" defTabSz="685814" rtl="0" eaLnBrk="1" latinLnBrk="0" hangingPunct="1">
        <a:lnSpc>
          <a:spcPct val="90000"/>
        </a:lnSpc>
        <a:spcBef>
          <a:spcPts val="375"/>
        </a:spcBef>
        <a:buFont typeface="Arial" panose="020B0604020202020204" pitchFamily="34" charset="0"/>
        <a:buChar char="•"/>
        <a:defRPr kumimoji="1" sz="1351" kern="1200">
          <a:solidFill>
            <a:schemeClr val="tx1"/>
          </a:solidFill>
          <a:latin typeface="+mn-lt"/>
          <a:ea typeface="+mn-ea"/>
          <a:cs typeface="+mn-cs"/>
        </a:defRPr>
      </a:lvl5pPr>
      <a:lvl6pPr marL="1885988" indent="-171453" algn="l" defTabSz="685814" rtl="0" eaLnBrk="1" latinLnBrk="0" hangingPunct="1">
        <a:lnSpc>
          <a:spcPct val="90000"/>
        </a:lnSpc>
        <a:spcBef>
          <a:spcPts val="375"/>
        </a:spcBef>
        <a:buFont typeface="Arial" panose="020B0604020202020204" pitchFamily="34" charset="0"/>
        <a:buChar char="•"/>
        <a:defRPr kumimoji="1" sz="1351" kern="1200">
          <a:solidFill>
            <a:schemeClr val="tx1"/>
          </a:solidFill>
          <a:latin typeface="+mn-lt"/>
          <a:ea typeface="+mn-ea"/>
          <a:cs typeface="+mn-cs"/>
        </a:defRPr>
      </a:lvl6pPr>
      <a:lvl7pPr marL="2228894" indent="-171453" algn="l" defTabSz="685814" rtl="0" eaLnBrk="1" latinLnBrk="0" hangingPunct="1">
        <a:lnSpc>
          <a:spcPct val="90000"/>
        </a:lnSpc>
        <a:spcBef>
          <a:spcPts val="375"/>
        </a:spcBef>
        <a:buFont typeface="Arial" panose="020B0604020202020204" pitchFamily="34" charset="0"/>
        <a:buChar char="•"/>
        <a:defRPr kumimoji="1" sz="1351" kern="1200">
          <a:solidFill>
            <a:schemeClr val="tx1"/>
          </a:solidFill>
          <a:latin typeface="+mn-lt"/>
          <a:ea typeface="+mn-ea"/>
          <a:cs typeface="+mn-cs"/>
        </a:defRPr>
      </a:lvl7pPr>
      <a:lvl8pPr marL="2571802" indent="-171453" algn="l" defTabSz="685814" rtl="0" eaLnBrk="1" latinLnBrk="0" hangingPunct="1">
        <a:lnSpc>
          <a:spcPct val="90000"/>
        </a:lnSpc>
        <a:spcBef>
          <a:spcPts val="375"/>
        </a:spcBef>
        <a:buFont typeface="Arial" panose="020B0604020202020204" pitchFamily="34" charset="0"/>
        <a:buChar char="•"/>
        <a:defRPr kumimoji="1" sz="1351" kern="1200">
          <a:solidFill>
            <a:schemeClr val="tx1"/>
          </a:solidFill>
          <a:latin typeface="+mn-lt"/>
          <a:ea typeface="+mn-ea"/>
          <a:cs typeface="+mn-cs"/>
        </a:defRPr>
      </a:lvl8pPr>
      <a:lvl9pPr marL="2914708" indent="-171453" algn="l" defTabSz="685814" rtl="0" eaLnBrk="1" latinLnBrk="0" hangingPunct="1">
        <a:lnSpc>
          <a:spcPct val="90000"/>
        </a:lnSpc>
        <a:spcBef>
          <a:spcPts val="375"/>
        </a:spcBef>
        <a:buFont typeface="Arial" panose="020B0604020202020204" pitchFamily="34" charset="0"/>
        <a:buChar char="•"/>
        <a:defRPr kumimoji="1" sz="1351" kern="1200">
          <a:solidFill>
            <a:schemeClr val="tx1"/>
          </a:solidFill>
          <a:latin typeface="+mn-lt"/>
          <a:ea typeface="+mn-ea"/>
          <a:cs typeface="+mn-cs"/>
        </a:defRPr>
      </a:lvl9pPr>
    </p:bodyStyle>
    <p:otherStyle>
      <a:defPPr>
        <a:defRPr lang="en-US"/>
      </a:defPPr>
      <a:lvl1pPr marL="0" algn="l" defTabSz="685814" rtl="0" eaLnBrk="1" latinLnBrk="0" hangingPunct="1">
        <a:defRPr kumimoji="1" sz="1351" kern="1200">
          <a:solidFill>
            <a:schemeClr val="tx1"/>
          </a:solidFill>
          <a:latin typeface="+mn-lt"/>
          <a:ea typeface="+mn-ea"/>
          <a:cs typeface="+mn-cs"/>
        </a:defRPr>
      </a:lvl1pPr>
      <a:lvl2pPr marL="342908" algn="l" defTabSz="685814" rtl="0" eaLnBrk="1" latinLnBrk="0" hangingPunct="1">
        <a:defRPr kumimoji="1" sz="1351" kern="1200">
          <a:solidFill>
            <a:schemeClr val="tx1"/>
          </a:solidFill>
          <a:latin typeface="+mn-lt"/>
          <a:ea typeface="+mn-ea"/>
          <a:cs typeface="+mn-cs"/>
        </a:defRPr>
      </a:lvl2pPr>
      <a:lvl3pPr marL="685814" algn="l" defTabSz="685814" rtl="0" eaLnBrk="1" latinLnBrk="0" hangingPunct="1">
        <a:defRPr kumimoji="1" sz="1351" kern="1200">
          <a:solidFill>
            <a:schemeClr val="tx1"/>
          </a:solidFill>
          <a:latin typeface="+mn-lt"/>
          <a:ea typeface="+mn-ea"/>
          <a:cs typeface="+mn-cs"/>
        </a:defRPr>
      </a:lvl3pPr>
      <a:lvl4pPr marL="1028722" algn="l" defTabSz="685814" rtl="0" eaLnBrk="1" latinLnBrk="0" hangingPunct="1">
        <a:defRPr kumimoji="1" sz="1351" kern="1200">
          <a:solidFill>
            <a:schemeClr val="tx1"/>
          </a:solidFill>
          <a:latin typeface="+mn-lt"/>
          <a:ea typeface="+mn-ea"/>
          <a:cs typeface="+mn-cs"/>
        </a:defRPr>
      </a:lvl4pPr>
      <a:lvl5pPr marL="1371627" algn="l" defTabSz="685814" rtl="0" eaLnBrk="1" latinLnBrk="0" hangingPunct="1">
        <a:defRPr kumimoji="1" sz="1351" kern="1200">
          <a:solidFill>
            <a:schemeClr val="tx1"/>
          </a:solidFill>
          <a:latin typeface="+mn-lt"/>
          <a:ea typeface="+mn-ea"/>
          <a:cs typeface="+mn-cs"/>
        </a:defRPr>
      </a:lvl5pPr>
      <a:lvl6pPr marL="1714535" algn="l" defTabSz="685814" rtl="0" eaLnBrk="1" latinLnBrk="0" hangingPunct="1">
        <a:defRPr kumimoji="1" sz="1351" kern="1200">
          <a:solidFill>
            <a:schemeClr val="tx1"/>
          </a:solidFill>
          <a:latin typeface="+mn-lt"/>
          <a:ea typeface="+mn-ea"/>
          <a:cs typeface="+mn-cs"/>
        </a:defRPr>
      </a:lvl6pPr>
      <a:lvl7pPr marL="2057441" algn="l" defTabSz="685814" rtl="0" eaLnBrk="1" latinLnBrk="0" hangingPunct="1">
        <a:defRPr kumimoji="1" sz="1351" kern="1200">
          <a:solidFill>
            <a:schemeClr val="tx1"/>
          </a:solidFill>
          <a:latin typeface="+mn-lt"/>
          <a:ea typeface="+mn-ea"/>
          <a:cs typeface="+mn-cs"/>
        </a:defRPr>
      </a:lvl7pPr>
      <a:lvl8pPr marL="2400349" algn="l" defTabSz="685814" rtl="0" eaLnBrk="1" latinLnBrk="0" hangingPunct="1">
        <a:defRPr kumimoji="1" sz="1351" kern="1200">
          <a:solidFill>
            <a:schemeClr val="tx1"/>
          </a:solidFill>
          <a:latin typeface="+mn-lt"/>
          <a:ea typeface="+mn-ea"/>
          <a:cs typeface="+mn-cs"/>
        </a:defRPr>
      </a:lvl8pPr>
      <a:lvl9pPr marL="2743255" algn="l" defTabSz="685814" rtl="0" eaLnBrk="1" latinLnBrk="0" hangingPunct="1">
        <a:defRPr kumimoji="1"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4.png"/><Relationship Id="rId12"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microsoft.com/office/2007/relationships/hdphoto" Target="../media/hdphoto1.wdp"/><Relationship Id="rId11" Type="http://schemas.openxmlformats.org/officeDocument/2006/relationships/image" Target="../media/image7.png"/><Relationship Id="rId5" Type="http://schemas.openxmlformats.org/officeDocument/2006/relationships/image" Target="../media/image3.png"/><Relationship Id="rId15" Type="http://schemas.openxmlformats.org/officeDocument/2006/relationships/image" Target="../media/image10.png"/><Relationship Id="rId10" Type="http://schemas.microsoft.com/office/2007/relationships/hdphoto" Target="../media/hdphoto2.wdp"/><Relationship Id="rId4" Type="http://schemas.openxmlformats.org/officeDocument/2006/relationships/image" Target="../media/image2.png"/><Relationship Id="rId9" Type="http://schemas.openxmlformats.org/officeDocument/2006/relationships/image" Target="../media/image6.png"/><Relationship Id="rId14" Type="http://schemas.microsoft.com/office/2007/relationships/hdphoto" Target="../media/hdphoto3.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フリーフォーム 65">
            <a:extLst>
              <a:ext uri="{FF2B5EF4-FFF2-40B4-BE49-F238E27FC236}">
                <a16:creationId xmlns:a16="http://schemas.microsoft.com/office/drawing/2014/main" id="{F6E2F9C7-695C-4E42-8D53-E78944393B61}"/>
              </a:ext>
            </a:extLst>
          </p:cNvPr>
          <p:cNvSpPr/>
          <p:nvPr/>
        </p:nvSpPr>
        <p:spPr>
          <a:xfrm>
            <a:off x="38825" y="1133438"/>
            <a:ext cx="6781075" cy="4121317"/>
          </a:xfrm>
          <a:custGeom>
            <a:avLst/>
            <a:gdLst>
              <a:gd name="connsiteX0" fmla="*/ 0 w 6870032"/>
              <a:gd name="connsiteY0" fmla="*/ 0 h 4078705"/>
              <a:gd name="connsiteX1" fmla="*/ 0 w 6870032"/>
              <a:gd name="connsiteY1" fmla="*/ 4078705 h 4078705"/>
              <a:gd name="connsiteX2" fmla="*/ 6870032 w 6870032"/>
              <a:gd name="connsiteY2" fmla="*/ 4078705 h 4078705"/>
              <a:gd name="connsiteX3" fmla="*/ 6858000 w 6870032"/>
              <a:gd name="connsiteY3" fmla="*/ 0 h 4078705"/>
              <a:gd name="connsiteX4" fmla="*/ 0 w 6870032"/>
              <a:gd name="connsiteY4" fmla="*/ 0 h 40787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70032" h="4078705">
                <a:moveTo>
                  <a:pt x="0" y="0"/>
                </a:moveTo>
                <a:lnTo>
                  <a:pt x="0" y="4078705"/>
                </a:lnTo>
                <a:lnTo>
                  <a:pt x="6870032" y="4078705"/>
                </a:lnTo>
                <a:cubicBezTo>
                  <a:pt x="6866021" y="2719137"/>
                  <a:pt x="6862011" y="1359568"/>
                  <a:pt x="6858000" y="0"/>
                </a:cubicBezTo>
                <a:lnTo>
                  <a:pt x="0" y="0"/>
                </a:lnTo>
                <a:close/>
              </a:path>
            </a:pathLst>
          </a:custGeom>
          <a:solidFill>
            <a:schemeClr val="accent6">
              <a:lumMod val="20000"/>
              <a:lumOff val="80000"/>
              <a:alpha val="50000"/>
            </a:schemeClr>
          </a:solidFill>
          <a:ln w="19050">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フリーフォーム 65"/>
          <p:cNvSpPr/>
          <p:nvPr/>
        </p:nvSpPr>
        <p:spPr>
          <a:xfrm>
            <a:off x="38824" y="5497033"/>
            <a:ext cx="6781075" cy="2739525"/>
          </a:xfrm>
          <a:custGeom>
            <a:avLst/>
            <a:gdLst>
              <a:gd name="connsiteX0" fmla="*/ 0 w 6870032"/>
              <a:gd name="connsiteY0" fmla="*/ 0 h 4078705"/>
              <a:gd name="connsiteX1" fmla="*/ 0 w 6870032"/>
              <a:gd name="connsiteY1" fmla="*/ 4078705 h 4078705"/>
              <a:gd name="connsiteX2" fmla="*/ 6870032 w 6870032"/>
              <a:gd name="connsiteY2" fmla="*/ 4078705 h 4078705"/>
              <a:gd name="connsiteX3" fmla="*/ 6858000 w 6870032"/>
              <a:gd name="connsiteY3" fmla="*/ 0 h 4078705"/>
              <a:gd name="connsiteX4" fmla="*/ 0 w 6870032"/>
              <a:gd name="connsiteY4" fmla="*/ 0 h 40787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70032" h="4078705">
                <a:moveTo>
                  <a:pt x="0" y="0"/>
                </a:moveTo>
                <a:lnTo>
                  <a:pt x="0" y="4078705"/>
                </a:lnTo>
                <a:lnTo>
                  <a:pt x="6870032" y="4078705"/>
                </a:lnTo>
                <a:cubicBezTo>
                  <a:pt x="6866021" y="2719137"/>
                  <a:pt x="6862011" y="1359568"/>
                  <a:pt x="6858000" y="0"/>
                </a:cubicBezTo>
                <a:lnTo>
                  <a:pt x="0" y="0"/>
                </a:lnTo>
                <a:close/>
              </a:path>
            </a:pathLst>
          </a:custGeom>
          <a:solidFill>
            <a:srgbClr val="FFF4D1">
              <a:alpha val="49804"/>
            </a:srgbClr>
          </a:solidFill>
          <a:ln w="19050">
            <a:solidFill>
              <a:schemeClr val="accent2">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 name="グループ化 11"/>
          <p:cNvGrpSpPr/>
          <p:nvPr/>
        </p:nvGrpSpPr>
        <p:grpSpPr>
          <a:xfrm>
            <a:off x="-20475" y="1217284"/>
            <a:ext cx="1908707" cy="3991990"/>
            <a:chOff x="-5259148" y="3230837"/>
            <a:chExt cx="2055260" cy="3225053"/>
          </a:xfrm>
        </p:grpSpPr>
        <p:sp>
          <p:nvSpPr>
            <p:cNvPr id="5" name="角丸四角形 4"/>
            <p:cNvSpPr/>
            <p:nvPr/>
          </p:nvSpPr>
          <p:spPr>
            <a:xfrm>
              <a:off x="-5133704" y="3456506"/>
              <a:ext cx="1844747" cy="2999384"/>
            </a:xfrm>
            <a:prstGeom prst="roundRect">
              <a:avLst>
                <a:gd name="adj" fmla="val 5452"/>
              </a:avLst>
            </a:prstGeom>
            <a:solidFill>
              <a:srgbClr val="FFE7FF"/>
            </a:solidFill>
            <a:ln w="25400">
              <a:solidFill>
                <a:srgbClr val="FFB9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1" name="正方形/長方形 130"/>
            <p:cNvSpPr/>
            <p:nvPr/>
          </p:nvSpPr>
          <p:spPr>
            <a:xfrm>
              <a:off x="-5259148" y="3230837"/>
              <a:ext cx="2055260" cy="22873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600" b="1" dirty="0">
                <a:solidFill>
                  <a:srgbClr val="FF0000"/>
                </a:solidFill>
                <a:latin typeface="+mn-ea"/>
              </a:endParaRPr>
            </a:p>
            <a:p>
              <a:pPr algn="ctr"/>
              <a:r>
                <a:rPr kumimoji="1" lang="ja-JP" altLang="en-US" sz="1200" b="1" dirty="0">
                  <a:solidFill>
                    <a:srgbClr val="FF0000"/>
                  </a:solidFill>
                  <a:latin typeface="+mn-ea"/>
                </a:rPr>
                <a:t>基本額</a:t>
              </a:r>
              <a:endParaRPr kumimoji="1" lang="en-US" altLang="ja-JP" sz="1200" b="1" dirty="0">
                <a:solidFill>
                  <a:srgbClr val="FF0000"/>
                </a:solidFill>
                <a:latin typeface="+mn-ea"/>
              </a:endParaRPr>
            </a:p>
            <a:p>
              <a:pPr algn="ctr"/>
              <a:endParaRPr kumimoji="1" lang="en-US" altLang="ja-JP" sz="1200" b="1" dirty="0">
                <a:solidFill>
                  <a:srgbClr val="FF0000"/>
                </a:solidFill>
                <a:effectLst>
                  <a:outerShdw blurRad="38100" dist="38100" dir="2700000" algn="tl">
                    <a:srgbClr val="000000">
                      <a:alpha val="43137"/>
                    </a:srgbClr>
                  </a:outerShdw>
                </a:effectLst>
                <a:latin typeface="+mn-ea"/>
              </a:endParaRPr>
            </a:p>
            <a:p>
              <a:pPr algn="ctr"/>
              <a:r>
                <a:rPr kumimoji="1" lang="ja-JP" altLang="en-US" sz="1400" b="1" dirty="0">
                  <a:solidFill>
                    <a:schemeClr val="tx1"/>
                  </a:solidFill>
                  <a:latin typeface="+mn-ea"/>
                </a:rPr>
                <a:t>県産木材の</a:t>
              </a:r>
              <a:endParaRPr kumimoji="1" lang="en-US" altLang="ja-JP" sz="1400" b="1" dirty="0">
                <a:solidFill>
                  <a:schemeClr val="tx1"/>
                </a:solidFill>
                <a:latin typeface="+mn-ea"/>
              </a:endParaRPr>
            </a:p>
            <a:p>
              <a:pPr algn="ctr"/>
              <a:r>
                <a:rPr kumimoji="1" lang="ja-JP" altLang="en-US" sz="1400" b="1" dirty="0">
                  <a:solidFill>
                    <a:schemeClr val="tx1"/>
                  </a:solidFill>
                  <a:latin typeface="+mn-ea"/>
                </a:rPr>
                <a:t>使用量に応じて</a:t>
              </a:r>
              <a:endParaRPr kumimoji="1" lang="en-US" altLang="ja-JP" sz="1400" b="1" dirty="0">
                <a:solidFill>
                  <a:schemeClr val="tx1"/>
                </a:solidFill>
                <a:latin typeface="+mn-ea"/>
              </a:endParaRPr>
            </a:p>
            <a:p>
              <a:pPr algn="ctr"/>
              <a:endParaRPr kumimoji="1" lang="en-US" altLang="ja-JP" sz="1000" dirty="0">
                <a:solidFill>
                  <a:schemeClr val="tx1"/>
                </a:solidFill>
                <a:latin typeface="+mn-ea"/>
              </a:endParaRPr>
            </a:p>
            <a:p>
              <a:pPr algn="ctr"/>
              <a:r>
                <a:rPr kumimoji="1" lang="en-US" altLang="ja-JP" sz="2000" b="1" dirty="0">
                  <a:solidFill>
                    <a:srgbClr val="FF0000"/>
                  </a:solidFill>
                  <a:latin typeface="+mn-ea"/>
                </a:rPr>
                <a:t>15</a:t>
              </a:r>
              <a:r>
                <a:rPr kumimoji="1" lang="ja-JP" altLang="en-US" sz="2000" b="1" dirty="0">
                  <a:solidFill>
                    <a:srgbClr val="FF0000"/>
                  </a:solidFill>
                  <a:latin typeface="+mn-ea"/>
                </a:rPr>
                <a:t>～</a:t>
              </a:r>
              <a:r>
                <a:rPr kumimoji="1" lang="en-US" altLang="ja-JP" sz="2000" b="1" dirty="0">
                  <a:solidFill>
                    <a:srgbClr val="FF0000"/>
                  </a:solidFill>
                  <a:latin typeface="+mn-ea"/>
                </a:rPr>
                <a:t>45</a:t>
              </a:r>
              <a:r>
                <a:rPr kumimoji="1" lang="ja-JP" altLang="en-US" sz="1400" b="1" dirty="0">
                  <a:solidFill>
                    <a:srgbClr val="FF0000"/>
                  </a:solidFill>
                  <a:latin typeface="+mn-ea"/>
                </a:rPr>
                <a:t>万円</a:t>
              </a:r>
              <a:endParaRPr kumimoji="1" lang="en-US" altLang="ja-JP" sz="2000" b="1" dirty="0">
                <a:solidFill>
                  <a:srgbClr val="FF0000"/>
                </a:solidFill>
                <a:latin typeface="+mn-ea"/>
              </a:endParaRPr>
            </a:p>
            <a:p>
              <a:pPr algn="ctr"/>
              <a:endParaRPr kumimoji="1" lang="en-US" altLang="ja-JP" sz="1050" dirty="0">
                <a:solidFill>
                  <a:schemeClr val="tx1"/>
                </a:solidFill>
                <a:latin typeface="+mn-ea"/>
              </a:endParaRPr>
            </a:p>
            <a:p>
              <a:pPr algn="ctr"/>
              <a:r>
                <a:rPr kumimoji="1" lang="ja-JP" altLang="en-US" sz="1050" dirty="0">
                  <a:solidFill>
                    <a:schemeClr val="tx1"/>
                  </a:solidFill>
                  <a:latin typeface="+mn-ea"/>
                </a:rPr>
                <a:t>＜要件＞</a:t>
              </a:r>
              <a:endParaRPr kumimoji="1" lang="en-US" altLang="ja-JP" sz="1050" dirty="0">
                <a:solidFill>
                  <a:schemeClr val="tx1"/>
                </a:solidFill>
                <a:latin typeface="+mn-ea"/>
              </a:endParaRPr>
            </a:p>
            <a:p>
              <a:pPr algn="ctr"/>
              <a:r>
                <a:rPr kumimoji="1" lang="ja-JP" altLang="en-US" sz="1050" dirty="0">
                  <a:solidFill>
                    <a:schemeClr val="tx1"/>
                  </a:solidFill>
                  <a:latin typeface="+mn-ea"/>
                </a:rPr>
                <a:t>使用量５㎥以上</a:t>
              </a:r>
              <a:endParaRPr kumimoji="1" lang="en-US" altLang="ja-JP" sz="1100" dirty="0">
                <a:solidFill>
                  <a:schemeClr val="tx1"/>
                </a:solidFill>
                <a:latin typeface="+mn-ea"/>
              </a:endParaRPr>
            </a:p>
          </p:txBody>
        </p:sp>
      </p:grpSp>
      <p:grpSp>
        <p:nvGrpSpPr>
          <p:cNvPr id="14" name="グループ化 13"/>
          <p:cNvGrpSpPr/>
          <p:nvPr/>
        </p:nvGrpSpPr>
        <p:grpSpPr>
          <a:xfrm>
            <a:off x="120013" y="3762528"/>
            <a:ext cx="1616443" cy="1278615"/>
            <a:chOff x="-5121267" y="5417336"/>
            <a:chExt cx="1781400" cy="1252649"/>
          </a:xfrm>
        </p:grpSpPr>
        <p:grpSp>
          <p:nvGrpSpPr>
            <p:cNvPr id="133" name="グループ化 132"/>
            <p:cNvGrpSpPr/>
            <p:nvPr/>
          </p:nvGrpSpPr>
          <p:grpSpPr>
            <a:xfrm>
              <a:off x="-5014364" y="5417336"/>
              <a:ext cx="1664399" cy="430471"/>
              <a:chOff x="785705" y="4372713"/>
              <a:chExt cx="1664399" cy="305447"/>
            </a:xfrm>
          </p:grpSpPr>
          <p:sp>
            <p:nvSpPr>
              <p:cNvPr id="136" name="円形吹き出し 135"/>
              <p:cNvSpPr/>
              <p:nvPr/>
            </p:nvSpPr>
            <p:spPr>
              <a:xfrm>
                <a:off x="785705" y="4372979"/>
                <a:ext cx="1651618" cy="290806"/>
              </a:xfrm>
              <a:prstGeom prst="wedgeEllipseCallout">
                <a:avLst>
                  <a:gd name="adj1" fmla="val 1550"/>
                  <a:gd name="adj2" fmla="val 75307"/>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FF0000"/>
                  </a:solidFill>
                </a:endParaRPr>
              </a:p>
            </p:txBody>
          </p:sp>
          <p:sp>
            <p:nvSpPr>
              <p:cNvPr id="139" name="正方形/長方形 138"/>
              <p:cNvSpPr/>
              <p:nvPr/>
            </p:nvSpPr>
            <p:spPr>
              <a:xfrm>
                <a:off x="877176" y="4372713"/>
                <a:ext cx="1572928" cy="3054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FF0000"/>
                    </a:solidFill>
                    <a:latin typeface="+mn-ea"/>
                  </a:rPr>
                  <a:t>県産木材を使用！</a:t>
                </a:r>
                <a:endParaRPr kumimoji="1" lang="en-US" altLang="ja-JP" sz="800" dirty="0">
                  <a:solidFill>
                    <a:schemeClr val="tx1"/>
                  </a:solidFill>
                  <a:latin typeface="+mn-ea"/>
                </a:endParaRPr>
              </a:p>
            </p:txBody>
          </p:sp>
        </p:grpSp>
        <p:grpSp>
          <p:nvGrpSpPr>
            <p:cNvPr id="140" name="グループ化 139"/>
            <p:cNvGrpSpPr/>
            <p:nvPr/>
          </p:nvGrpSpPr>
          <p:grpSpPr>
            <a:xfrm>
              <a:off x="-4004004" y="5831177"/>
              <a:ext cx="664137" cy="510878"/>
              <a:chOff x="968769" y="4165588"/>
              <a:chExt cx="664137" cy="510878"/>
            </a:xfrm>
          </p:grpSpPr>
          <p:grpSp>
            <p:nvGrpSpPr>
              <p:cNvPr id="141" name="グループ化 140"/>
              <p:cNvGrpSpPr/>
              <p:nvPr/>
            </p:nvGrpSpPr>
            <p:grpSpPr>
              <a:xfrm>
                <a:off x="968769" y="4165588"/>
                <a:ext cx="486850" cy="505300"/>
                <a:chOff x="4181142" y="1423460"/>
                <a:chExt cx="842466" cy="837627"/>
              </a:xfrm>
            </p:grpSpPr>
            <p:pic>
              <p:nvPicPr>
                <p:cNvPr id="147" name="図 14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81142" y="1579515"/>
                  <a:ext cx="676515" cy="676515"/>
                </a:xfrm>
                <a:prstGeom prst="rect">
                  <a:avLst/>
                </a:prstGeom>
              </p:spPr>
            </p:pic>
            <p:pic>
              <p:nvPicPr>
                <p:cNvPr id="148" name="図 14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47093" y="1584572"/>
                  <a:ext cx="676515" cy="676515"/>
                </a:xfrm>
                <a:prstGeom prst="rect">
                  <a:avLst/>
                </a:prstGeom>
              </p:spPr>
            </p:pic>
            <p:pic>
              <p:nvPicPr>
                <p:cNvPr id="155" name="図 1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49870" y="1423460"/>
                  <a:ext cx="676515" cy="676514"/>
                </a:xfrm>
                <a:prstGeom prst="rect">
                  <a:avLst/>
                </a:prstGeom>
              </p:spPr>
            </p:pic>
          </p:grpSp>
          <p:grpSp>
            <p:nvGrpSpPr>
              <p:cNvPr id="142" name="グループ化 141"/>
              <p:cNvGrpSpPr/>
              <p:nvPr/>
            </p:nvGrpSpPr>
            <p:grpSpPr>
              <a:xfrm>
                <a:off x="1146056" y="4171166"/>
                <a:ext cx="486850" cy="505300"/>
                <a:chOff x="4181142" y="1423460"/>
                <a:chExt cx="842466" cy="837627"/>
              </a:xfrm>
            </p:grpSpPr>
            <p:pic>
              <p:nvPicPr>
                <p:cNvPr id="143" name="図 14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81142" y="1579515"/>
                  <a:ext cx="676515" cy="676515"/>
                </a:xfrm>
                <a:prstGeom prst="rect">
                  <a:avLst/>
                </a:prstGeom>
              </p:spPr>
            </p:pic>
            <p:pic>
              <p:nvPicPr>
                <p:cNvPr id="144" name="図 14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47093" y="1584572"/>
                  <a:ext cx="676515" cy="676515"/>
                </a:xfrm>
                <a:prstGeom prst="rect">
                  <a:avLst/>
                </a:prstGeom>
              </p:spPr>
            </p:pic>
            <p:pic>
              <p:nvPicPr>
                <p:cNvPr id="146" name="図 14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49870" y="1423460"/>
                  <a:ext cx="676515" cy="676514"/>
                </a:xfrm>
                <a:prstGeom prst="rect">
                  <a:avLst/>
                </a:prstGeom>
              </p:spPr>
            </p:pic>
          </p:grpSp>
        </p:grpSp>
        <p:grpSp>
          <p:nvGrpSpPr>
            <p:cNvPr id="156" name="グループ化 155"/>
            <p:cNvGrpSpPr/>
            <p:nvPr/>
          </p:nvGrpSpPr>
          <p:grpSpPr>
            <a:xfrm>
              <a:off x="-5121267" y="5788840"/>
              <a:ext cx="759701" cy="676911"/>
              <a:chOff x="171083" y="3877500"/>
              <a:chExt cx="759701" cy="676911"/>
            </a:xfrm>
          </p:grpSpPr>
          <p:pic>
            <p:nvPicPr>
              <p:cNvPr id="159" name="図 15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1083" y="3991515"/>
                <a:ext cx="451337" cy="451337"/>
              </a:xfrm>
              <a:prstGeom prst="rect">
                <a:avLst/>
              </a:prstGeom>
            </p:spPr>
          </p:pic>
          <p:pic>
            <p:nvPicPr>
              <p:cNvPr id="170" name="図 16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0781" y="3877500"/>
                <a:ext cx="451337" cy="451337"/>
              </a:xfrm>
              <a:prstGeom prst="rect">
                <a:avLst/>
              </a:prstGeom>
            </p:spPr>
          </p:pic>
          <p:pic>
            <p:nvPicPr>
              <p:cNvPr id="171" name="図 17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6700" y="4103074"/>
                <a:ext cx="451337" cy="451337"/>
              </a:xfrm>
              <a:prstGeom prst="rect">
                <a:avLst/>
              </a:prstGeom>
            </p:spPr>
          </p:pic>
          <p:pic>
            <p:nvPicPr>
              <p:cNvPr id="181" name="図 18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9447" y="4043351"/>
                <a:ext cx="451337" cy="451337"/>
              </a:xfrm>
              <a:prstGeom prst="rect">
                <a:avLst/>
              </a:prstGeom>
            </p:spPr>
          </p:pic>
        </p:grpSp>
        <p:pic>
          <p:nvPicPr>
            <p:cNvPr id="182" name="図 181"/>
            <p:cNvPicPr>
              <a:picLocks noChangeAspect="1"/>
            </p:cNvPicPr>
            <p:nvPr/>
          </p:nvPicPr>
          <p:blipFill>
            <a:blip r:embed="rId5" cstate="print">
              <a:extLst>
                <a:ext uri="{BEBA8EAE-BF5A-486C-A8C5-ECC9F3942E4B}">
                  <a14:imgProps xmlns:a14="http://schemas.microsoft.com/office/drawing/2010/main">
                    <a14:imgLayer r:embed="rId6">
                      <a14:imgEffect>
                        <a14:backgroundRemoval t="0" b="99587" l="0" r="100000">
                          <a14:foregroundMark x1="28365" y1="19421" x2="28365" y2="19421"/>
                          <a14:foregroundMark x1="34615" y1="15702" x2="34615" y2="15702"/>
                          <a14:foregroundMark x1="40865" y1="19421" x2="40865" y2="19421"/>
                        </a14:backgroundRemoval>
                      </a14:imgEffect>
                    </a14:imgLayer>
                  </a14:imgProps>
                </a:ext>
                <a:ext uri="{28A0092B-C50C-407E-A947-70E740481C1C}">
                  <a14:useLocalDpi xmlns:a14="http://schemas.microsoft.com/office/drawing/2010/main" val="0"/>
                </a:ext>
              </a:extLst>
            </a:blip>
            <a:stretch>
              <a:fillRect/>
            </a:stretch>
          </p:blipFill>
          <p:spPr>
            <a:xfrm>
              <a:off x="-4425669" y="6192549"/>
              <a:ext cx="410358" cy="477436"/>
            </a:xfrm>
            <a:prstGeom prst="rect">
              <a:avLst/>
            </a:prstGeom>
          </p:spPr>
        </p:pic>
      </p:grpSp>
      <p:grpSp>
        <p:nvGrpSpPr>
          <p:cNvPr id="2" name="グループ化 1"/>
          <p:cNvGrpSpPr/>
          <p:nvPr/>
        </p:nvGrpSpPr>
        <p:grpSpPr>
          <a:xfrm>
            <a:off x="1818634" y="1863596"/>
            <a:ext cx="3647921" cy="3083114"/>
            <a:chOff x="1766799" y="2243507"/>
            <a:chExt cx="3761899" cy="3083114"/>
          </a:xfrm>
        </p:grpSpPr>
        <p:grpSp>
          <p:nvGrpSpPr>
            <p:cNvPr id="29" name="グループ化 28"/>
            <p:cNvGrpSpPr/>
            <p:nvPr/>
          </p:nvGrpSpPr>
          <p:grpSpPr>
            <a:xfrm>
              <a:off x="1766799" y="2243507"/>
              <a:ext cx="3761899" cy="3083114"/>
              <a:chOff x="2163836" y="3425945"/>
              <a:chExt cx="3051746" cy="958858"/>
            </a:xfrm>
          </p:grpSpPr>
          <p:sp>
            <p:nvSpPr>
              <p:cNvPr id="197" name="正方形/長方形 196"/>
              <p:cNvSpPr/>
              <p:nvPr/>
            </p:nvSpPr>
            <p:spPr>
              <a:xfrm rot="16200000">
                <a:off x="3447656" y="3009768"/>
                <a:ext cx="95974" cy="2654095"/>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6" name="正方形/長方形 195"/>
              <p:cNvSpPr/>
              <p:nvPr/>
            </p:nvSpPr>
            <p:spPr>
              <a:xfrm rot="16200000">
                <a:off x="3443427" y="2146356"/>
                <a:ext cx="94914" cy="2654095"/>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1" name="正方形/長方形 230"/>
              <p:cNvSpPr/>
              <p:nvPr/>
            </p:nvSpPr>
            <p:spPr>
              <a:xfrm>
                <a:off x="4793215" y="3425945"/>
                <a:ext cx="158452" cy="95885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1" name="右矢印 190"/>
              <p:cNvSpPr/>
              <p:nvPr/>
            </p:nvSpPr>
            <p:spPr>
              <a:xfrm>
                <a:off x="4833760" y="3745786"/>
                <a:ext cx="381822" cy="216045"/>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173" name="正方形/長方形 172"/>
            <p:cNvSpPr/>
            <p:nvPr/>
          </p:nvSpPr>
          <p:spPr>
            <a:xfrm rot="16200000">
              <a:off x="3259170" y="1974163"/>
              <a:ext cx="305187" cy="327171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5" name="グループ化 24"/>
          <p:cNvGrpSpPr/>
          <p:nvPr/>
        </p:nvGrpSpPr>
        <p:grpSpPr>
          <a:xfrm>
            <a:off x="1979777" y="1208864"/>
            <a:ext cx="2913518" cy="1780603"/>
            <a:chOff x="-6075275" y="3210026"/>
            <a:chExt cx="1754571" cy="2021305"/>
          </a:xfrm>
        </p:grpSpPr>
        <p:sp>
          <p:nvSpPr>
            <p:cNvPr id="24" name="角丸四角形 23"/>
            <p:cNvSpPr/>
            <p:nvPr/>
          </p:nvSpPr>
          <p:spPr>
            <a:xfrm>
              <a:off x="-6068984" y="3557578"/>
              <a:ext cx="1732116" cy="1203575"/>
            </a:xfrm>
            <a:prstGeom prst="roundRect">
              <a:avLst>
                <a:gd name="adj" fmla="val 9102"/>
              </a:avLst>
            </a:prstGeom>
            <a:solidFill>
              <a:srgbClr val="E5F5FF"/>
            </a:solidFill>
            <a:ln w="254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3" name="正方形/長方形 182"/>
            <p:cNvSpPr/>
            <p:nvPr/>
          </p:nvSpPr>
          <p:spPr>
            <a:xfrm>
              <a:off x="-6075275" y="3210026"/>
              <a:ext cx="1754571" cy="20213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FF0000"/>
                  </a:solidFill>
                  <a:latin typeface="+mn-ea"/>
                </a:rPr>
                <a:t>加算額</a:t>
              </a:r>
              <a:r>
                <a:rPr kumimoji="1" lang="ja-JP" altLang="en-US" sz="1600" b="1" dirty="0">
                  <a:solidFill>
                    <a:srgbClr val="FF0000"/>
                  </a:solidFill>
                  <a:latin typeface="+mn-ea"/>
                </a:rPr>
                <a:t>１</a:t>
              </a:r>
              <a:endParaRPr kumimoji="1" lang="en-US" altLang="ja-JP" sz="1600" b="1" dirty="0">
                <a:solidFill>
                  <a:srgbClr val="FF0000"/>
                </a:solidFill>
                <a:latin typeface="+mn-ea"/>
              </a:endParaRPr>
            </a:p>
            <a:p>
              <a:pPr algn="ctr"/>
              <a:r>
                <a:rPr kumimoji="1" lang="en-US" altLang="ja-JP" sz="1400" b="1" dirty="0">
                  <a:solidFill>
                    <a:schemeClr val="tx1"/>
                  </a:solidFill>
                  <a:latin typeface="+mn-ea"/>
                </a:rPr>
                <a:t>JAS</a:t>
              </a:r>
              <a:r>
                <a:rPr kumimoji="1" lang="ja-JP" altLang="en-US" sz="1400" b="1" dirty="0">
                  <a:solidFill>
                    <a:schemeClr val="tx1"/>
                  </a:solidFill>
                  <a:latin typeface="+mn-ea"/>
                </a:rPr>
                <a:t>材</a:t>
              </a:r>
              <a:r>
                <a:rPr kumimoji="1" lang="ja-JP" altLang="en-US" sz="1100" dirty="0">
                  <a:solidFill>
                    <a:schemeClr val="tx1"/>
                  </a:solidFill>
                  <a:latin typeface="+mn-ea"/>
                </a:rPr>
                <a:t>又は</a:t>
              </a:r>
              <a:r>
                <a:rPr kumimoji="1" lang="ja-JP" altLang="en-US" sz="1400" b="1" dirty="0">
                  <a:solidFill>
                    <a:schemeClr val="tx1"/>
                  </a:solidFill>
                  <a:latin typeface="+mn-ea"/>
                </a:rPr>
                <a:t>認証材</a:t>
              </a:r>
              <a:r>
                <a:rPr kumimoji="1" lang="ja-JP" altLang="en-US" sz="1100" dirty="0">
                  <a:solidFill>
                    <a:schemeClr val="tx1"/>
                  </a:solidFill>
                  <a:latin typeface="+mn-ea"/>
                </a:rPr>
                <a:t>の使用で </a:t>
              </a:r>
              <a:r>
                <a:rPr kumimoji="1" lang="en-US" altLang="ja-JP" sz="1600" b="1" dirty="0">
                  <a:solidFill>
                    <a:srgbClr val="FF0000"/>
                  </a:solidFill>
                  <a:latin typeface="+mn-ea"/>
                </a:rPr>
                <a:t>10</a:t>
              </a:r>
              <a:r>
                <a:rPr kumimoji="1" lang="ja-JP" altLang="en-US" sz="1100" b="1" dirty="0">
                  <a:solidFill>
                    <a:srgbClr val="FF0000"/>
                  </a:solidFill>
                  <a:latin typeface="+mn-ea"/>
                </a:rPr>
                <a:t>万円</a:t>
              </a:r>
              <a:endParaRPr kumimoji="1" lang="en-US" altLang="ja-JP" sz="1600" b="1" dirty="0">
                <a:solidFill>
                  <a:srgbClr val="FF0000"/>
                </a:solidFill>
                <a:latin typeface="+mn-ea"/>
              </a:endParaRPr>
            </a:p>
            <a:p>
              <a:endParaRPr kumimoji="1" lang="en-US" altLang="ja-JP" sz="500" dirty="0">
                <a:solidFill>
                  <a:schemeClr val="tx1"/>
                </a:solidFill>
                <a:latin typeface="+mn-ea"/>
              </a:endParaRPr>
            </a:p>
            <a:p>
              <a:r>
                <a:rPr kumimoji="1" lang="ja-JP" altLang="en-US" sz="900" dirty="0">
                  <a:solidFill>
                    <a:schemeClr val="tx1"/>
                  </a:solidFill>
                  <a:latin typeface="+mn-ea"/>
                </a:rPr>
                <a:t>＜要件＞県産木材を</a:t>
              </a:r>
              <a:r>
                <a:rPr kumimoji="1" lang="en-US" altLang="ja-JP" sz="900" dirty="0">
                  <a:solidFill>
                    <a:schemeClr val="tx1"/>
                  </a:solidFill>
                  <a:latin typeface="+mn-ea"/>
                </a:rPr>
                <a:t>10</a:t>
              </a:r>
              <a:r>
                <a:rPr kumimoji="1" lang="ja-JP" altLang="en-US" sz="900" dirty="0">
                  <a:solidFill>
                    <a:schemeClr val="tx1"/>
                  </a:solidFill>
                  <a:latin typeface="+mn-ea"/>
                </a:rPr>
                <a:t>㎥以上使用し、かつ </a:t>
              </a:r>
              <a:endParaRPr kumimoji="1" lang="en-US" altLang="ja-JP" sz="900" dirty="0">
                <a:solidFill>
                  <a:schemeClr val="tx1"/>
                </a:solidFill>
                <a:latin typeface="+mn-ea"/>
              </a:endParaRPr>
            </a:p>
            <a:p>
              <a:pPr algn="ctr"/>
              <a:r>
                <a:rPr kumimoji="1" lang="ja-JP" altLang="en-US" sz="900" dirty="0">
                  <a:solidFill>
                    <a:schemeClr val="tx1"/>
                  </a:solidFill>
                  <a:latin typeface="+mn-ea"/>
                </a:rPr>
                <a:t>その</a:t>
              </a:r>
              <a:r>
                <a:rPr kumimoji="1" lang="en-US" altLang="ja-JP" sz="900" dirty="0">
                  <a:solidFill>
                    <a:schemeClr val="tx1"/>
                  </a:solidFill>
                  <a:latin typeface="+mn-ea"/>
                </a:rPr>
                <a:t>50</a:t>
              </a:r>
              <a:r>
                <a:rPr kumimoji="1" lang="ja-JP" altLang="en-US" sz="900" dirty="0">
                  <a:solidFill>
                    <a:schemeClr val="tx1"/>
                  </a:solidFill>
                  <a:latin typeface="+mn-ea"/>
                </a:rPr>
                <a:t>％以上に県産</a:t>
              </a:r>
              <a:r>
                <a:rPr kumimoji="1" lang="en-US" altLang="ja-JP" sz="900" dirty="0">
                  <a:solidFill>
                    <a:schemeClr val="tx1"/>
                  </a:solidFill>
                  <a:latin typeface="+mn-ea"/>
                </a:rPr>
                <a:t>JAS</a:t>
              </a:r>
              <a:r>
                <a:rPr kumimoji="1" lang="ja-JP" altLang="en-US" sz="900" dirty="0">
                  <a:solidFill>
                    <a:schemeClr val="tx1"/>
                  </a:solidFill>
                  <a:latin typeface="+mn-ea"/>
                </a:rPr>
                <a:t>材又は認証材を使用すること</a:t>
              </a:r>
              <a:endParaRPr kumimoji="1" lang="en-US" altLang="ja-JP" sz="900" dirty="0">
                <a:solidFill>
                  <a:schemeClr val="tx1"/>
                </a:solidFill>
                <a:latin typeface="+mn-ea"/>
              </a:endParaRPr>
            </a:p>
          </p:txBody>
        </p:sp>
      </p:grpSp>
      <p:grpSp>
        <p:nvGrpSpPr>
          <p:cNvPr id="15" name="グループ化 14"/>
          <p:cNvGrpSpPr/>
          <p:nvPr/>
        </p:nvGrpSpPr>
        <p:grpSpPr>
          <a:xfrm>
            <a:off x="1797887" y="1397859"/>
            <a:ext cx="1199779" cy="554515"/>
            <a:chOff x="2642330" y="3468836"/>
            <a:chExt cx="1199779" cy="545966"/>
          </a:xfrm>
        </p:grpSpPr>
        <p:grpSp>
          <p:nvGrpSpPr>
            <p:cNvPr id="18" name="グループ化 17"/>
            <p:cNvGrpSpPr/>
            <p:nvPr/>
          </p:nvGrpSpPr>
          <p:grpSpPr>
            <a:xfrm>
              <a:off x="2864860" y="3468836"/>
              <a:ext cx="977249" cy="545966"/>
              <a:chOff x="2476281" y="3044694"/>
              <a:chExt cx="977249" cy="545966"/>
            </a:xfrm>
          </p:grpSpPr>
          <p:sp>
            <p:nvSpPr>
              <p:cNvPr id="125" name="円形吹き出し 124"/>
              <p:cNvSpPr/>
              <p:nvPr/>
            </p:nvSpPr>
            <p:spPr>
              <a:xfrm>
                <a:off x="2476281" y="3044694"/>
                <a:ext cx="621457" cy="531523"/>
              </a:xfrm>
              <a:prstGeom prst="wedgeEllipseCallout">
                <a:avLst>
                  <a:gd name="adj1" fmla="val 45217"/>
                  <a:gd name="adj2" fmla="val 33022"/>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FF0000"/>
                  </a:solidFill>
                </a:endParaRPr>
              </a:p>
            </p:txBody>
          </p:sp>
          <p:pic>
            <p:nvPicPr>
              <p:cNvPr id="114" name="図 1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512690">
                <a:off x="3132673" y="3255720"/>
                <a:ext cx="320857" cy="334940"/>
              </a:xfrm>
              <a:prstGeom prst="rect">
                <a:avLst/>
              </a:prstGeom>
            </p:spPr>
          </p:pic>
        </p:grpSp>
        <p:sp>
          <p:nvSpPr>
            <p:cNvPr id="119" name="正方形/長方形 118"/>
            <p:cNvSpPr/>
            <p:nvPr/>
          </p:nvSpPr>
          <p:spPr>
            <a:xfrm>
              <a:off x="2642330" y="3523090"/>
              <a:ext cx="1088346" cy="4643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FF0000"/>
                  </a:solidFill>
                  <a:latin typeface="+mn-ea"/>
                </a:rPr>
                <a:t>県産材</a:t>
              </a:r>
              <a:endParaRPr kumimoji="1" lang="en-US" altLang="ja-JP" sz="1100" b="1" dirty="0">
                <a:solidFill>
                  <a:srgbClr val="FF0000"/>
                </a:solidFill>
                <a:latin typeface="+mn-ea"/>
              </a:endParaRPr>
            </a:p>
            <a:p>
              <a:pPr algn="ctr"/>
              <a:r>
                <a:rPr kumimoji="1" lang="ja-JP" altLang="en-US" sz="1100" b="1" dirty="0">
                  <a:solidFill>
                    <a:srgbClr val="FF0000"/>
                  </a:solidFill>
                  <a:latin typeface="+mn-ea"/>
                </a:rPr>
                <a:t>証明</a:t>
              </a:r>
              <a:endParaRPr kumimoji="1" lang="en-US" altLang="ja-JP" sz="800" dirty="0">
                <a:solidFill>
                  <a:schemeClr val="tx1"/>
                </a:solidFill>
                <a:latin typeface="+mn-ea"/>
              </a:endParaRPr>
            </a:p>
          </p:txBody>
        </p:sp>
      </p:grpSp>
      <p:grpSp>
        <p:nvGrpSpPr>
          <p:cNvPr id="17" name="グループ化 16"/>
          <p:cNvGrpSpPr/>
          <p:nvPr/>
        </p:nvGrpSpPr>
        <p:grpSpPr>
          <a:xfrm>
            <a:off x="3835604" y="1496155"/>
            <a:ext cx="967452" cy="433248"/>
            <a:chOff x="3077271" y="3212759"/>
            <a:chExt cx="967452" cy="433248"/>
          </a:xfrm>
        </p:grpSpPr>
        <p:grpSp>
          <p:nvGrpSpPr>
            <p:cNvPr id="134" name="グループ化 133"/>
            <p:cNvGrpSpPr/>
            <p:nvPr/>
          </p:nvGrpSpPr>
          <p:grpSpPr>
            <a:xfrm>
              <a:off x="3565966" y="3212759"/>
              <a:ext cx="478757" cy="404683"/>
              <a:chOff x="212837" y="7134380"/>
              <a:chExt cx="866748" cy="876927"/>
            </a:xfrm>
          </p:grpSpPr>
          <p:sp>
            <p:nvSpPr>
              <p:cNvPr id="118" name="円形吹き出し 117"/>
              <p:cNvSpPr/>
              <p:nvPr/>
            </p:nvSpPr>
            <p:spPr>
              <a:xfrm>
                <a:off x="212837" y="7134380"/>
                <a:ext cx="866748" cy="876927"/>
              </a:xfrm>
              <a:prstGeom prst="wedgeEllipseCallout">
                <a:avLst>
                  <a:gd name="adj1" fmla="val -68611"/>
                  <a:gd name="adj2" fmla="val 25847"/>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p>
            </p:txBody>
          </p:sp>
          <p:pic>
            <p:nvPicPr>
              <p:cNvPr id="85" name="図 8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48180" y="7267688"/>
                <a:ext cx="602484" cy="614022"/>
              </a:xfrm>
              <a:prstGeom prst="rect">
                <a:avLst/>
              </a:prstGeom>
            </p:spPr>
          </p:pic>
        </p:grpSp>
        <p:pic>
          <p:nvPicPr>
            <p:cNvPr id="135" name="図 134"/>
            <p:cNvPicPr>
              <a:picLocks noChangeAspect="1"/>
            </p:cNvPicPr>
            <p:nvPr/>
          </p:nvPicPr>
          <p:blipFill>
            <a:blip r:embed="rId9" cstate="print">
              <a:extLst>
                <a:ext uri="{BEBA8EAE-BF5A-486C-A8C5-ECC9F3942E4B}">
                  <a14:imgProps xmlns:a14="http://schemas.microsoft.com/office/drawing/2010/main">
                    <a14:imgLayer r:embed="rId10">
                      <a14:imgEffect>
                        <a14:backgroundRemoval t="0" b="100000" l="0" r="100000"/>
                      </a14:imgEffect>
                    </a14:imgLayer>
                  </a14:imgProps>
                </a:ext>
                <a:ext uri="{28A0092B-C50C-407E-A947-70E740481C1C}">
                  <a14:useLocalDpi xmlns:a14="http://schemas.microsoft.com/office/drawing/2010/main" val="0"/>
                </a:ext>
              </a:extLst>
            </a:blip>
            <a:stretch>
              <a:fillRect/>
            </a:stretch>
          </p:blipFill>
          <p:spPr>
            <a:xfrm>
              <a:off x="3077271" y="3383690"/>
              <a:ext cx="408049" cy="262317"/>
            </a:xfrm>
            <a:prstGeom prst="rect">
              <a:avLst/>
            </a:prstGeom>
          </p:spPr>
        </p:pic>
      </p:grpSp>
      <p:grpSp>
        <p:nvGrpSpPr>
          <p:cNvPr id="9" name="グループ化 8">
            <a:extLst>
              <a:ext uri="{FF2B5EF4-FFF2-40B4-BE49-F238E27FC236}">
                <a16:creationId xmlns:a16="http://schemas.microsoft.com/office/drawing/2014/main" id="{511307EA-A44F-4D63-B2C9-EFC462F6470C}"/>
              </a:ext>
            </a:extLst>
          </p:cNvPr>
          <p:cNvGrpSpPr/>
          <p:nvPr/>
        </p:nvGrpSpPr>
        <p:grpSpPr>
          <a:xfrm>
            <a:off x="1956613" y="3621347"/>
            <a:ext cx="2938415" cy="1643382"/>
            <a:chOff x="1955971" y="2592772"/>
            <a:chExt cx="2938415" cy="1643382"/>
          </a:xfrm>
        </p:grpSpPr>
        <p:grpSp>
          <p:nvGrpSpPr>
            <p:cNvPr id="30" name="グループ化 29"/>
            <p:cNvGrpSpPr/>
            <p:nvPr/>
          </p:nvGrpSpPr>
          <p:grpSpPr>
            <a:xfrm>
              <a:off x="1955971" y="2592772"/>
              <a:ext cx="2938415" cy="1643382"/>
              <a:chOff x="-6174906" y="3751317"/>
              <a:chExt cx="1711014" cy="2070294"/>
            </a:xfrm>
          </p:grpSpPr>
          <p:sp>
            <p:nvSpPr>
              <p:cNvPr id="187" name="角丸四角形 186"/>
              <p:cNvSpPr/>
              <p:nvPr/>
            </p:nvSpPr>
            <p:spPr>
              <a:xfrm>
                <a:off x="-6154669" y="3832069"/>
                <a:ext cx="1680135" cy="1905974"/>
              </a:xfrm>
              <a:prstGeom prst="roundRect">
                <a:avLst>
                  <a:gd name="adj" fmla="val 5256"/>
                </a:avLst>
              </a:prstGeom>
              <a:solidFill>
                <a:schemeClr val="accent4">
                  <a:lumMod val="20000"/>
                  <a:lumOff val="80000"/>
                </a:schemeClr>
              </a:solidFill>
              <a:ln w="254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8" name="正方形/長方形 197"/>
              <p:cNvSpPr/>
              <p:nvPr/>
            </p:nvSpPr>
            <p:spPr>
              <a:xfrm>
                <a:off x="-6174906" y="3751317"/>
                <a:ext cx="1711014" cy="2070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FF0000"/>
                  </a:solidFill>
                  <a:latin typeface="+mn-ea"/>
                </a:endParaRPr>
              </a:p>
              <a:p>
                <a:pPr algn="ctr"/>
                <a:endParaRPr kumimoji="1" lang="en-US" altLang="ja-JP" sz="700" b="1" dirty="0" smtClean="0">
                  <a:solidFill>
                    <a:srgbClr val="FF0000"/>
                  </a:solidFill>
                  <a:latin typeface="+mn-ea"/>
                </a:endParaRPr>
              </a:p>
              <a:p>
                <a:pPr algn="ctr"/>
                <a:r>
                  <a:rPr kumimoji="1" lang="ja-JP" altLang="en-US" sz="1200" b="1" dirty="0" smtClean="0">
                    <a:solidFill>
                      <a:srgbClr val="FF0000"/>
                    </a:solidFill>
                    <a:latin typeface="+mn-ea"/>
                  </a:rPr>
                  <a:t>加算</a:t>
                </a:r>
                <a:r>
                  <a:rPr kumimoji="1" lang="ja-JP" altLang="en-US" sz="1200" b="1" dirty="0">
                    <a:solidFill>
                      <a:srgbClr val="FF0000"/>
                    </a:solidFill>
                    <a:latin typeface="+mn-ea"/>
                  </a:rPr>
                  <a:t>額</a:t>
                </a:r>
                <a:r>
                  <a:rPr kumimoji="1" lang="ja-JP" altLang="en-US" sz="1600" b="1" dirty="0">
                    <a:solidFill>
                      <a:srgbClr val="FF0000"/>
                    </a:solidFill>
                    <a:latin typeface="+mn-ea"/>
                  </a:rPr>
                  <a:t>３</a:t>
                </a:r>
                <a:endParaRPr kumimoji="1" lang="en-US" altLang="ja-JP" sz="1600" b="1" dirty="0">
                  <a:solidFill>
                    <a:srgbClr val="FF0000"/>
                  </a:solidFill>
                  <a:latin typeface="+mn-ea"/>
                </a:endParaRPr>
              </a:p>
              <a:p>
                <a:pPr algn="ctr"/>
                <a:r>
                  <a:rPr kumimoji="1" lang="ja-JP" altLang="en-US" sz="1400" b="1" dirty="0">
                    <a:solidFill>
                      <a:schemeClr val="tx1"/>
                    </a:solidFill>
                    <a:latin typeface="+mn-ea"/>
                  </a:rPr>
                  <a:t>省エネ</a:t>
                </a:r>
                <a:r>
                  <a:rPr kumimoji="1" lang="ja-JP" altLang="en-US" sz="1200" dirty="0">
                    <a:solidFill>
                      <a:schemeClr val="tx1"/>
                    </a:solidFill>
                    <a:latin typeface="+mn-ea"/>
                  </a:rPr>
                  <a:t>で </a:t>
                </a:r>
                <a:r>
                  <a:rPr kumimoji="1" lang="en-US" altLang="ja-JP" sz="1600" b="1" dirty="0">
                    <a:solidFill>
                      <a:srgbClr val="FF0000"/>
                    </a:solidFill>
                    <a:latin typeface="+mn-ea"/>
                  </a:rPr>
                  <a:t>10</a:t>
                </a:r>
                <a:r>
                  <a:rPr kumimoji="1" lang="ja-JP" altLang="en-US" sz="1100" b="1" dirty="0">
                    <a:solidFill>
                      <a:srgbClr val="FF0000"/>
                    </a:solidFill>
                    <a:latin typeface="+mn-ea"/>
                  </a:rPr>
                  <a:t>万円</a:t>
                </a:r>
                <a:endParaRPr kumimoji="1" lang="en-US" altLang="ja-JP" sz="1600" b="1" dirty="0">
                  <a:solidFill>
                    <a:srgbClr val="FF0000"/>
                  </a:solidFill>
                  <a:latin typeface="+mn-ea"/>
                </a:endParaRPr>
              </a:p>
              <a:p>
                <a:pPr algn="ctr"/>
                <a:r>
                  <a:rPr kumimoji="1" lang="ja-JP" altLang="en-US" sz="1400" b="1" dirty="0">
                    <a:solidFill>
                      <a:schemeClr val="tx1"/>
                    </a:solidFill>
                    <a:latin typeface="+mn-ea"/>
                  </a:rPr>
                  <a:t>省エネ＋バリアフリー</a:t>
                </a:r>
                <a:r>
                  <a:rPr kumimoji="1" lang="ja-JP" altLang="en-US" sz="1200" dirty="0">
                    <a:solidFill>
                      <a:schemeClr val="tx1"/>
                    </a:solidFill>
                    <a:latin typeface="+mn-ea"/>
                  </a:rPr>
                  <a:t>で </a:t>
                </a:r>
                <a:r>
                  <a:rPr kumimoji="1" lang="en-US" altLang="ja-JP" sz="1600" b="1" dirty="0">
                    <a:solidFill>
                      <a:srgbClr val="FF0000"/>
                    </a:solidFill>
                    <a:latin typeface="+mn-ea"/>
                  </a:rPr>
                  <a:t>20</a:t>
                </a:r>
                <a:r>
                  <a:rPr kumimoji="1" lang="ja-JP" altLang="en-US" sz="1100" b="1" dirty="0">
                    <a:solidFill>
                      <a:srgbClr val="FF0000"/>
                    </a:solidFill>
                    <a:latin typeface="+mn-ea"/>
                  </a:rPr>
                  <a:t>万円</a:t>
                </a:r>
                <a:endParaRPr kumimoji="1" lang="en-US" altLang="ja-JP" sz="1200" b="1" dirty="0">
                  <a:solidFill>
                    <a:srgbClr val="FF0000"/>
                  </a:solidFill>
                  <a:latin typeface="+mn-ea"/>
                </a:endParaRPr>
              </a:p>
              <a:p>
                <a:pPr algn="ctr"/>
                <a:endParaRPr kumimoji="1" lang="en-US" altLang="ja-JP" sz="600" b="1" dirty="0">
                  <a:solidFill>
                    <a:schemeClr val="tx1"/>
                  </a:solidFill>
                  <a:latin typeface="+mn-ea"/>
                </a:endParaRPr>
              </a:p>
              <a:p>
                <a:r>
                  <a:rPr kumimoji="1" lang="ja-JP" altLang="en-US" sz="900" dirty="0">
                    <a:solidFill>
                      <a:schemeClr val="tx1"/>
                    </a:solidFill>
                    <a:latin typeface="+mn-ea"/>
                  </a:rPr>
                  <a:t>＜要件＞省エネ</a:t>
                </a:r>
                <a:r>
                  <a:rPr kumimoji="1" lang="ja-JP" altLang="en-US" sz="900" dirty="0" smtClean="0">
                    <a:solidFill>
                      <a:schemeClr val="tx1"/>
                    </a:solidFill>
                    <a:latin typeface="+mn-ea"/>
                  </a:rPr>
                  <a:t>性能の基準適合証明書類の</a:t>
                </a:r>
                <a:r>
                  <a:rPr kumimoji="1" lang="ja-JP" altLang="en-US" sz="900" dirty="0">
                    <a:solidFill>
                      <a:schemeClr val="tx1"/>
                    </a:solidFill>
                    <a:latin typeface="+mn-ea"/>
                  </a:rPr>
                  <a:t>取得</a:t>
                </a:r>
                <a:endParaRPr kumimoji="1" lang="en-US" altLang="ja-JP" sz="900" dirty="0">
                  <a:solidFill>
                    <a:schemeClr val="tx1"/>
                  </a:solidFill>
                  <a:latin typeface="+mn-ea"/>
                </a:endParaRPr>
              </a:p>
              <a:p>
                <a:r>
                  <a:rPr kumimoji="1" lang="ja-JP" altLang="en-US" sz="900" dirty="0">
                    <a:solidFill>
                      <a:schemeClr val="tx1"/>
                    </a:solidFill>
                    <a:latin typeface="+mn-ea"/>
                  </a:rPr>
                  <a:t>　　　　バリアフリー</a:t>
                </a:r>
                <a:r>
                  <a:rPr kumimoji="1" lang="ja-JP" altLang="en-US" sz="900" dirty="0" smtClean="0">
                    <a:solidFill>
                      <a:schemeClr val="tx1"/>
                    </a:solidFill>
                    <a:latin typeface="+mn-ea"/>
                  </a:rPr>
                  <a:t>性能の基準適合証明書類の取得</a:t>
                </a:r>
                <a:endParaRPr kumimoji="1" lang="en-US" altLang="ja-JP" sz="900" dirty="0" smtClean="0">
                  <a:solidFill>
                    <a:schemeClr val="tx1"/>
                  </a:solidFill>
                  <a:latin typeface="+mn-ea"/>
                </a:endParaRPr>
              </a:p>
              <a:p>
                <a:r>
                  <a:rPr kumimoji="1" lang="ja-JP" altLang="en-US" sz="900" dirty="0" smtClean="0">
                    <a:solidFill>
                      <a:schemeClr val="tx1"/>
                    </a:solidFill>
                    <a:latin typeface="+mn-ea"/>
                  </a:rPr>
                  <a:t>　　　　県産木材の使用量</a:t>
                </a:r>
                <a:r>
                  <a:rPr kumimoji="1" lang="en-US" altLang="ja-JP" sz="900" dirty="0" smtClean="0">
                    <a:solidFill>
                      <a:schemeClr val="tx1"/>
                    </a:solidFill>
                    <a:latin typeface="+mn-ea"/>
                  </a:rPr>
                  <a:t>15</a:t>
                </a:r>
                <a:r>
                  <a:rPr kumimoji="1" lang="ja-JP" altLang="en-US" sz="900" dirty="0" smtClean="0">
                    <a:solidFill>
                      <a:schemeClr val="tx1"/>
                    </a:solidFill>
                    <a:latin typeface="+mn-ea"/>
                  </a:rPr>
                  <a:t>㎥以上</a:t>
                </a:r>
                <a:endParaRPr kumimoji="1" lang="ja-JP" altLang="en-US" sz="900" dirty="0">
                  <a:solidFill>
                    <a:schemeClr val="tx1"/>
                  </a:solidFill>
                  <a:latin typeface="+mn-ea"/>
                </a:endParaRPr>
              </a:p>
            </p:txBody>
          </p:sp>
        </p:grpSp>
        <p:grpSp>
          <p:nvGrpSpPr>
            <p:cNvPr id="260" name="グループ化 259"/>
            <p:cNvGrpSpPr/>
            <p:nvPr/>
          </p:nvGrpSpPr>
          <p:grpSpPr>
            <a:xfrm>
              <a:off x="3706581" y="2606692"/>
              <a:ext cx="1092820" cy="600322"/>
              <a:chOff x="5133579" y="3569447"/>
              <a:chExt cx="1092820" cy="600322"/>
            </a:xfrm>
          </p:grpSpPr>
          <p:pic>
            <p:nvPicPr>
              <p:cNvPr id="165" name="図 16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37368" y="3709468"/>
                <a:ext cx="489031" cy="460301"/>
              </a:xfrm>
              <a:prstGeom prst="rect">
                <a:avLst/>
              </a:prstGeom>
            </p:spPr>
          </p:pic>
          <p:grpSp>
            <p:nvGrpSpPr>
              <p:cNvPr id="167" name="グループ化 166"/>
              <p:cNvGrpSpPr/>
              <p:nvPr/>
            </p:nvGrpSpPr>
            <p:grpSpPr>
              <a:xfrm>
                <a:off x="5133579" y="3569447"/>
                <a:ext cx="747693" cy="359040"/>
                <a:chOff x="-538625" y="4755616"/>
                <a:chExt cx="1292758" cy="543191"/>
              </a:xfrm>
            </p:grpSpPr>
            <p:sp>
              <p:nvSpPr>
                <p:cNvPr id="168" name="円形吹き出し 167"/>
                <p:cNvSpPr/>
                <p:nvPr/>
              </p:nvSpPr>
              <p:spPr>
                <a:xfrm>
                  <a:off x="-321947" y="4755616"/>
                  <a:ext cx="824038" cy="543191"/>
                </a:xfrm>
                <a:prstGeom prst="wedgeEllipseCallout">
                  <a:avLst>
                    <a:gd name="adj1" fmla="val 56133"/>
                    <a:gd name="adj2" fmla="val 51398"/>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FF0000"/>
                    </a:solidFill>
                  </a:endParaRPr>
                </a:p>
              </p:txBody>
            </p:sp>
            <p:sp>
              <p:nvSpPr>
                <p:cNvPr id="169" name="正方形/長方形 168"/>
                <p:cNvSpPr/>
                <p:nvPr/>
              </p:nvSpPr>
              <p:spPr>
                <a:xfrm>
                  <a:off x="-538625" y="4813029"/>
                  <a:ext cx="1292758" cy="4472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rgbClr val="FF0000"/>
                      </a:solidFill>
                      <a:latin typeface="+mn-ea"/>
                    </a:rPr>
                    <a:t>省エネ</a:t>
                  </a:r>
                  <a:endParaRPr kumimoji="1" lang="en-US" altLang="ja-JP" sz="600" dirty="0">
                    <a:solidFill>
                      <a:schemeClr val="tx1"/>
                    </a:solidFill>
                    <a:latin typeface="+mn-ea"/>
                  </a:endParaRPr>
                </a:p>
              </p:txBody>
            </p:sp>
          </p:grpSp>
        </p:grpSp>
        <p:grpSp>
          <p:nvGrpSpPr>
            <p:cNvPr id="261" name="グループ化 260"/>
            <p:cNvGrpSpPr/>
            <p:nvPr/>
          </p:nvGrpSpPr>
          <p:grpSpPr>
            <a:xfrm>
              <a:off x="2030428" y="2601669"/>
              <a:ext cx="1240828" cy="751665"/>
              <a:chOff x="5098286" y="3486552"/>
              <a:chExt cx="1240828" cy="777158"/>
            </a:xfrm>
          </p:grpSpPr>
          <p:pic>
            <p:nvPicPr>
              <p:cNvPr id="84" name="図 8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098286" y="3761726"/>
                <a:ext cx="501984" cy="501984"/>
              </a:xfrm>
              <a:prstGeom prst="rect">
                <a:avLst/>
              </a:prstGeom>
            </p:spPr>
          </p:pic>
          <p:grpSp>
            <p:nvGrpSpPr>
              <p:cNvPr id="161" name="グループ化 160"/>
              <p:cNvGrpSpPr/>
              <p:nvPr/>
            </p:nvGrpSpPr>
            <p:grpSpPr>
              <a:xfrm>
                <a:off x="5315644" y="3486552"/>
                <a:ext cx="1023470" cy="492743"/>
                <a:chOff x="1566482" y="4635314"/>
                <a:chExt cx="1184283" cy="819698"/>
              </a:xfrm>
            </p:grpSpPr>
            <p:sp>
              <p:nvSpPr>
                <p:cNvPr id="162" name="円形吹き出し 161"/>
                <p:cNvSpPr/>
                <p:nvPr/>
              </p:nvSpPr>
              <p:spPr>
                <a:xfrm>
                  <a:off x="1812292" y="4635314"/>
                  <a:ext cx="672755" cy="819698"/>
                </a:xfrm>
                <a:prstGeom prst="wedgeEllipseCallout">
                  <a:avLst>
                    <a:gd name="adj1" fmla="val -52154"/>
                    <a:gd name="adj2" fmla="val 48719"/>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FF0000"/>
                    </a:solidFill>
                  </a:endParaRPr>
                </a:p>
              </p:txBody>
            </p:sp>
            <p:sp>
              <p:nvSpPr>
                <p:cNvPr id="163" name="正方形/長方形 162"/>
                <p:cNvSpPr/>
                <p:nvPr/>
              </p:nvSpPr>
              <p:spPr>
                <a:xfrm>
                  <a:off x="1566482" y="4833018"/>
                  <a:ext cx="1184283" cy="4643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rgbClr val="FF0000"/>
                      </a:solidFill>
                      <a:latin typeface="+mn-ea"/>
                    </a:rPr>
                    <a:t>バリア</a:t>
                  </a:r>
                  <a:endParaRPr kumimoji="1" lang="en-US" altLang="ja-JP" sz="1000" b="1" dirty="0">
                    <a:solidFill>
                      <a:srgbClr val="FF0000"/>
                    </a:solidFill>
                    <a:latin typeface="+mn-ea"/>
                  </a:endParaRPr>
                </a:p>
                <a:p>
                  <a:pPr algn="ctr"/>
                  <a:r>
                    <a:rPr kumimoji="1" lang="ja-JP" altLang="en-US" sz="1000" b="1" dirty="0">
                      <a:solidFill>
                        <a:srgbClr val="FF0000"/>
                      </a:solidFill>
                      <a:latin typeface="+mn-ea"/>
                    </a:rPr>
                    <a:t>フリー</a:t>
                  </a:r>
                  <a:endParaRPr kumimoji="1" lang="en-US" altLang="ja-JP" sz="600" dirty="0">
                    <a:solidFill>
                      <a:schemeClr val="tx1"/>
                    </a:solidFill>
                    <a:latin typeface="+mn-ea"/>
                  </a:endParaRPr>
                </a:p>
              </p:txBody>
            </p:sp>
          </p:grpSp>
        </p:grpSp>
      </p:grpSp>
      <p:sp>
        <p:nvSpPr>
          <p:cNvPr id="199" name="角丸四角形 198"/>
          <p:cNvSpPr/>
          <p:nvPr/>
        </p:nvSpPr>
        <p:spPr>
          <a:xfrm>
            <a:off x="5493421" y="1496156"/>
            <a:ext cx="1262201" cy="3713118"/>
          </a:xfrm>
          <a:prstGeom prst="roundRect">
            <a:avLst>
              <a:gd name="adj" fmla="val 12020"/>
            </a:avLst>
          </a:prstGeom>
          <a:solidFill>
            <a:srgbClr val="FF0000"/>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rgbClr val="FFFF00"/>
                </a:solidFill>
                <a:latin typeface="+mn-ea"/>
              </a:rPr>
              <a:t>最大</a:t>
            </a:r>
            <a:endParaRPr kumimoji="1" lang="en-US" altLang="ja-JP" sz="2000" b="1" dirty="0">
              <a:solidFill>
                <a:srgbClr val="FFFF00"/>
              </a:solidFill>
              <a:latin typeface="+mn-ea"/>
            </a:endParaRPr>
          </a:p>
          <a:p>
            <a:pPr algn="ctr"/>
            <a:r>
              <a:rPr kumimoji="1" lang="en-US" altLang="ja-JP" sz="4000" b="1" dirty="0">
                <a:ln>
                  <a:solidFill>
                    <a:schemeClr val="bg1"/>
                  </a:solidFill>
                </a:ln>
                <a:solidFill>
                  <a:srgbClr val="FFFF00"/>
                </a:solidFill>
                <a:latin typeface="HGS創英角ｺﾞｼｯｸUB" panose="020B0A00000000000000" pitchFamily="50" charset="-128"/>
                <a:ea typeface="HGS創英角ｺﾞｼｯｸUB" panose="020B0A00000000000000" pitchFamily="50" charset="-128"/>
              </a:rPr>
              <a:t>100</a:t>
            </a:r>
          </a:p>
          <a:p>
            <a:pPr algn="r"/>
            <a:r>
              <a:rPr kumimoji="1" lang="ja-JP" altLang="en-US" b="1" dirty="0">
                <a:solidFill>
                  <a:srgbClr val="FFFF00"/>
                </a:solidFill>
                <a:latin typeface="+mn-ea"/>
              </a:rPr>
              <a:t>万円</a:t>
            </a:r>
            <a:endParaRPr kumimoji="1" lang="en-US" altLang="ja-JP" b="1" dirty="0">
              <a:solidFill>
                <a:srgbClr val="FFFF00"/>
              </a:solidFill>
              <a:latin typeface="+mn-ea"/>
            </a:endParaRPr>
          </a:p>
          <a:p>
            <a:pPr algn="r"/>
            <a:r>
              <a:rPr kumimoji="1" lang="ja-JP" altLang="en-US" b="1" dirty="0" smtClean="0">
                <a:solidFill>
                  <a:srgbClr val="FFFF00"/>
                </a:solidFill>
                <a:latin typeface="+mn-ea"/>
              </a:rPr>
              <a:t>補助</a:t>
            </a:r>
            <a:endParaRPr kumimoji="1" lang="ja-JP" altLang="en-US" b="1" dirty="0">
              <a:solidFill>
                <a:srgbClr val="FFFF00"/>
              </a:solidFill>
              <a:latin typeface="+mn-ea"/>
            </a:endParaRPr>
          </a:p>
        </p:txBody>
      </p:sp>
      <p:grpSp>
        <p:nvGrpSpPr>
          <p:cNvPr id="19" name="グループ化 18"/>
          <p:cNvGrpSpPr/>
          <p:nvPr/>
        </p:nvGrpSpPr>
        <p:grpSpPr>
          <a:xfrm>
            <a:off x="-108904" y="5551479"/>
            <a:ext cx="2173679" cy="3050781"/>
            <a:chOff x="-1968495" y="6940386"/>
            <a:chExt cx="2173679" cy="2021305"/>
          </a:xfrm>
        </p:grpSpPr>
        <p:sp>
          <p:nvSpPr>
            <p:cNvPr id="200" name="角丸四角形 199"/>
            <p:cNvSpPr/>
            <p:nvPr/>
          </p:nvSpPr>
          <p:spPr>
            <a:xfrm>
              <a:off x="-1774352" y="7168229"/>
              <a:ext cx="1709248" cy="1508239"/>
            </a:xfrm>
            <a:prstGeom prst="roundRect">
              <a:avLst>
                <a:gd name="adj" fmla="val 4586"/>
              </a:avLst>
            </a:prstGeom>
            <a:solidFill>
              <a:srgbClr val="FFE7FF"/>
            </a:solidFill>
            <a:ln w="25400">
              <a:solidFill>
                <a:srgbClr val="FFC5C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2" name="正方形/長方形 201"/>
            <p:cNvSpPr/>
            <p:nvPr/>
          </p:nvSpPr>
          <p:spPr>
            <a:xfrm>
              <a:off x="-1968495" y="6940386"/>
              <a:ext cx="2173679" cy="20213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400" b="1" dirty="0">
                <a:solidFill>
                  <a:srgbClr val="FF0000"/>
                </a:solidFill>
                <a:latin typeface="+mn-ea"/>
              </a:endParaRPr>
            </a:p>
            <a:p>
              <a:pPr algn="ctr"/>
              <a:r>
                <a:rPr kumimoji="1" lang="ja-JP" altLang="en-US" sz="1200" b="1" dirty="0">
                  <a:solidFill>
                    <a:srgbClr val="FF0000"/>
                  </a:solidFill>
                  <a:latin typeface="+mn-ea"/>
                </a:rPr>
                <a:t>基本額</a:t>
              </a:r>
              <a:endParaRPr kumimoji="1" lang="en-US" altLang="ja-JP" sz="1200" b="1" dirty="0">
                <a:solidFill>
                  <a:srgbClr val="FF0000"/>
                </a:solidFill>
                <a:latin typeface="+mn-ea"/>
              </a:endParaRPr>
            </a:p>
            <a:p>
              <a:pPr algn="ctr"/>
              <a:endParaRPr kumimoji="1" lang="en-US" altLang="ja-JP" sz="1400" b="1" dirty="0">
                <a:solidFill>
                  <a:srgbClr val="FF0000"/>
                </a:solidFill>
                <a:latin typeface="+mn-ea"/>
              </a:endParaRPr>
            </a:p>
            <a:p>
              <a:pPr algn="ctr"/>
              <a:r>
                <a:rPr kumimoji="1" lang="ja-JP" altLang="en-US" sz="1400" b="1" dirty="0">
                  <a:solidFill>
                    <a:schemeClr val="tx1"/>
                  </a:solidFill>
                  <a:latin typeface="+mn-ea"/>
                </a:rPr>
                <a:t>県産木材の</a:t>
              </a:r>
              <a:endParaRPr kumimoji="1" lang="en-US" altLang="ja-JP" sz="1400" b="1" dirty="0">
                <a:solidFill>
                  <a:schemeClr val="tx1"/>
                </a:solidFill>
                <a:latin typeface="+mn-ea"/>
              </a:endParaRPr>
            </a:p>
            <a:p>
              <a:pPr algn="ctr"/>
              <a:r>
                <a:rPr kumimoji="1" lang="ja-JP" altLang="en-US" sz="1400" b="1" dirty="0">
                  <a:solidFill>
                    <a:schemeClr val="tx1"/>
                  </a:solidFill>
                  <a:latin typeface="+mn-ea"/>
                </a:rPr>
                <a:t>使用量に応じて</a:t>
              </a:r>
              <a:endParaRPr kumimoji="1" lang="en-US" altLang="ja-JP" sz="1400" b="1" dirty="0">
                <a:solidFill>
                  <a:schemeClr val="tx1"/>
                </a:solidFill>
                <a:latin typeface="+mn-ea"/>
              </a:endParaRPr>
            </a:p>
            <a:p>
              <a:pPr algn="ctr"/>
              <a:endParaRPr kumimoji="1" lang="en-US" altLang="ja-JP" sz="1100" dirty="0">
                <a:solidFill>
                  <a:schemeClr val="tx1"/>
                </a:solidFill>
                <a:latin typeface="+mn-ea"/>
              </a:endParaRPr>
            </a:p>
            <a:p>
              <a:pPr algn="ctr"/>
              <a:r>
                <a:rPr kumimoji="1" lang="en-US" altLang="ja-JP" sz="2000" b="1" dirty="0">
                  <a:solidFill>
                    <a:srgbClr val="FF0000"/>
                  </a:solidFill>
                  <a:latin typeface="+mn-ea"/>
                </a:rPr>
                <a:t>10</a:t>
              </a:r>
              <a:r>
                <a:rPr kumimoji="1" lang="ja-JP" altLang="en-US" sz="2000" b="1" dirty="0">
                  <a:solidFill>
                    <a:srgbClr val="FF0000"/>
                  </a:solidFill>
                  <a:latin typeface="+mn-ea"/>
                </a:rPr>
                <a:t>～</a:t>
              </a:r>
              <a:r>
                <a:rPr kumimoji="1" lang="en-US" altLang="ja-JP" sz="2000" b="1" dirty="0">
                  <a:solidFill>
                    <a:srgbClr val="FF0000"/>
                  </a:solidFill>
                  <a:latin typeface="+mn-ea"/>
                </a:rPr>
                <a:t>20</a:t>
              </a:r>
              <a:r>
                <a:rPr kumimoji="1" lang="ja-JP" altLang="en-US" sz="1400" b="1" dirty="0">
                  <a:solidFill>
                    <a:srgbClr val="FF0000"/>
                  </a:solidFill>
                  <a:latin typeface="+mn-ea"/>
                </a:rPr>
                <a:t>万円</a:t>
              </a:r>
              <a:endParaRPr kumimoji="1" lang="en-US" altLang="ja-JP" b="1" dirty="0">
                <a:solidFill>
                  <a:srgbClr val="FF0000"/>
                </a:solidFill>
                <a:latin typeface="+mn-ea"/>
              </a:endParaRPr>
            </a:p>
            <a:p>
              <a:pPr algn="ctr"/>
              <a:endParaRPr kumimoji="1" lang="en-US" altLang="ja-JP" sz="600" dirty="0">
                <a:solidFill>
                  <a:schemeClr val="tx1"/>
                </a:solidFill>
                <a:latin typeface="+mn-ea"/>
              </a:endParaRPr>
            </a:p>
            <a:p>
              <a:pPr algn="ctr"/>
              <a:r>
                <a:rPr kumimoji="1" lang="ja-JP" altLang="en-US" sz="1050" dirty="0">
                  <a:solidFill>
                    <a:schemeClr val="tx1"/>
                  </a:solidFill>
                  <a:latin typeface="+mn-ea"/>
                </a:rPr>
                <a:t>＜要件＞</a:t>
              </a:r>
              <a:endParaRPr kumimoji="1" lang="en-US" altLang="ja-JP" sz="1050" dirty="0">
                <a:solidFill>
                  <a:schemeClr val="tx1"/>
                </a:solidFill>
                <a:latin typeface="+mn-ea"/>
              </a:endParaRPr>
            </a:p>
            <a:p>
              <a:pPr algn="ctr"/>
              <a:r>
                <a:rPr kumimoji="1" lang="ja-JP" altLang="en-US" sz="1050" dirty="0">
                  <a:solidFill>
                    <a:schemeClr val="tx1"/>
                  </a:solidFill>
                  <a:latin typeface="+mn-ea"/>
                </a:rPr>
                <a:t>使用量</a:t>
              </a:r>
              <a:r>
                <a:rPr kumimoji="1" lang="en-US" altLang="ja-JP" sz="1050" dirty="0">
                  <a:solidFill>
                    <a:schemeClr val="tx1"/>
                  </a:solidFill>
                  <a:latin typeface="+mn-ea"/>
                </a:rPr>
                <a:t>0.15</a:t>
              </a:r>
              <a:r>
                <a:rPr kumimoji="1" lang="ja-JP" altLang="en-US" sz="1050" dirty="0">
                  <a:solidFill>
                    <a:schemeClr val="tx1"/>
                  </a:solidFill>
                  <a:latin typeface="+mn-ea"/>
                </a:rPr>
                <a:t>㎥以上</a:t>
              </a:r>
              <a:endParaRPr kumimoji="1" lang="en-US" altLang="ja-JP" sz="1050" dirty="0">
                <a:solidFill>
                  <a:schemeClr val="tx1"/>
                </a:solidFill>
                <a:latin typeface="+mn-ea"/>
              </a:endParaRPr>
            </a:p>
            <a:p>
              <a:pPr algn="ctr"/>
              <a:endParaRPr kumimoji="1" lang="en-US" altLang="ja-JP" sz="1400" b="1" dirty="0">
                <a:solidFill>
                  <a:srgbClr val="FF0000"/>
                </a:solidFill>
                <a:latin typeface="+mn-ea"/>
              </a:endParaRPr>
            </a:p>
          </p:txBody>
        </p:sp>
      </p:grpSp>
      <p:grpSp>
        <p:nvGrpSpPr>
          <p:cNvPr id="213" name="グループ化 212"/>
          <p:cNvGrpSpPr/>
          <p:nvPr/>
        </p:nvGrpSpPr>
        <p:grpSpPr>
          <a:xfrm>
            <a:off x="1807279" y="6203742"/>
            <a:ext cx="3684427" cy="1342454"/>
            <a:chOff x="2159808" y="3425945"/>
            <a:chExt cx="3055774" cy="975838"/>
          </a:xfrm>
        </p:grpSpPr>
        <p:sp>
          <p:nvSpPr>
            <p:cNvPr id="216" name="正方形/長方形 215"/>
            <p:cNvSpPr/>
            <p:nvPr/>
          </p:nvSpPr>
          <p:spPr>
            <a:xfrm rot="16200000">
              <a:off x="3417894" y="3005773"/>
              <a:ext cx="137924" cy="2654095"/>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8" name="正方形/長方形 217"/>
            <p:cNvSpPr/>
            <p:nvPr/>
          </p:nvSpPr>
          <p:spPr>
            <a:xfrm rot="16200000">
              <a:off x="3414445" y="2174710"/>
              <a:ext cx="151616" cy="2654095"/>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9" name="正方形/長方形 218"/>
            <p:cNvSpPr/>
            <p:nvPr/>
          </p:nvSpPr>
          <p:spPr>
            <a:xfrm>
              <a:off x="4794161" y="3425945"/>
              <a:ext cx="157506" cy="97583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1" name="右矢印 220"/>
            <p:cNvSpPr/>
            <p:nvPr/>
          </p:nvSpPr>
          <p:spPr>
            <a:xfrm>
              <a:off x="4833760" y="3811580"/>
              <a:ext cx="381822" cy="216045"/>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222" name="角丸四角形 221"/>
          <p:cNvSpPr/>
          <p:nvPr/>
        </p:nvSpPr>
        <p:spPr>
          <a:xfrm>
            <a:off x="5491053" y="5569697"/>
            <a:ext cx="1271697" cy="2611153"/>
          </a:xfrm>
          <a:prstGeom prst="roundRect">
            <a:avLst>
              <a:gd name="adj" fmla="val 8535"/>
            </a:avLst>
          </a:prstGeom>
          <a:solidFill>
            <a:srgbClr val="FF0000"/>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rgbClr val="FFFF00"/>
                </a:solidFill>
                <a:latin typeface="+mn-ea"/>
              </a:rPr>
              <a:t>最大</a:t>
            </a:r>
            <a:endParaRPr kumimoji="1" lang="en-US" altLang="ja-JP" sz="2000" b="1" dirty="0">
              <a:solidFill>
                <a:srgbClr val="FFFF00"/>
              </a:solidFill>
              <a:latin typeface="+mn-ea"/>
            </a:endParaRPr>
          </a:p>
          <a:p>
            <a:pPr algn="ctr"/>
            <a:r>
              <a:rPr kumimoji="1" lang="en-US" altLang="ja-JP" sz="4000" b="1" dirty="0">
                <a:ln>
                  <a:solidFill>
                    <a:schemeClr val="bg1"/>
                  </a:solidFill>
                </a:ln>
                <a:solidFill>
                  <a:srgbClr val="FFFF00"/>
                </a:solidFill>
                <a:latin typeface="HGS創英角ｺﾞｼｯｸUB" panose="020B0A00000000000000" pitchFamily="50" charset="-128"/>
                <a:ea typeface="HGS創英角ｺﾞｼｯｸUB" panose="020B0A00000000000000" pitchFamily="50" charset="-128"/>
              </a:rPr>
              <a:t>45</a:t>
            </a:r>
          </a:p>
          <a:p>
            <a:pPr algn="r"/>
            <a:r>
              <a:rPr kumimoji="1" lang="ja-JP" altLang="en-US" b="1" dirty="0">
                <a:solidFill>
                  <a:srgbClr val="FFFF00"/>
                </a:solidFill>
                <a:latin typeface="+mn-ea"/>
              </a:rPr>
              <a:t>万</a:t>
            </a:r>
            <a:r>
              <a:rPr kumimoji="1" lang="ja-JP" altLang="en-US" b="1" dirty="0" smtClean="0">
                <a:solidFill>
                  <a:srgbClr val="FFFF00"/>
                </a:solidFill>
                <a:latin typeface="+mn-ea"/>
              </a:rPr>
              <a:t>円</a:t>
            </a:r>
            <a:endParaRPr kumimoji="1" lang="en-US" altLang="ja-JP" b="1" dirty="0" smtClean="0">
              <a:solidFill>
                <a:srgbClr val="FFFF00"/>
              </a:solidFill>
              <a:latin typeface="+mn-ea"/>
            </a:endParaRPr>
          </a:p>
          <a:p>
            <a:pPr algn="r"/>
            <a:r>
              <a:rPr kumimoji="1" lang="ja-JP" altLang="en-US" b="1" dirty="0" smtClean="0">
                <a:solidFill>
                  <a:srgbClr val="FFFF00"/>
                </a:solidFill>
                <a:latin typeface="+mn-ea"/>
              </a:rPr>
              <a:t>補助</a:t>
            </a:r>
            <a:endParaRPr kumimoji="1" lang="ja-JP" altLang="en-US" sz="2000" b="1" dirty="0">
              <a:solidFill>
                <a:srgbClr val="FFFF00"/>
              </a:solidFill>
              <a:latin typeface="+mn-ea"/>
            </a:endParaRPr>
          </a:p>
        </p:txBody>
      </p:sp>
      <p:grpSp>
        <p:nvGrpSpPr>
          <p:cNvPr id="7" name="グループ化 6">
            <a:extLst>
              <a:ext uri="{FF2B5EF4-FFF2-40B4-BE49-F238E27FC236}">
                <a16:creationId xmlns:a16="http://schemas.microsoft.com/office/drawing/2014/main" id="{A8FDC85D-A6CA-4E79-A3B7-3CF863B9F9FF}"/>
              </a:ext>
            </a:extLst>
          </p:cNvPr>
          <p:cNvGrpSpPr/>
          <p:nvPr/>
        </p:nvGrpSpPr>
        <p:grpSpPr>
          <a:xfrm>
            <a:off x="1787374" y="2480938"/>
            <a:ext cx="3116365" cy="1324253"/>
            <a:chOff x="1802045" y="4095914"/>
            <a:chExt cx="3116365" cy="1324253"/>
          </a:xfrm>
        </p:grpSpPr>
        <p:grpSp>
          <p:nvGrpSpPr>
            <p:cNvPr id="153" name="グループ化 152"/>
            <p:cNvGrpSpPr/>
            <p:nvPr/>
          </p:nvGrpSpPr>
          <p:grpSpPr>
            <a:xfrm>
              <a:off x="2004894" y="4095914"/>
              <a:ext cx="2913516" cy="1324253"/>
              <a:chOff x="-6074020" y="3155793"/>
              <a:chExt cx="1754570" cy="2021305"/>
            </a:xfrm>
          </p:grpSpPr>
          <p:sp>
            <p:nvSpPr>
              <p:cNvPr id="154" name="角丸四角形 153"/>
              <p:cNvSpPr/>
              <p:nvPr/>
            </p:nvSpPr>
            <p:spPr>
              <a:xfrm>
                <a:off x="-6068984" y="3436234"/>
                <a:ext cx="1732116" cy="1430028"/>
              </a:xfrm>
              <a:prstGeom prst="roundRect">
                <a:avLst>
                  <a:gd name="adj" fmla="val 9102"/>
                </a:avLst>
              </a:prstGeom>
              <a:solidFill>
                <a:srgbClr val="FFFFCC"/>
              </a:solidFill>
              <a:ln w="254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6" name="正方形/長方形 165"/>
              <p:cNvSpPr/>
              <p:nvPr/>
            </p:nvSpPr>
            <p:spPr>
              <a:xfrm>
                <a:off x="-6074020" y="3155793"/>
                <a:ext cx="1754570" cy="20213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FF0000"/>
                    </a:solidFill>
                    <a:latin typeface="+mn-ea"/>
                  </a:rPr>
                  <a:t>加算額</a:t>
                </a:r>
                <a:r>
                  <a:rPr kumimoji="1" lang="ja-JP" altLang="en-US" sz="1600" b="1" dirty="0">
                    <a:solidFill>
                      <a:srgbClr val="FF0000"/>
                    </a:solidFill>
                    <a:latin typeface="+mn-ea"/>
                  </a:rPr>
                  <a:t>２</a:t>
                </a:r>
                <a:endParaRPr kumimoji="1" lang="en-US" altLang="ja-JP" sz="1600" b="1" dirty="0">
                  <a:solidFill>
                    <a:srgbClr val="FF0000"/>
                  </a:solidFill>
                  <a:latin typeface="+mn-ea"/>
                </a:endParaRPr>
              </a:p>
              <a:p>
                <a:pPr algn="ctr"/>
                <a:r>
                  <a:rPr kumimoji="1" lang="ja-JP" altLang="en-US" sz="1400" b="1" dirty="0">
                    <a:solidFill>
                      <a:schemeClr val="tx1"/>
                    </a:solidFill>
                    <a:latin typeface="+mn-ea"/>
                  </a:rPr>
                  <a:t>子育て世帯</a:t>
                </a:r>
                <a:r>
                  <a:rPr kumimoji="1" lang="ja-JP" altLang="en-US" sz="1200" dirty="0">
                    <a:solidFill>
                      <a:schemeClr val="tx1"/>
                    </a:solidFill>
                    <a:latin typeface="+mn-ea"/>
                  </a:rPr>
                  <a:t>には </a:t>
                </a:r>
                <a:r>
                  <a:rPr kumimoji="1" lang="en-US" altLang="ja-JP" sz="1600" b="1" dirty="0" smtClean="0">
                    <a:solidFill>
                      <a:srgbClr val="FF0000"/>
                    </a:solidFill>
                    <a:latin typeface="+mn-ea"/>
                  </a:rPr>
                  <a:t>25</a:t>
                </a:r>
                <a:r>
                  <a:rPr kumimoji="1" lang="ja-JP" altLang="en-US" sz="1100" b="1" dirty="0">
                    <a:solidFill>
                      <a:srgbClr val="FF0000"/>
                    </a:solidFill>
                    <a:latin typeface="+mn-ea"/>
                  </a:rPr>
                  <a:t>万円</a:t>
                </a:r>
                <a:r>
                  <a:rPr kumimoji="1" lang="ja-JP" altLang="en-US" sz="1100" dirty="0" smtClean="0">
                    <a:solidFill>
                      <a:srgbClr val="FF0000"/>
                    </a:solidFill>
                    <a:latin typeface="+mn-ea"/>
                  </a:rPr>
                  <a:t>又は</a:t>
                </a:r>
                <a:r>
                  <a:rPr kumimoji="1" lang="en-US" altLang="ja-JP" sz="1600" b="1" dirty="0" smtClean="0">
                    <a:solidFill>
                      <a:srgbClr val="FF0000"/>
                    </a:solidFill>
                    <a:latin typeface="+mn-ea"/>
                  </a:rPr>
                  <a:t>30</a:t>
                </a:r>
                <a:r>
                  <a:rPr kumimoji="1" lang="ja-JP" altLang="en-US" sz="1100" b="1" dirty="0">
                    <a:solidFill>
                      <a:srgbClr val="FF0000"/>
                    </a:solidFill>
                    <a:latin typeface="+mn-ea"/>
                  </a:rPr>
                  <a:t>万円</a:t>
                </a:r>
                <a:r>
                  <a:rPr kumimoji="1" lang="ja-JP" altLang="en-US" sz="900" dirty="0">
                    <a:solidFill>
                      <a:schemeClr val="tx1"/>
                    </a:solidFill>
                    <a:latin typeface="+mn-ea"/>
                  </a:rPr>
                  <a:t>　　</a:t>
                </a:r>
                <a:endParaRPr kumimoji="1" lang="en-US" altLang="ja-JP" sz="900" dirty="0">
                  <a:solidFill>
                    <a:schemeClr val="tx1"/>
                  </a:solidFill>
                  <a:latin typeface="+mn-ea"/>
                </a:endParaRPr>
              </a:p>
              <a:p>
                <a:endParaRPr kumimoji="1" lang="en-US" altLang="ja-JP" sz="400" dirty="0">
                  <a:solidFill>
                    <a:schemeClr val="tx1"/>
                  </a:solidFill>
                  <a:latin typeface="+mn-ea"/>
                </a:endParaRPr>
              </a:p>
              <a:p>
                <a:r>
                  <a:rPr kumimoji="1" lang="ja-JP" altLang="en-US" sz="850" dirty="0" smtClean="0">
                    <a:solidFill>
                      <a:schemeClr val="tx1"/>
                    </a:solidFill>
                    <a:latin typeface="+mn-ea"/>
                  </a:rPr>
                  <a:t>＜</a:t>
                </a:r>
                <a:r>
                  <a:rPr kumimoji="1" lang="ja-JP" altLang="en-US" sz="850" dirty="0">
                    <a:solidFill>
                      <a:schemeClr val="tx1"/>
                    </a:solidFill>
                    <a:latin typeface="+mn-ea"/>
                  </a:rPr>
                  <a:t>対象＞ </a:t>
                </a:r>
                <a:r>
                  <a:rPr kumimoji="1" lang="en-US" altLang="ja-JP" sz="850" dirty="0">
                    <a:solidFill>
                      <a:schemeClr val="tx1"/>
                    </a:solidFill>
                    <a:latin typeface="+mn-ea"/>
                  </a:rPr>
                  <a:t>18</a:t>
                </a:r>
                <a:r>
                  <a:rPr kumimoji="1" lang="ja-JP" altLang="en-US" sz="850" dirty="0" smtClean="0">
                    <a:solidFill>
                      <a:schemeClr val="tx1"/>
                    </a:solidFill>
                    <a:latin typeface="+mn-ea"/>
                  </a:rPr>
                  <a:t>歳以下（高校生以下）の子どもが</a:t>
                </a:r>
                <a:r>
                  <a:rPr kumimoji="1" lang="ja-JP" altLang="en-US" sz="850" dirty="0">
                    <a:solidFill>
                      <a:schemeClr val="tx1"/>
                    </a:solidFill>
                    <a:latin typeface="+mn-ea"/>
                  </a:rPr>
                  <a:t>いる世帯</a:t>
                </a:r>
                <a:endParaRPr kumimoji="1" lang="en-US" altLang="ja-JP" sz="850" dirty="0">
                  <a:solidFill>
                    <a:schemeClr val="tx1"/>
                  </a:solidFill>
                  <a:latin typeface="+mn-ea"/>
                </a:endParaRPr>
              </a:p>
              <a:p>
                <a:r>
                  <a:rPr kumimoji="1" lang="ja-JP" altLang="en-US" sz="850" dirty="0" smtClean="0">
                    <a:solidFill>
                      <a:schemeClr val="tx1"/>
                    </a:solidFill>
                    <a:latin typeface="+mn-ea"/>
                  </a:rPr>
                  <a:t>＜</a:t>
                </a:r>
                <a:r>
                  <a:rPr kumimoji="1" lang="ja-JP" altLang="en-US" sz="850" dirty="0">
                    <a:solidFill>
                      <a:schemeClr val="tx1"/>
                    </a:solidFill>
                    <a:latin typeface="+mn-ea"/>
                  </a:rPr>
                  <a:t>要件＞ 県産木材を５㎥以上使用</a:t>
                </a:r>
                <a:endParaRPr kumimoji="1" lang="en-US" altLang="ja-JP" sz="850" dirty="0">
                  <a:solidFill>
                    <a:schemeClr val="tx1"/>
                  </a:solidFill>
                  <a:latin typeface="+mn-ea"/>
                </a:endParaRPr>
              </a:p>
            </p:txBody>
          </p:sp>
        </p:grpSp>
        <p:pic>
          <p:nvPicPr>
            <p:cNvPr id="16" name="図 15"/>
            <p:cNvPicPr>
              <a:picLocks noChangeAspect="1"/>
            </p:cNvPicPr>
            <p:nvPr/>
          </p:nvPicPr>
          <p:blipFill>
            <a:blip r:embed="rId13" cstate="print">
              <a:extLst>
                <a:ext uri="{BEBA8EAE-BF5A-486C-A8C5-ECC9F3942E4B}">
                  <a14:imgProps xmlns:a14="http://schemas.microsoft.com/office/drawing/2010/main">
                    <a14:imgLayer r:embed="rId14">
                      <a14:imgEffect>
                        <a14:backgroundRemoval t="0" b="100000" l="0" r="100000">
                          <a14:foregroundMark x1="52991" y1="44857" x2="52991" y2="44857"/>
                          <a14:foregroundMark x1="31380" y1="98286" x2="31380" y2="98286"/>
                          <a14:foregroundMark x1="15629" y1="80429" x2="15629" y2="80429"/>
                        </a14:backgroundRemoval>
                      </a14:imgEffect>
                    </a14:imgLayer>
                  </a14:imgProps>
                </a:ext>
                <a:ext uri="{28A0092B-C50C-407E-A947-70E740481C1C}">
                  <a14:useLocalDpi xmlns:a14="http://schemas.microsoft.com/office/drawing/2010/main" val="0"/>
                </a:ext>
              </a:extLst>
            </a:blip>
            <a:stretch>
              <a:fillRect/>
            </a:stretch>
          </p:blipFill>
          <p:spPr>
            <a:xfrm>
              <a:off x="1802045" y="4154259"/>
              <a:ext cx="649103" cy="554790"/>
            </a:xfrm>
            <a:prstGeom prst="rect">
              <a:avLst/>
            </a:prstGeom>
          </p:spPr>
        </p:pic>
      </p:grpSp>
      <p:sp>
        <p:nvSpPr>
          <p:cNvPr id="4" name="正方形/長方形 3"/>
          <p:cNvSpPr/>
          <p:nvPr/>
        </p:nvSpPr>
        <p:spPr>
          <a:xfrm>
            <a:off x="-3415" y="-1"/>
            <a:ext cx="6861415" cy="896441"/>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100" b="1" dirty="0" smtClean="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県産</a:t>
            </a:r>
            <a:r>
              <a:rPr kumimoji="1" lang="ja-JP" altLang="en-US" sz="11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木材を使った住宅の新築・リフォームを応援します</a:t>
            </a:r>
            <a:endParaRPr kumimoji="1" lang="en-US" altLang="ja-JP" sz="11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r>
              <a:rPr kumimoji="1" lang="ja-JP" altLang="en-US" sz="28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いわて</a:t>
            </a:r>
            <a:r>
              <a:rPr kumimoji="1" lang="ja-JP" altLang="en-US" sz="40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木</a:t>
            </a:r>
            <a:r>
              <a:rPr kumimoji="1" lang="ja-JP" altLang="en-US" sz="3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づかい</a:t>
            </a:r>
            <a:r>
              <a:rPr kumimoji="1" lang="ja-JP" altLang="en-US" sz="2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住宅普及促進事業</a:t>
            </a:r>
            <a:endParaRPr kumimoji="1" lang="ja-JP" altLang="en-US" sz="28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3" name="正方形/長方形 2"/>
          <p:cNvSpPr/>
          <p:nvPr/>
        </p:nvSpPr>
        <p:spPr>
          <a:xfrm>
            <a:off x="5022913" y="10080"/>
            <a:ext cx="1820632" cy="269975"/>
          </a:xfrm>
          <a:prstGeom prst="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zh-TW" altLang="en-US" sz="1050" dirty="0">
                <a:latin typeface="HG丸ｺﾞｼｯｸM-PRO" panose="020F0400000000000000" pitchFamily="50" charset="-128"/>
                <a:ea typeface="HG丸ｺﾞｼｯｸM-PRO" panose="020F0400000000000000" pitchFamily="50" charset="-128"/>
                <a:cs typeface="Arial" panose="020B0604020202020204" pitchFamily="34" charset="0"/>
              </a:rPr>
              <a:t>令和３年度岩手県補助事業</a:t>
            </a:r>
          </a:p>
        </p:txBody>
      </p:sp>
      <p:sp>
        <p:nvSpPr>
          <p:cNvPr id="132" name="角丸四角形 131"/>
          <p:cNvSpPr/>
          <p:nvPr/>
        </p:nvSpPr>
        <p:spPr>
          <a:xfrm>
            <a:off x="1749274" y="740694"/>
            <a:ext cx="5105908" cy="191687"/>
          </a:xfrm>
          <a:prstGeom prst="roundRect">
            <a:avLst>
              <a:gd name="adj" fmla="val 908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kumimoji="1" lang="en-US" altLang="ja-JP" sz="900" u="sng"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900" u="sng" dirty="0">
                <a:solidFill>
                  <a:schemeClr val="bg1"/>
                </a:solidFill>
                <a:latin typeface="HG丸ｺﾞｼｯｸM-PRO" panose="020F0600000000000000" pitchFamily="50" charset="-128"/>
                <a:ea typeface="HG丸ｺﾞｼｯｸM-PRO" panose="020F0600000000000000" pitchFamily="50" charset="-128"/>
              </a:rPr>
              <a:t>予算の範囲内で補助します。予算がなくなり次第、受付を終了しますので、ご了承願います。</a:t>
            </a:r>
          </a:p>
        </p:txBody>
      </p:sp>
      <p:sp>
        <p:nvSpPr>
          <p:cNvPr id="107" name="正方形/長方形 106"/>
          <p:cNvSpPr/>
          <p:nvPr/>
        </p:nvSpPr>
        <p:spPr>
          <a:xfrm>
            <a:off x="2205027" y="8307365"/>
            <a:ext cx="2035190" cy="733011"/>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lnSpc>
                <a:spcPts val="2500"/>
              </a:lnSpc>
            </a:pPr>
            <a:r>
              <a:rPr kumimoji="1" lang="ja-JP" altLang="en-US" sz="2200" dirty="0">
                <a:latin typeface="游明朝" panose="02020400000000000000" pitchFamily="18" charset="-128"/>
                <a:ea typeface="游明朝" panose="02020400000000000000" pitchFamily="18" charset="-128"/>
              </a:rPr>
              <a:t>木の家の</a:t>
            </a:r>
            <a:endParaRPr kumimoji="1" lang="en-US" altLang="ja-JP" sz="2200" dirty="0">
              <a:latin typeface="游明朝" panose="02020400000000000000" pitchFamily="18" charset="-128"/>
              <a:ea typeface="游明朝" panose="02020400000000000000" pitchFamily="18" charset="-128"/>
            </a:endParaRPr>
          </a:p>
          <a:p>
            <a:pPr algn="ctr">
              <a:lnSpc>
                <a:spcPts val="2500"/>
              </a:lnSpc>
            </a:pPr>
            <a:r>
              <a:rPr kumimoji="1" lang="ja-JP" altLang="en-US" sz="2200" dirty="0">
                <a:latin typeface="游明朝" panose="02020400000000000000" pitchFamily="18" charset="-128"/>
                <a:ea typeface="游明朝" panose="02020400000000000000" pitchFamily="18" charset="-128"/>
              </a:rPr>
              <a:t>メリット</a:t>
            </a:r>
          </a:p>
        </p:txBody>
      </p:sp>
      <p:sp>
        <p:nvSpPr>
          <p:cNvPr id="8" name="四角形: 角を丸くする 7">
            <a:extLst>
              <a:ext uri="{FF2B5EF4-FFF2-40B4-BE49-F238E27FC236}">
                <a16:creationId xmlns:a16="http://schemas.microsoft.com/office/drawing/2014/main" id="{ED3851D6-8A7E-47A7-A344-55034A418692}"/>
              </a:ext>
            </a:extLst>
          </p:cNvPr>
          <p:cNvSpPr/>
          <p:nvPr/>
        </p:nvSpPr>
        <p:spPr>
          <a:xfrm>
            <a:off x="140415" y="942001"/>
            <a:ext cx="5158747" cy="489061"/>
          </a:xfrm>
          <a:prstGeom prst="roundRect">
            <a:avLst/>
          </a:prstGeom>
          <a:solidFill>
            <a:srgbClr val="FFFFCC"/>
          </a:solidFill>
          <a:ln w="22225">
            <a:solidFill>
              <a:schemeClr val="accent6"/>
            </a:solidFill>
          </a:ln>
        </p:spPr>
        <p:style>
          <a:lnRef idx="2">
            <a:schemeClr val="accent6"/>
          </a:lnRef>
          <a:fillRef idx="1">
            <a:schemeClr val="lt1"/>
          </a:fillRef>
          <a:effectRef idx="0">
            <a:schemeClr val="accent6"/>
          </a:effectRef>
          <a:fontRef idx="minor">
            <a:schemeClr val="dk1"/>
          </a:fontRef>
        </p:style>
        <p:txBody>
          <a:bodyPr tIns="108000" rtlCol="0" anchor="ctr"/>
          <a:lstStyle/>
          <a:p>
            <a:pPr algn="ctr"/>
            <a:r>
              <a:rPr kumimoji="1" lang="ja-JP" altLang="en-US" sz="2000" b="1" smtClean="0">
                <a:solidFill>
                  <a:srgbClr val="00B050"/>
                </a:solidFill>
                <a:latin typeface="+mn-ea"/>
              </a:rPr>
              <a:t>県産</a:t>
            </a:r>
            <a:r>
              <a:rPr kumimoji="1" lang="ja-JP" altLang="en-US" sz="2000" b="1" dirty="0">
                <a:solidFill>
                  <a:srgbClr val="00B050"/>
                </a:solidFill>
                <a:latin typeface="+mn-ea"/>
              </a:rPr>
              <a:t>木材</a:t>
            </a:r>
            <a:r>
              <a:rPr kumimoji="1" lang="ja-JP" altLang="en-US" sz="1600" b="1" dirty="0">
                <a:solidFill>
                  <a:srgbClr val="00B050"/>
                </a:solidFill>
                <a:latin typeface="+mn-ea"/>
              </a:rPr>
              <a:t>を使って</a:t>
            </a:r>
            <a:r>
              <a:rPr kumimoji="1" lang="ja-JP" altLang="en-US" sz="2400" b="1" dirty="0">
                <a:solidFill>
                  <a:srgbClr val="00B050"/>
                </a:solidFill>
                <a:effectLst>
                  <a:outerShdw blurRad="38100" dist="38100" dir="2700000" algn="tl">
                    <a:srgbClr val="000000">
                      <a:alpha val="43137"/>
                    </a:srgbClr>
                  </a:outerShdw>
                </a:effectLst>
                <a:latin typeface="+mn-ea"/>
              </a:rPr>
              <a:t>住宅を新築</a:t>
            </a:r>
            <a:r>
              <a:rPr kumimoji="1" lang="ja-JP" altLang="en-US" sz="1400" b="1" dirty="0">
                <a:solidFill>
                  <a:srgbClr val="00B050"/>
                </a:solidFill>
                <a:latin typeface="+mn-ea"/>
              </a:rPr>
              <a:t>する方に</a:t>
            </a:r>
            <a:r>
              <a:rPr kumimoji="1" lang="en-US" altLang="ja-JP" sz="1400" b="1" dirty="0">
                <a:solidFill>
                  <a:srgbClr val="00B050"/>
                </a:solidFill>
                <a:latin typeface="+mn-ea"/>
              </a:rPr>
              <a:t>…</a:t>
            </a:r>
          </a:p>
        </p:txBody>
      </p:sp>
      <p:sp>
        <p:nvSpPr>
          <p:cNvPr id="109" name="正方形/長方形 108">
            <a:extLst>
              <a:ext uri="{FF2B5EF4-FFF2-40B4-BE49-F238E27FC236}">
                <a16:creationId xmlns:a16="http://schemas.microsoft.com/office/drawing/2014/main" id="{ADC3B296-4D1C-4F7B-A24A-F762C44A8A2E}"/>
              </a:ext>
            </a:extLst>
          </p:cNvPr>
          <p:cNvSpPr/>
          <p:nvPr/>
        </p:nvSpPr>
        <p:spPr>
          <a:xfrm>
            <a:off x="-1425" y="9529191"/>
            <a:ext cx="6861415" cy="379255"/>
          </a:xfrm>
          <a:prstGeom prst="rect">
            <a:avLst/>
          </a:prstGeom>
          <a:solidFill>
            <a:srgbClr val="00B050"/>
          </a:solidFill>
          <a:ln>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100" dirty="0">
                <a:solidFill>
                  <a:schemeClr val="tx1"/>
                </a:solidFill>
                <a:latin typeface="游明朝" panose="02020400000000000000" pitchFamily="18" charset="-128"/>
                <a:ea typeface="游明朝" panose="02020400000000000000" pitchFamily="18" charset="-128"/>
              </a:rPr>
              <a:t>　　　　　</a:t>
            </a:r>
            <a:endParaRPr kumimoji="1" lang="ja-JP" altLang="en-US" sz="1000" dirty="0">
              <a:solidFill>
                <a:schemeClr val="tx1"/>
              </a:solidFill>
              <a:latin typeface="+mn-ea"/>
            </a:endParaRPr>
          </a:p>
        </p:txBody>
      </p:sp>
      <p:sp>
        <p:nvSpPr>
          <p:cNvPr id="128" name="角丸四角形 127"/>
          <p:cNvSpPr/>
          <p:nvPr/>
        </p:nvSpPr>
        <p:spPr>
          <a:xfrm>
            <a:off x="19777" y="9545938"/>
            <a:ext cx="614464" cy="343333"/>
          </a:xfrm>
          <a:prstGeom prst="roundRect">
            <a:avLst/>
          </a:prstGeom>
          <a:solidFill>
            <a:schemeClr val="bg1"/>
          </a:solidFill>
          <a:ln w="3175">
            <a:noFill/>
            <a:prstDash val="solid"/>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algn="ctr"/>
            <a:r>
              <a:rPr kumimoji="1" lang="ja-JP" altLang="en-US" sz="700" dirty="0">
                <a:solidFill>
                  <a:schemeClr val="tx1"/>
                </a:solidFill>
                <a:latin typeface="メイリオ" panose="020B0604030504040204" pitchFamily="50" charset="-128"/>
                <a:ea typeface="メイリオ" panose="020B0604030504040204" pitchFamily="50" charset="-128"/>
              </a:rPr>
              <a:t>申請先・</a:t>
            </a:r>
            <a:endParaRPr kumimoji="1" lang="en-US" altLang="ja-JP" sz="700" dirty="0">
              <a:solidFill>
                <a:schemeClr val="tx1"/>
              </a:solidFill>
              <a:latin typeface="メイリオ" panose="020B0604030504040204" pitchFamily="50" charset="-128"/>
              <a:ea typeface="メイリオ" panose="020B0604030504040204" pitchFamily="50" charset="-128"/>
            </a:endParaRPr>
          </a:p>
          <a:p>
            <a:pPr algn="ctr"/>
            <a:r>
              <a:rPr kumimoji="1" lang="ja-JP" altLang="en-US" sz="700" dirty="0" smtClean="0">
                <a:solidFill>
                  <a:schemeClr val="tx1"/>
                </a:solidFill>
                <a:latin typeface="メイリオ" panose="020B0604030504040204" pitchFamily="50" charset="-128"/>
                <a:ea typeface="メイリオ" panose="020B0604030504040204" pitchFamily="50" charset="-128"/>
              </a:rPr>
              <a:t>申請書類の</a:t>
            </a:r>
            <a:r>
              <a:rPr kumimoji="1" lang="ja-JP" altLang="en-US" sz="700" dirty="0">
                <a:solidFill>
                  <a:schemeClr val="tx1"/>
                </a:solidFill>
                <a:latin typeface="メイリオ" panose="020B0604030504040204" pitchFamily="50" charset="-128"/>
                <a:ea typeface="メイリオ" panose="020B0604030504040204" pitchFamily="50" charset="-128"/>
              </a:rPr>
              <a:t>問合せ</a:t>
            </a:r>
          </a:p>
        </p:txBody>
      </p:sp>
      <p:sp>
        <p:nvSpPr>
          <p:cNvPr id="111" name="四角形: 角を丸くする 110">
            <a:extLst>
              <a:ext uri="{FF2B5EF4-FFF2-40B4-BE49-F238E27FC236}">
                <a16:creationId xmlns:a16="http://schemas.microsoft.com/office/drawing/2014/main" id="{BC5E6BFE-988C-4B19-B7B5-BF0B88B2DFD6}"/>
              </a:ext>
            </a:extLst>
          </p:cNvPr>
          <p:cNvSpPr/>
          <p:nvPr/>
        </p:nvSpPr>
        <p:spPr>
          <a:xfrm>
            <a:off x="99991" y="5319242"/>
            <a:ext cx="5199172" cy="489061"/>
          </a:xfrm>
          <a:prstGeom prst="roundRect">
            <a:avLst/>
          </a:prstGeom>
          <a:solidFill>
            <a:srgbClr val="FFFFCC"/>
          </a:solidFill>
          <a:ln w="22225">
            <a:solidFill>
              <a:srgbClr val="C00000"/>
            </a:solidFill>
          </a:ln>
        </p:spPr>
        <p:style>
          <a:lnRef idx="2">
            <a:schemeClr val="accent6"/>
          </a:lnRef>
          <a:fillRef idx="1">
            <a:schemeClr val="lt1"/>
          </a:fillRef>
          <a:effectRef idx="0">
            <a:schemeClr val="accent6"/>
          </a:effectRef>
          <a:fontRef idx="minor">
            <a:schemeClr val="dk1"/>
          </a:fontRef>
        </p:style>
        <p:txBody>
          <a:bodyPr tIns="108000" rtlCol="0" anchor="ctr"/>
          <a:lstStyle/>
          <a:p>
            <a:pPr algn="ctr"/>
            <a:r>
              <a:rPr kumimoji="1" lang="ja-JP" altLang="en-US" sz="2000" b="1" dirty="0">
                <a:solidFill>
                  <a:srgbClr val="C00000"/>
                </a:solidFill>
                <a:latin typeface="+mn-ea"/>
              </a:rPr>
              <a:t>県産木材</a:t>
            </a:r>
            <a:r>
              <a:rPr kumimoji="1" lang="ja-JP" altLang="en-US" sz="1600" b="1" dirty="0">
                <a:solidFill>
                  <a:srgbClr val="C00000"/>
                </a:solidFill>
                <a:latin typeface="+mn-ea"/>
              </a:rPr>
              <a:t>を</a:t>
            </a:r>
            <a:r>
              <a:rPr kumimoji="1" lang="ja-JP" altLang="en-US" sz="1600" b="1" dirty="0" smtClean="0">
                <a:solidFill>
                  <a:srgbClr val="C00000"/>
                </a:solidFill>
                <a:latin typeface="+mn-ea"/>
              </a:rPr>
              <a:t>使って</a:t>
            </a:r>
            <a:r>
              <a:rPr kumimoji="1" lang="ja-JP" altLang="en-US" sz="2400" b="1" dirty="0" smtClean="0">
                <a:solidFill>
                  <a:srgbClr val="C00000"/>
                </a:solidFill>
                <a:effectLst>
                  <a:outerShdw blurRad="38100" dist="38100" dir="2700000" algn="tl">
                    <a:srgbClr val="000000">
                      <a:alpha val="43137"/>
                    </a:srgbClr>
                  </a:outerShdw>
                </a:effectLst>
                <a:latin typeface="+mn-ea"/>
              </a:rPr>
              <a:t>住宅リフォーム</a:t>
            </a:r>
            <a:r>
              <a:rPr kumimoji="1" lang="ja-JP" altLang="en-US" sz="1400" b="1" dirty="0">
                <a:solidFill>
                  <a:srgbClr val="C00000"/>
                </a:solidFill>
                <a:latin typeface="+mn-ea"/>
              </a:rPr>
              <a:t>する方に</a:t>
            </a:r>
            <a:r>
              <a:rPr kumimoji="1" lang="en-US" altLang="ja-JP" sz="1400" b="1" dirty="0">
                <a:solidFill>
                  <a:srgbClr val="C00000"/>
                </a:solidFill>
                <a:latin typeface="+mn-ea"/>
              </a:rPr>
              <a:t>…</a:t>
            </a:r>
          </a:p>
        </p:txBody>
      </p:sp>
      <p:grpSp>
        <p:nvGrpSpPr>
          <p:cNvPr id="10" name="グループ化 9">
            <a:extLst>
              <a:ext uri="{FF2B5EF4-FFF2-40B4-BE49-F238E27FC236}">
                <a16:creationId xmlns:a16="http://schemas.microsoft.com/office/drawing/2014/main" id="{EC1638A7-7E19-48FE-9E7D-C6D9D02C1BBA}"/>
              </a:ext>
            </a:extLst>
          </p:cNvPr>
          <p:cNvGrpSpPr/>
          <p:nvPr/>
        </p:nvGrpSpPr>
        <p:grpSpPr>
          <a:xfrm>
            <a:off x="1942266" y="5785930"/>
            <a:ext cx="3057065" cy="1069105"/>
            <a:chOff x="1933462" y="7174712"/>
            <a:chExt cx="3057065" cy="1069105"/>
          </a:xfrm>
        </p:grpSpPr>
        <p:grpSp>
          <p:nvGrpSpPr>
            <p:cNvPr id="207" name="グループ化 206"/>
            <p:cNvGrpSpPr/>
            <p:nvPr/>
          </p:nvGrpSpPr>
          <p:grpSpPr>
            <a:xfrm>
              <a:off x="1973293" y="7209817"/>
              <a:ext cx="3017234" cy="1034000"/>
              <a:chOff x="-6089133" y="3205132"/>
              <a:chExt cx="1817030" cy="1942325"/>
            </a:xfrm>
          </p:grpSpPr>
          <p:sp>
            <p:nvSpPr>
              <p:cNvPr id="209" name="角丸四角形 208"/>
              <p:cNvSpPr/>
              <p:nvPr/>
            </p:nvSpPr>
            <p:spPr>
              <a:xfrm>
                <a:off x="-6068984" y="3321191"/>
                <a:ext cx="1749415" cy="1704058"/>
              </a:xfrm>
              <a:prstGeom prst="roundRect">
                <a:avLst>
                  <a:gd name="adj" fmla="val 9102"/>
                </a:avLst>
              </a:prstGeom>
              <a:solidFill>
                <a:srgbClr val="FFFFCC"/>
              </a:solidFill>
              <a:ln w="254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0" name="正方形/長方形 209"/>
              <p:cNvSpPr/>
              <p:nvPr/>
            </p:nvSpPr>
            <p:spPr>
              <a:xfrm>
                <a:off x="-6089133" y="3205132"/>
                <a:ext cx="1817030" cy="1942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FF0000"/>
                    </a:solidFill>
                    <a:latin typeface="+mn-ea"/>
                  </a:rPr>
                  <a:t>加算額</a:t>
                </a:r>
                <a:r>
                  <a:rPr kumimoji="1" lang="ja-JP" altLang="en-US" sz="1600" b="1" dirty="0">
                    <a:solidFill>
                      <a:srgbClr val="FF0000"/>
                    </a:solidFill>
                    <a:latin typeface="+mn-ea"/>
                  </a:rPr>
                  <a:t>１</a:t>
                </a:r>
                <a:endParaRPr kumimoji="1" lang="en-US" altLang="ja-JP" sz="1600" b="1" dirty="0">
                  <a:solidFill>
                    <a:srgbClr val="FF0000"/>
                  </a:solidFill>
                  <a:latin typeface="+mn-ea"/>
                </a:endParaRPr>
              </a:p>
              <a:p>
                <a:pPr algn="ctr"/>
                <a:r>
                  <a:rPr kumimoji="1" lang="ja-JP" altLang="en-US" sz="1400" b="1" dirty="0">
                    <a:solidFill>
                      <a:schemeClr val="tx1"/>
                    </a:solidFill>
                    <a:latin typeface="+mn-ea"/>
                  </a:rPr>
                  <a:t>子育て世帯</a:t>
                </a:r>
                <a:r>
                  <a:rPr kumimoji="1" lang="ja-JP" altLang="en-US" sz="1200" dirty="0">
                    <a:solidFill>
                      <a:schemeClr val="tx1"/>
                    </a:solidFill>
                    <a:latin typeface="+mn-ea"/>
                  </a:rPr>
                  <a:t>には </a:t>
                </a:r>
                <a:r>
                  <a:rPr kumimoji="1" lang="ja-JP" altLang="en-US" sz="1600" b="1" dirty="0">
                    <a:solidFill>
                      <a:srgbClr val="FF0000"/>
                    </a:solidFill>
                    <a:latin typeface="+mn-ea"/>
                  </a:rPr>
                  <a:t>５万円</a:t>
                </a:r>
                <a:r>
                  <a:rPr kumimoji="1" lang="ja-JP" altLang="en-US" sz="900" b="1" dirty="0">
                    <a:solidFill>
                      <a:srgbClr val="FF0000"/>
                    </a:solidFill>
                    <a:latin typeface="+mn-ea"/>
                  </a:rPr>
                  <a:t>　　　</a:t>
                </a:r>
                <a:endParaRPr kumimoji="1" lang="en-US" altLang="ja-JP" sz="800" b="1" dirty="0">
                  <a:solidFill>
                    <a:srgbClr val="FF0000"/>
                  </a:solidFill>
                  <a:latin typeface="+mn-ea"/>
                </a:endParaRPr>
              </a:p>
              <a:p>
                <a:endParaRPr kumimoji="1" lang="en-US" altLang="ja-JP" sz="400" dirty="0">
                  <a:solidFill>
                    <a:schemeClr val="tx1"/>
                  </a:solidFill>
                  <a:latin typeface="+mn-ea"/>
                </a:endParaRPr>
              </a:p>
              <a:p>
                <a:r>
                  <a:rPr kumimoji="1" lang="ja-JP" altLang="en-US" sz="900" dirty="0" smtClean="0">
                    <a:solidFill>
                      <a:schemeClr val="tx1"/>
                    </a:solidFill>
                    <a:latin typeface="+mn-ea"/>
                  </a:rPr>
                  <a:t>　</a:t>
                </a:r>
                <a:r>
                  <a:rPr kumimoji="1" lang="ja-JP" altLang="en-US" sz="850" dirty="0" smtClean="0">
                    <a:solidFill>
                      <a:schemeClr val="tx1"/>
                    </a:solidFill>
                    <a:latin typeface="+mn-ea"/>
                  </a:rPr>
                  <a:t>＜</a:t>
                </a:r>
                <a:r>
                  <a:rPr kumimoji="1" lang="ja-JP" altLang="en-US" sz="850" dirty="0">
                    <a:solidFill>
                      <a:schemeClr val="tx1"/>
                    </a:solidFill>
                    <a:latin typeface="+mn-ea"/>
                  </a:rPr>
                  <a:t>対象＞ </a:t>
                </a:r>
                <a:r>
                  <a:rPr kumimoji="1" lang="en-US" altLang="ja-JP" sz="850" dirty="0">
                    <a:solidFill>
                      <a:schemeClr val="tx1"/>
                    </a:solidFill>
                    <a:latin typeface="+mn-ea"/>
                  </a:rPr>
                  <a:t>18</a:t>
                </a:r>
                <a:r>
                  <a:rPr kumimoji="1" lang="ja-JP" altLang="en-US" sz="850" dirty="0" smtClean="0">
                    <a:solidFill>
                      <a:schemeClr val="tx1"/>
                    </a:solidFill>
                    <a:latin typeface="+mn-ea"/>
                  </a:rPr>
                  <a:t>歳以下（高校生以下）の子どもが</a:t>
                </a:r>
                <a:r>
                  <a:rPr kumimoji="1" lang="ja-JP" altLang="en-US" sz="850" dirty="0">
                    <a:solidFill>
                      <a:schemeClr val="tx1"/>
                    </a:solidFill>
                    <a:latin typeface="+mn-ea"/>
                  </a:rPr>
                  <a:t>いる世帯</a:t>
                </a:r>
                <a:endParaRPr kumimoji="1" lang="en-US" altLang="ja-JP" sz="850" dirty="0">
                  <a:solidFill>
                    <a:schemeClr val="tx1"/>
                  </a:solidFill>
                  <a:latin typeface="+mn-ea"/>
                </a:endParaRPr>
              </a:p>
              <a:p>
                <a:r>
                  <a:rPr kumimoji="1" lang="ja-JP" altLang="en-US" sz="850" dirty="0">
                    <a:solidFill>
                      <a:schemeClr val="tx1"/>
                    </a:solidFill>
                    <a:latin typeface="+mn-ea"/>
                  </a:rPr>
                  <a:t>　＜要件＞ 県産木材を５㎥以上使用</a:t>
                </a:r>
                <a:endParaRPr kumimoji="1" lang="en-US" altLang="ja-JP" sz="850" dirty="0">
                  <a:solidFill>
                    <a:schemeClr val="tx1"/>
                  </a:solidFill>
                  <a:latin typeface="+mn-ea"/>
                </a:endParaRPr>
              </a:p>
            </p:txBody>
          </p:sp>
        </p:grpSp>
        <p:pic>
          <p:nvPicPr>
            <p:cNvPr id="115" name="図 114">
              <a:extLst>
                <a:ext uri="{FF2B5EF4-FFF2-40B4-BE49-F238E27FC236}">
                  <a16:creationId xmlns:a16="http://schemas.microsoft.com/office/drawing/2014/main" id="{1FA0A9E1-9164-4562-87C6-33F7CD85CCE1}"/>
                </a:ext>
              </a:extLst>
            </p:cNvPr>
            <p:cNvPicPr>
              <a:picLocks noChangeAspect="1"/>
            </p:cNvPicPr>
            <p:nvPr/>
          </p:nvPicPr>
          <p:blipFill>
            <a:blip r:embed="rId13" cstate="print">
              <a:extLst>
                <a:ext uri="{BEBA8EAE-BF5A-486C-A8C5-ECC9F3942E4B}">
                  <a14:imgProps xmlns:a14="http://schemas.microsoft.com/office/drawing/2010/main">
                    <a14:imgLayer r:embed="rId14">
                      <a14:imgEffect>
                        <a14:backgroundRemoval t="0" b="100000" l="0" r="100000">
                          <a14:foregroundMark x1="52991" y1="44857" x2="52991" y2="44857"/>
                          <a14:foregroundMark x1="31380" y1="98286" x2="31380" y2="98286"/>
                          <a14:foregroundMark x1="15629" y1="80429" x2="15629" y2="80429"/>
                        </a14:backgroundRemoval>
                      </a14:imgEffect>
                    </a14:imgLayer>
                  </a14:imgProps>
                </a:ext>
                <a:ext uri="{28A0092B-C50C-407E-A947-70E740481C1C}">
                  <a14:useLocalDpi xmlns:a14="http://schemas.microsoft.com/office/drawing/2010/main" val="0"/>
                </a:ext>
              </a:extLst>
            </a:blip>
            <a:stretch>
              <a:fillRect/>
            </a:stretch>
          </p:blipFill>
          <p:spPr>
            <a:xfrm>
              <a:off x="1933462" y="7174712"/>
              <a:ext cx="649103" cy="554790"/>
            </a:xfrm>
            <a:prstGeom prst="rect">
              <a:avLst/>
            </a:prstGeom>
          </p:spPr>
        </p:pic>
      </p:grpSp>
      <p:grpSp>
        <p:nvGrpSpPr>
          <p:cNvPr id="11" name="グループ化 10">
            <a:extLst>
              <a:ext uri="{FF2B5EF4-FFF2-40B4-BE49-F238E27FC236}">
                <a16:creationId xmlns:a16="http://schemas.microsoft.com/office/drawing/2014/main" id="{A5BA5F9F-5F1B-4551-A646-DD7E52319950}"/>
              </a:ext>
            </a:extLst>
          </p:cNvPr>
          <p:cNvGrpSpPr/>
          <p:nvPr/>
        </p:nvGrpSpPr>
        <p:grpSpPr>
          <a:xfrm>
            <a:off x="1973295" y="6801979"/>
            <a:ext cx="2938415" cy="1426908"/>
            <a:chOff x="1973295" y="5820904"/>
            <a:chExt cx="2938415" cy="1426908"/>
          </a:xfrm>
        </p:grpSpPr>
        <p:grpSp>
          <p:nvGrpSpPr>
            <p:cNvPr id="203" name="グループ化 202"/>
            <p:cNvGrpSpPr/>
            <p:nvPr/>
          </p:nvGrpSpPr>
          <p:grpSpPr>
            <a:xfrm>
              <a:off x="1973295" y="5867399"/>
              <a:ext cx="2938415" cy="1380413"/>
              <a:chOff x="-6174906" y="3801873"/>
              <a:chExt cx="1711014" cy="2019739"/>
            </a:xfrm>
          </p:grpSpPr>
          <p:sp>
            <p:nvSpPr>
              <p:cNvPr id="204" name="角丸四角形 203"/>
              <p:cNvSpPr/>
              <p:nvPr/>
            </p:nvSpPr>
            <p:spPr>
              <a:xfrm>
                <a:off x="-6148975" y="3887502"/>
                <a:ext cx="1674441" cy="1850540"/>
              </a:xfrm>
              <a:prstGeom prst="roundRect">
                <a:avLst>
                  <a:gd name="adj" fmla="val 5256"/>
                </a:avLst>
              </a:prstGeom>
              <a:solidFill>
                <a:schemeClr val="accent4">
                  <a:lumMod val="20000"/>
                  <a:lumOff val="80000"/>
                </a:schemeClr>
              </a:solidFill>
              <a:ln w="254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5" name="正方形/長方形 204"/>
              <p:cNvSpPr/>
              <p:nvPr/>
            </p:nvSpPr>
            <p:spPr>
              <a:xfrm>
                <a:off x="-6174906" y="3801873"/>
                <a:ext cx="1711014" cy="20197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 b="1" dirty="0" smtClean="0">
                  <a:solidFill>
                    <a:srgbClr val="FF0000"/>
                  </a:solidFill>
                  <a:latin typeface="+mn-ea"/>
                </a:endParaRPr>
              </a:p>
              <a:p>
                <a:pPr algn="ctr"/>
                <a:r>
                  <a:rPr kumimoji="1" lang="ja-JP" altLang="en-US" sz="1200" b="1" dirty="0" smtClean="0">
                    <a:solidFill>
                      <a:srgbClr val="FF0000"/>
                    </a:solidFill>
                    <a:latin typeface="+mn-ea"/>
                  </a:rPr>
                  <a:t>加算</a:t>
                </a:r>
                <a:r>
                  <a:rPr kumimoji="1" lang="ja-JP" altLang="en-US" sz="1200" b="1" dirty="0">
                    <a:solidFill>
                      <a:srgbClr val="FF0000"/>
                    </a:solidFill>
                    <a:latin typeface="+mn-ea"/>
                  </a:rPr>
                  <a:t>額</a:t>
                </a:r>
                <a:r>
                  <a:rPr kumimoji="1" lang="ja-JP" altLang="en-US" sz="1600" b="1" dirty="0">
                    <a:solidFill>
                      <a:srgbClr val="FF0000"/>
                    </a:solidFill>
                    <a:latin typeface="+mn-ea"/>
                  </a:rPr>
                  <a:t>２</a:t>
                </a:r>
                <a:endParaRPr kumimoji="1" lang="en-US" altLang="ja-JP" sz="1600" b="1" dirty="0">
                  <a:solidFill>
                    <a:srgbClr val="FF0000"/>
                  </a:solidFill>
                  <a:latin typeface="+mn-ea"/>
                </a:endParaRPr>
              </a:p>
              <a:p>
                <a:pPr algn="ctr"/>
                <a:r>
                  <a:rPr kumimoji="1" lang="ja-JP" altLang="en-US" sz="1400" b="1" dirty="0">
                    <a:solidFill>
                      <a:schemeClr val="tx1"/>
                    </a:solidFill>
                    <a:latin typeface="+mn-ea"/>
                  </a:rPr>
                  <a:t>省エネ</a:t>
                </a:r>
                <a:r>
                  <a:rPr kumimoji="1" lang="ja-JP" altLang="en-US" sz="1200" dirty="0">
                    <a:solidFill>
                      <a:schemeClr val="tx1"/>
                    </a:solidFill>
                    <a:latin typeface="+mn-ea"/>
                  </a:rPr>
                  <a:t>で </a:t>
                </a:r>
                <a:r>
                  <a:rPr kumimoji="1" lang="en-US" altLang="ja-JP" sz="1600" b="1" dirty="0">
                    <a:solidFill>
                      <a:srgbClr val="FF0000"/>
                    </a:solidFill>
                    <a:latin typeface="+mn-ea"/>
                  </a:rPr>
                  <a:t>10</a:t>
                </a:r>
                <a:r>
                  <a:rPr kumimoji="1" lang="ja-JP" altLang="en-US" sz="1100" b="1" dirty="0">
                    <a:solidFill>
                      <a:srgbClr val="FF0000"/>
                    </a:solidFill>
                    <a:latin typeface="+mn-ea"/>
                  </a:rPr>
                  <a:t>万円</a:t>
                </a:r>
                <a:endParaRPr kumimoji="1" lang="en-US" altLang="ja-JP" sz="1600" b="1" dirty="0">
                  <a:solidFill>
                    <a:srgbClr val="FF0000"/>
                  </a:solidFill>
                  <a:latin typeface="+mn-ea"/>
                </a:endParaRPr>
              </a:p>
              <a:p>
                <a:pPr algn="ctr"/>
                <a:r>
                  <a:rPr kumimoji="1" lang="ja-JP" altLang="en-US" sz="1400" b="1" dirty="0">
                    <a:solidFill>
                      <a:schemeClr val="tx1"/>
                    </a:solidFill>
                    <a:latin typeface="+mn-ea"/>
                  </a:rPr>
                  <a:t>省エネ</a:t>
                </a:r>
                <a:r>
                  <a:rPr kumimoji="1" lang="ja-JP" altLang="en-US" sz="1400" dirty="0">
                    <a:solidFill>
                      <a:schemeClr val="tx1"/>
                    </a:solidFill>
                    <a:latin typeface="+mn-ea"/>
                  </a:rPr>
                  <a:t>＋</a:t>
                </a:r>
                <a:r>
                  <a:rPr kumimoji="1" lang="ja-JP" altLang="en-US" sz="1400" b="1" dirty="0">
                    <a:solidFill>
                      <a:schemeClr val="tx1"/>
                    </a:solidFill>
                    <a:latin typeface="+mn-ea"/>
                  </a:rPr>
                  <a:t>バリアフリー</a:t>
                </a:r>
                <a:r>
                  <a:rPr kumimoji="1" lang="ja-JP" altLang="en-US" sz="1200" dirty="0">
                    <a:solidFill>
                      <a:schemeClr val="tx1"/>
                    </a:solidFill>
                    <a:latin typeface="+mn-ea"/>
                  </a:rPr>
                  <a:t>で </a:t>
                </a:r>
                <a:r>
                  <a:rPr kumimoji="1" lang="en-US" altLang="ja-JP" sz="1600" b="1" dirty="0">
                    <a:solidFill>
                      <a:srgbClr val="FF0000"/>
                    </a:solidFill>
                    <a:latin typeface="+mn-ea"/>
                  </a:rPr>
                  <a:t>20</a:t>
                </a:r>
                <a:r>
                  <a:rPr kumimoji="1" lang="ja-JP" altLang="en-US" sz="1100" b="1" dirty="0">
                    <a:solidFill>
                      <a:srgbClr val="FF0000"/>
                    </a:solidFill>
                    <a:latin typeface="+mn-ea"/>
                  </a:rPr>
                  <a:t>万円</a:t>
                </a:r>
                <a:endParaRPr kumimoji="1" lang="en-US" altLang="ja-JP" sz="1200" b="1" dirty="0">
                  <a:solidFill>
                    <a:srgbClr val="FF0000"/>
                  </a:solidFill>
                  <a:latin typeface="+mn-ea"/>
                </a:endParaRPr>
              </a:p>
              <a:p>
                <a:endParaRPr kumimoji="1" lang="en-US" altLang="ja-JP" sz="400" dirty="0">
                  <a:solidFill>
                    <a:schemeClr val="tx1"/>
                  </a:solidFill>
                  <a:latin typeface="+mn-ea"/>
                </a:endParaRPr>
              </a:p>
              <a:p>
                <a:r>
                  <a:rPr kumimoji="1" lang="ja-JP" altLang="en-US" sz="800" dirty="0">
                    <a:solidFill>
                      <a:schemeClr val="tx1"/>
                    </a:solidFill>
                    <a:latin typeface="+mn-ea"/>
                  </a:rPr>
                  <a:t>＜</a:t>
                </a:r>
                <a:r>
                  <a:rPr kumimoji="1" lang="ja-JP" altLang="en-US" sz="900" dirty="0">
                    <a:solidFill>
                      <a:schemeClr val="tx1"/>
                    </a:solidFill>
                    <a:latin typeface="+mn-ea"/>
                  </a:rPr>
                  <a:t>要件＞ 省エネ</a:t>
                </a:r>
                <a:r>
                  <a:rPr kumimoji="1" lang="ja-JP" altLang="en-US" sz="900" dirty="0" smtClean="0">
                    <a:solidFill>
                      <a:schemeClr val="tx1"/>
                    </a:solidFill>
                    <a:latin typeface="+mn-ea"/>
                  </a:rPr>
                  <a:t>性能の基準適合証明書類の</a:t>
                </a:r>
                <a:r>
                  <a:rPr kumimoji="1" lang="ja-JP" altLang="en-US" sz="900" dirty="0">
                    <a:solidFill>
                      <a:schemeClr val="tx1"/>
                    </a:solidFill>
                    <a:latin typeface="+mn-ea"/>
                  </a:rPr>
                  <a:t>取得</a:t>
                </a:r>
                <a:endParaRPr kumimoji="1" lang="en-US" altLang="ja-JP" sz="900" dirty="0">
                  <a:solidFill>
                    <a:schemeClr val="tx1"/>
                  </a:solidFill>
                  <a:latin typeface="+mn-ea"/>
                </a:endParaRPr>
              </a:p>
              <a:p>
                <a:r>
                  <a:rPr kumimoji="1" lang="ja-JP" altLang="en-US" sz="900" dirty="0">
                    <a:solidFill>
                      <a:schemeClr val="tx1"/>
                    </a:solidFill>
                    <a:latin typeface="+mn-ea"/>
                  </a:rPr>
                  <a:t>　　　　</a:t>
                </a:r>
                <a:r>
                  <a:rPr kumimoji="1" lang="ja-JP" altLang="en-US" sz="900" dirty="0" smtClean="0">
                    <a:solidFill>
                      <a:schemeClr val="tx1"/>
                    </a:solidFill>
                    <a:latin typeface="+mn-ea"/>
                  </a:rPr>
                  <a:t>バリアフリー性能の基準適合証明書類の取得</a:t>
                </a:r>
                <a:endParaRPr kumimoji="1" lang="en-US" altLang="ja-JP" sz="900" dirty="0" smtClean="0">
                  <a:solidFill>
                    <a:schemeClr val="tx1"/>
                  </a:solidFill>
                  <a:latin typeface="+mn-ea"/>
                </a:endParaRPr>
              </a:p>
            </p:txBody>
          </p:sp>
        </p:grpSp>
        <p:grpSp>
          <p:nvGrpSpPr>
            <p:cNvPr id="116" name="グループ化 115">
              <a:extLst>
                <a:ext uri="{FF2B5EF4-FFF2-40B4-BE49-F238E27FC236}">
                  <a16:creationId xmlns:a16="http://schemas.microsoft.com/office/drawing/2014/main" id="{AC9E33DD-2CA1-410F-AF9C-1BD19963064A}"/>
                </a:ext>
              </a:extLst>
            </p:cNvPr>
            <p:cNvGrpSpPr/>
            <p:nvPr/>
          </p:nvGrpSpPr>
          <p:grpSpPr>
            <a:xfrm>
              <a:off x="3800475" y="5820904"/>
              <a:ext cx="1092820" cy="619372"/>
              <a:chOff x="5133579" y="3550397"/>
              <a:chExt cx="1092820" cy="619372"/>
            </a:xfrm>
          </p:grpSpPr>
          <p:pic>
            <p:nvPicPr>
              <p:cNvPr id="117" name="図 116">
                <a:extLst>
                  <a:ext uri="{FF2B5EF4-FFF2-40B4-BE49-F238E27FC236}">
                    <a16:creationId xmlns:a16="http://schemas.microsoft.com/office/drawing/2014/main" id="{E37D67D2-DADB-4874-A61B-EF8808813DC4}"/>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37368" y="3709468"/>
                <a:ext cx="489031" cy="460301"/>
              </a:xfrm>
              <a:prstGeom prst="rect">
                <a:avLst/>
              </a:prstGeom>
            </p:spPr>
          </p:pic>
          <p:grpSp>
            <p:nvGrpSpPr>
              <p:cNvPr id="120" name="グループ化 119">
                <a:extLst>
                  <a:ext uri="{FF2B5EF4-FFF2-40B4-BE49-F238E27FC236}">
                    <a16:creationId xmlns:a16="http://schemas.microsoft.com/office/drawing/2014/main" id="{635547CD-FD1C-45CF-A35C-86CE4F9E2828}"/>
                  </a:ext>
                </a:extLst>
              </p:cNvPr>
              <p:cNvGrpSpPr/>
              <p:nvPr/>
            </p:nvGrpSpPr>
            <p:grpSpPr>
              <a:xfrm>
                <a:off x="5133579" y="3550397"/>
                <a:ext cx="747693" cy="359040"/>
                <a:chOff x="-538625" y="4726796"/>
                <a:chExt cx="1292758" cy="543191"/>
              </a:xfrm>
            </p:grpSpPr>
            <p:sp>
              <p:nvSpPr>
                <p:cNvPr id="121" name="円形吹き出し 167">
                  <a:extLst>
                    <a:ext uri="{FF2B5EF4-FFF2-40B4-BE49-F238E27FC236}">
                      <a16:creationId xmlns:a16="http://schemas.microsoft.com/office/drawing/2014/main" id="{DD32CFB3-6C0D-4F61-AB9B-17DBF979E1DB}"/>
                    </a:ext>
                  </a:extLst>
                </p:cNvPr>
                <p:cNvSpPr/>
                <p:nvPr/>
              </p:nvSpPr>
              <p:spPr>
                <a:xfrm>
                  <a:off x="-321947" y="4726796"/>
                  <a:ext cx="824038" cy="543191"/>
                </a:xfrm>
                <a:prstGeom prst="wedgeEllipseCallout">
                  <a:avLst>
                    <a:gd name="adj1" fmla="val 56133"/>
                    <a:gd name="adj2" fmla="val 51398"/>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FF0000"/>
                    </a:solidFill>
                  </a:endParaRPr>
                </a:p>
              </p:txBody>
            </p:sp>
            <p:sp>
              <p:nvSpPr>
                <p:cNvPr id="122" name="正方形/長方形 121">
                  <a:extLst>
                    <a:ext uri="{FF2B5EF4-FFF2-40B4-BE49-F238E27FC236}">
                      <a16:creationId xmlns:a16="http://schemas.microsoft.com/office/drawing/2014/main" id="{EE70FB96-A53C-40AD-A451-0A97E3C461F6}"/>
                    </a:ext>
                  </a:extLst>
                </p:cNvPr>
                <p:cNvSpPr/>
                <p:nvPr/>
              </p:nvSpPr>
              <p:spPr>
                <a:xfrm>
                  <a:off x="-538625" y="4784209"/>
                  <a:ext cx="1292758" cy="4472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rgbClr val="FF0000"/>
                      </a:solidFill>
                      <a:latin typeface="+mn-ea"/>
                    </a:rPr>
                    <a:t>省エネ</a:t>
                  </a:r>
                  <a:endParaRPr kumimoji="1" lang="en-US" altLang="ja-JP" sz="600" dirty="0">
                    <a:solidFill>
                      <a:schemeClr val="tx1"/>
                    </a:solidFill>
                    <a:latin typeface="+mn-ea"/>
                  </a:endParaRPr>
                </a:p>
              </p:txBody>
            </p:sp>
          </p:grpSp>
        </p:grpSp>
        <p:grpSp>
          <p:nvGrpSpPr>
            <p:cNvPr id="123" name="グループ化 122">
              <a:extLst>
                <a:ext uri="{FF2B5EF4-FFF2-40B4-BE49-F238E27FC236}">
                  <a16:creationId xmlns:a16="http://schemas.microsoft.com/office/drawing/2014/main" id="{0F4B4A9E-0A4F-4D21-9558-A093ED378934}"/>
                </a:ext>
              </a:extLst>
            </p:cNvPr>
            <p:cNvGrpSpPr/>
            <p:nvPr/>
          </p:nvGrpSpPr>
          <p:grpSpPr>
            <a:xfrm>
              <a:off x="2035030" y="5843343"/>
              <a:ext cx="1003197" cy="691789"/>
              <a:chOff x="5098286" y="3407768"/>
              <a:chExt cx="1145578" cy="855942"/>
            </a:xfrm>
          </p:grpSpPr>
          <p:pic>
            <p:nvPicPr>
              <p:cNvPr id="124" name="図 123">
                <a:extLst>
                  <a:ext uri="{FF2B5EF4-FFF2-40B4-BE49-F238E27FC236}">
                    <a16:creationId xmlns:a16="http://schemas.microsoft.com/office/drawing/2014/main" id="{C96CF9EF-6E88-4DB3-A558-185A0181BC7D}"/>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098286" y="3761726"/>
                <a:ext cx="501984" cy="501984"/>
              </a:xfrm>
              <a:prstGeom prst="rect">
                <a:avLst/>
              </a:prstGeom>
            </p:spPr>
          </p:pic>
          <p:grpSp>
            <p:nvGrpSpPr>
              <p:cNvPr id="126" name="グループ化 125">
                <a:extLst>
                  <a:ext uri="{FF2B5EF4-FFF2-40B4-BE49-F238E27FC236}">
                    <a16:creationId xmlns:a16="http://schemas.microsoft.com/office/drawing/2014/main" id="{6C308E35-CB26-4E22-BD8F-BBA51AE9714D}"/>
                  </a:ext>
                </a:extLst>
              </p:cNvPr>
              <p:cNvGrpSpPr/>
              <p:nvPr/>
            </p:nvGrpSpPr>
            <p:grpSpPr>
              <a:xfrm>
                <a:off x="5220394" y="3407768"/>
                <a:ext cx="1023470" cy="492743"/>
                <a:chOff x="1456262" y="4504250"/>
                <a:chExt cx="1184283" cy="819698"/>
              </a:xfrm>
            </p:grpSpPr>
            <p:sp>
              <p:nvSpPr>
                <p:cNvPr id="127" name="円形吹き出し 161">
                  <a:extLst>
                    <a:ext uri="{FF2B5EF4-FFF2-40B4-BE49-F238E27FC236}">
                      <a16:creationId xmlns:a16="http://schemas.microsoft.com/office/drawing/2014/main" id="{119C3604-0F14-44F0-9695-4E5EEFA8EFE6}"/>
                    </a:ext>
                  </a:extLst>
                </p:cNvPr>
                <p:cNvSpPr/>
                <p:nvPr/>
              </p:nvSpPr>
              <p:spPr>
                <a:xfrm>
                  <a:off x="1702077" y="4504250"/>
                  <a:ext cx="672755" cy="819698"/>
                </a:xfrm>
                <a:prstGeom prst="wedgeEllipseCallout">
                  <a:avLst>
                    <a:gd name="adj1" fmla="val -52154"/>
                    <a:gd name="adj2" fmla="val 48719"/>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rgbClr val="FF0000"/>
                    </a:solidFill>
                  </a:endParaRPr>
                </a:p>
              </p:txBody>
            </p:sp>
            <p:sp>
              <p:nvSpPr>
                <p:cNvPr id="129" name="正方形/長方形 128">
                  <a:extLst>
                    <a:ext uri="{FF2B5EF4-FFF2-40B4-BE49-F238E27FC236}">
                      <a16:creationId xmlns:a16="http://schemas.microsoft.com/office/drawing/2014/main" id="{DD94DB10-6B1B-45A8-837A-C5439C211A87}"/>
                    </a:ext>
                  </a:extLst>
                </p:cNvPr>
                <p:cNvSpPr/>
                <p:nvPr/>
              </p:nvSpPr>
              <p:spPr>
                <a:xfrm>
                  <a:off x="1456262" y="4718341"/>
                  <a:ext cx="1184283" cy="4643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rgbClr val="FF0000"/>
                      </a:solidFill>
                      <a:latin typeface="+mn-ea"/>
                    </a:rPr>
                    <a:t>バリア</a:t>
                  </a:r>
                  <a:endParaRPr kumimoji="1" lang="en-US" altLang="ja-JP" sz="1000" b="1" dirty="0">
                    <a:solidFill>
                      <a:srgbClr val="FF0000"/>
                    </a:solidFill>
                    <a:latin typeface="+mn-ea"/>
                  </a:endParaRPr>
                </a:p>
                <a:p>
                  <a:pPr algn="ctr"/>
                  <a:r>
                    <a:rPr kumimoji="1" lang="ja-JP" altLang="en-US" sz="1000" b="1" dirty="0">
                      <a:solidFill>
                        <a:srgbClr val="FF0000"/>
                      </a:solidFill>
                      <a:latin typeface="+mn-ea"/>
                    </a:rPr>
                    <a:t>フリー</a:t>
                  </a:r>
                  <a:endParaRPr kumimoji="1" lang="en-US" altLang="ja-JP" sz="600" dirty="0">
                    <a:solidFill>
                      <a:schemeClr val="tx1"/>
                    </a:solidFill>
                    <a:latin typeface="+mn-ea"/>
                  </a:endParaRPr>
                </a:p>
              </p:txBody>
            </p:sp>
          </p:grpSp>
        </p:grpSp>
      </p:grpSp>
      <p:sp>
        <p:nvSpPr>
          <p:cNvPr id="31" name="楕円 30">
            <a:extLst>
              <a:ext uri="{FF2B5EF4-FFF2-40B4-BE49-F238E27FC236}">
                <a16:creationId xmlns:a16="http://schemas.microsoft.com/office/drawing/2014/main" id="{C0FB6B9E-77BD-417E-A663-F18D33668879}"/>
              </a:ext>
            </a:extLst>
          </p:cNvPr>
          <p:cNvSpPr/>
          <p:nvPr/>
        </p:nvSpPr>
        <p:spPr>
          <a:xfrm>
            <a:off x="1245002" y="8361819"/>
            <a:ext cx="1087758" cy="472483"/>
          </a:xfrm>
          <a:prstGeom prst="ellipse">
            <a:avLst/>
          </a:prstGeom>
          <a:solidFill>
            <a:schemeClr val="accent1">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dirty="0"/>
              <a:t>断熱性</a:t>
            </a:r>
          </a:p>
        </p:txBody>
      </p:sp>
      <p:sp>
        <p:nvSpPr>
          <p:cNvPr id="158" name="楕円 157">
            <a:extLst>
              <a:ext uri="{FF2B5EF4-FFF2-40B4-BE49-F238E27FC236}">
                <a16:creationId xmlns:a16="http://schemas.microsoft.com/office/drawing/2014/main" id="{76AF5CF5-9C14-4488-A418-FB7498B026FF}"/>
              </a:ext>
            </a:extLst>
          </p:cNvPr>
          <p:cNvSpPr/>
          <p:nvPr/>
        </p:nvSpPr>
        <p:spPr>
          <a:xfrm>
            <a:off x="4211405" y="8330614"/>
            <a:ext cx="1087758" cy="472483"/>
          </a:xfrm>
          <a:prstGeom prst="ellipse">
            <a:avLst/>
          </a:prstGeom>
          <a:solidFill>
            <a:schemeClr val="accent4">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a:t>音を吸収</a:t>
            </a:r>
          </a:p>
        </p:txBody>
      </p:sp>
      <p:sp>
        <p:nvSpPr>
          <p:cNvPr id="160" name="楕円 159">
            <a:extLst>
              <a:ext uri="{FF2B5EF4-FFF2-40B4-BE49-F238E27FC236}">
                <a16:creationId xmlns:a16="http://schemas.microsoft.com/office/drawing/2014/main" id="{811D2AEB-77FB-4519-B608-56C115C13F3D}"/>
              </a:ext>
            </a:extLst>
          </p:cNvPr>
          <p:cNvSpPr/>
          <p:nvPr/>
        </p:nvSpPr>
        <p:spPr>
          <a:xfrm>
            <a:off x="5491053" y="8979215"/>
            <a:ext cx="1087758" cy="472483"/>
          </a:xfrm>
          <a:prstGeom prst="ellipse">
            <a:avLst/>
          </a:prstGeom>
          <a:solidFill>
            <a:srgbClr val="FFE7FF"/>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a:t>耐火性</a:t>
            </a:r>
          </a:p>
        </p:txBody>
      </p:sp>
      <p:sp>
        <p:nvSpPr>
          <p:cNvPr id="164" name="楕円 163">
            <a:extLst>
              <a:ext uri="{FF2B5EF4-FFF2-40B4-BE49-F238E27FC236}">
                <a16:creationId xmlns:a16="http://schemas.microsoft.com/office/drawing/2014/main" id="{06C7E4B1-E24D-4EDB-B6E7-6E57E5082A10}"/>
              </a:ext>
            </a:extLst>
          </p:cNvPr>
          <p:cNvSpPr/>
          <p:nvPr/>
        </p:nvSpPr>
        <p:spPr>
          <a:xfrm>
            <a:off x="1321482" y="8940318"/>
            <a:ext cx="1087758" cy="472483"/>
          </a:xfrm>
          <a:prstGeom prst="ellipse">
            <a:avLst/>
          </a:prstGeom>
          <a:solidFill>
            <a:srgbClr val="ACFB97"/>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a:t>ダニ抑制</a:t>
            </a:r>
          </a:p>
        </p:txBody>
      </p:sp>
      <p:sp>
        <p:nvSpPr>
          <p:cNvPr id="172" name="楕円 171">
            <a:extLst>
              <a:ext uri="{FF2B5EF4-FFF2-40B4-BE49-F238E27FC236}">
                <a16:creationId xmlns:a16="http://schemas.microsoft.com/office/drawing/2014/main" id="{A2667D6F-E2E4-4066-9F14-EE120712CE4B}"/>
              </a:ext>
            </a:extLst>
          </p:cNvPr>
          <p:cNvSpPr/>
          <p:nvPr/>
        </p:nvSpPr>
        <p:spPr>
          <a:xfrm>
            <a:off x="133081" y="8965347"/>
            <a:ext cx="1087758" cy="472483"/>
          </a:xfrm>
          <a:prstGeom prst="ellipse">
            <a:avLst/>
          </a:prstGeom>
          <a:solidFill>
            <a:srgbClr val="FFE7FF"/>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a:t>衝撃吸収</a:t>
            </a:r>
          </a:p>
        </p:txBody>
      </p:sp>
      <p:sp>
        <p:nvSpPr>
          <p:cNvPr id="178" name="楕円 177">
            <a:extLst>
              <a:ext uri="{FF2B5EF4-FFF2-40B4-BE49-F238E27FC236}">
                <a16:creationId xmlns:a16="http://schemas.microsoft.com/office/drawing/2014/main" id="{3AC88895-11A3-4B38-A47C-873911583D24}"/>
              </a:ext>
            </a:extLst>
          </p:cNvPr>
          <p:cNvSpPr/>
          <p:nvPr/>
        </p:nvSpPr>
        <p:spPr>
          <a:xfrm>
            <a:off x="5466554" y="8409567"/>
            <a:ext cx="1087758" cy="472483"/>
          </a:xfrm>
          <a:prstGeom prst="ellipse">
            <a:avLst/>
          </a:prstGeom>
          <a:solidFill>
            <a:schemeClr val="accent1">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a:t>適温適湿</a:t>
            </a:r>
          </a:p>
        </p:txBody>
      </p:sp>
      <p:sp>
        <p:nvSpPr>
          <p:cNvPr id="179" name="楕円 178">
            <a:extLst>
              <a:ext uri="{FF2B5EF4-FFF2-40B4-BE49-F238E27FC236}">
                <a16:creationId xmlns:a16="http://schemas.microsoft.com/office/drawing/2014/main" id="{93164F86-93EF-4D28-9609-92A19ACCE890}"/>
              </a:ext>
            </a:extLst>
          </p:cNvPr>
          <p:cNvSpPr/>
          <p:nvPr/>
        </p:nvSpPr>
        <p:spPr>
          <a:xfrm>
            <a:off x="4199493" y="8940580"/>
            <a:ext cx="1087758" cy="472483"/>
          </a:xfrm>
          <a:prstGeom prst="ellipse">
            <a:avLst/>
          </a:prstGeom>
          <a:solidFill>
            <a:srgbClr val="ACFB97"/>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dist"/>
            <a:r>
              <a:rPr kumimoji="1" lang="ja-JP" altLang="en-US" sz="1100" spc="-300" dirty="0"/>
              <a:t>リラックス</a:t>
            </a:r>
            <a:endParaRPr kumimoji="1" lang="en-US" altLang="ja-JP" sz="1100" spc="-300" dirty="0"/>
          </a:p>
          <a:p>
            <a:pPr algn="ctr"/>
            <a:r>
              <a:rPr kumimoji="1" lang="ja-JP" altLang="en-US" sz="1100" dirty="0"/>
              <a:t>効果</a:t>
            </a:r>
          </a:p>
        </p:txBody>
      </p:sp>
      <p:sp>
        <p:nvSpPr>
          <p:cNvPr id="180" name="楕円 179">
            <a:extLst>
              <a:ext uri="{FF2B5EF4-FFF2-40B4-BE49-F238E27FC236}">
                <a16:creationId xmlns:a16="http://schemas.microsoft.com/office/drawing/2014/main" id="{28E8C0E1-0365-450D-8547-71848C4C5DE4}"/>
              </a:ext>
            </a:extLst>
          </p:cNvPr>
          <p:cNvSpPr/>
          <p:nvPr/>
        </p:nvSpPr>
        <p:spPr>
          <a:xfrm>
            <a:off x="79090" y="8434373"/>
            <a:ext cx="1087758" cy="472483"/>
          </a:xfrm>
          <a:prstGeom prst="ellipse">
            <a:avLst/>
          </a:prstGeom>
          <a:solidFill>
            <a:schemeClr val="accent4">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a:t>調湿作用</a:t>
            </a:r>
          </a:p>
        </p:txBody>
      </p:sp>
      <p:grpSp>
        <p:nvGrpSpPr>
          <p:cNvPr id="233" name="グループ化 232">
            <a:extLst>
              <a:ext uri="{FF2B5EF4-FFF2-40B4-BE49-F238E27FC236}">
                <a16:creationId xmlns:a16="http://schemas.microsoft.com/office/drawing/2014/main" id="{20016FAA-6414-40D4-B038-85C3C1B1F974}"/>
              </a:ext>
            </a:extLst>
          </p:cNvPr>
          <p:cNvGrpSpPr/>
          <p:nvPr/>
        </p:nvGrpSpPr>
        <p:grpSpPr>
          <a:xfrm>
            <a:off x="2618933" y="9040360"/>
            <a:ext cx="960492" cy="488831"/>
            <a:chOff x="2542733" y="9030835"/>
            <a:chExt cx="960492" cy="488831"/>
          </a:xfrm>
        </p:grpSpPr>
        <p:sp>
          <p:nvSpPr>
            <p:cNvPr id="225" name="フローチャート: 手作業 224">
              <a:extLst>
                <a:ext uri="{FF2B5EF4-FFF2-40B4-BE49-F238E27FC236}">
                  <a16:creationId xmlns:a16="http://schemas.microsoft.com/office/drawing/2014/main" id="{693DCFFC-7393-4C28-889B-AA0D4895EEB0}"/>
                </a:ext>
              </a:extLst>
            </p:cNvPr>
            <p:cNvSpPr/>
            <p:nvPr/>
          </p:nvSpPr>
          <p:spPr>
            <a:xfrm flipV="1">
              <a:off x="2542733" y="9030835"/>
              <a:ext cx="960492" cy="234420"/>
            </a:xfrm>
            <a:prstGeom prst="flowChartManualOperation">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28" name="グループ化 227">
              <a:extLst>
                <a:ext uri="{FF2B5EF4-FFF2-40B4-BE49-F238E27FC236}">
                  <a16:creationId xmlns:a16="http://schemas.microsoft.com/office/drawing/2014/main" id="{05C83DA5-7A3E-48CF-BE20-D5FF8AE8FFC7}"/>
                </a:ext>
              </a:extLst>
            </p:cNvPr>
            <p:cNvGrpSpPr/>
            <p:nvPr/>
          </p:nvGrpSpPr>
          <p:grpSpPr>
            <a:xfrm>
              <a:off x="2705909" y="9242907"/>
              <a:ext cx="651115" cy="276759"/>
              <a:chOff x="-1581150" y="8179497"/>
              <a:chExt cx="651115" cy="384663"/>
            </a:xfrm>
          </p:grpSpPr>
          <p:sp>
            <p:nvSpPr>
              <p:cNvPr id="224" name="正方形/長方形 223">
                <a:extLst>
                  <a:ext uri="{FF2B5EF4-FFF2-40B4-BE49-F238E27FC236}">
                    <a16:creationId xmlns:a16="http://schemas.microsoft.com/office/drawing/2014/main" id="{BB0F8595-DE8E-49A1-93C9-C58A715D163A}"/>
                  </a:ext>
                </a:extLst>
              </p:cNvPr>
              <p:cNvSpPr/>
              <p:nvPr/>
            </p:nvSpPr>
            <p:spPr>
              <a:xfrm>
                <a:off x="-1581150" y="8179497"/>
                <a:ext cx="651115" cy="3846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6" name="フローチャート: 処理 225">
                <a:extLst>
                  <a:ext uri="{FF2B5EF4-FFF2-40B4-BE49-F238E27FC236}">
                    <a16:creationId xmlns:a16="http://schemas.microsoft.com/office/drawing/2014/main" id="{10429129-792B-45FF-9ABD-4DF04C242FFB}"/>
                  </a:ext>
                </a:extLst>
              </p:cNvPr>
              <p:cNvSpPr/>
              <p:nvPr/>
            </p:nvSpPr>
            <p:spPr>
              <a:xfrm>
                <a:off x="-1500211" y="8277089"/>
                <a:ext cx="125759" cy="207140"/>
              </a:xfrm>
              <a:prstGeom prst="flowChartProcess">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grpSp>
      </p:grpSp>
      <p:grpSp>
        <p:nvGrpSpPr>
          <p:cNvPr id="232" name="グループ化 231">
            <a:extLst>
              <a:ext uri="{FF2B5EF4-FFF2-40B4-BE49-F238E27FC236}">
                <a16:creationId xmlns:a16="http://schemas.microsoft.com/office/drawing/2014/main" id="{6BAB92EA-71C9-49FB-AC93-5E3E0204C453}"/>
              </a:ext>
            </a:extLst>
          </p:cNvPr>
          <p:cNvGrpSpPr/>
          <p:nvPr/>
        </p:nvGrpSpPr>
        <p:grpSpPr>
          <a:xfrm>
            <a:off x="3704501" y="9058466"/>
            <a:ext cx="288735" cy="459553"/>
            <a:chOff x="3656876" y="9058466"/>
            <a:chExt cx="288735" cy="459553"/>
          </a:xfrm>
          <a:solidFill>
            <a:srgbClr val="00B050"/>
          </a:solidFill>
        </p:grpSpPr>
        <p:sp>
          <p:nvSpPr>
            <p:cNvPr id="229" name="二等辺三角形 228">
              <a:extLst>
                <a:ext uri="{FF2B5EF4-FFF2-40B4-BE49-F238E27FC236}">
                  <a16:creationId xmlns:a16="http://schemas.microsoft.com/office/drawing/2014/main" id="{97CC7661-E487-45DF-A79F-78A7D5929D1E}"/>
                </a:ext>
              </a:extLst>
            </p:cNvPr>
            <p:cNvSpPr/>
            <p:nvPr/>
          </p:nvSpPr>
          <p:spPr>
            <a:xfrm>
              <a:off x="3656876" y="9058466"/>
              <a:ext cx="285750" cy="179625"/>
            </a:xfrm>
            <a:prstGeom prst="triangle">
              <a:avLst/>
            </a:prstGeom>
            <a:grp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4" name="二等辺三角形 183">
              <a:extLst>
                <a:ext uri="{FF2B5EF4-FFF2-40B4-BE49-F238E27FC236}">
                  <a16:creationId xmlns:a16="http://schemas.microsoft.com/office/drawing/2014/main" id="{450A6077-B54C-4613-BDEE-93E4B86D9F68}"/>
                </a:ext>
              </a:extLst>
            </p:cNvPr>
            <p:cNvSpPr/>
            <p:nvPr/>
          </p:nvSpPr>
          <p:spPr>
            <a:xfrm>
              <a:off x="3659861" y="9157713"/>
              <a:ext cx="285750" cy="203750"/>
            </a:xfrm>
            <a:prstGeom prst="triangle">
              <a:avLst/>
            </a:prstGeom>
            <a:grp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0" name="フローチャート: 処理 229">
              <a:extLst>
                <a:ext uri="{FF2B5EF4-FFF2-40B4-BE49-F238E27FC236}">
                  <a16:creationId xmlns:a16="http://schemas.microsoft.com/office/drawing/2014/main" id="{8EE00529-528C-4593-B332-C8B5E37202EB}"/>
                </a:ext>
              </a:extLst>
            </p:cNvPr>
            <p:cNvSpPr/>
            <p:nvPr/>
          </p:nvSpPr>
          <p:spPr>
            <a:xfrm flipH="1">
              <a:off x="3784275" y="9272532"/>
              <a:ext cx="45719" cy="245487"/>
            </a:xfrm>
            <a:prstGeom prst="flowChartProcess">
              <a:avLst/>
            </a:prstGeom>
            <a:grp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0" name="角丸四角形 129"/>
          <p:cNvSpPr/>
          <p:nvPr/>
        </p:nvSpPr>
        <p:spPr>
          <a:xfrm>
            <a:off x="3859886" y="9545938"/>
            <a:ext cx="551781" cy="343333"/>
          </a:xfrm>
          <a:prstGeom prst="roundRect">
            <a:avLst/>
          </a:prstGeom>
          <a:solidFill>
            <a:schemeClr val="bg1"/>
          </a:solidFill>
          <a:ln w="3175">
            <a:noFill/>
            <a:prstDash val="solid"/>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algn="ctr"/>
            <a:r>
              <a:rPr kumimoji="1" lang="ja-JP" altLang="en-US" sz="800" dirty="0">
                <a:solidFill>
                  <a:schemeClr val="tx1"/>
                </a:solidFill>
                <a:latin typeface="メイリオ" panose="020B0604030504040204" pitchFamily="50" charset="-128"/>
                <a:ea typeface="メイリオ" panose="020B0604030504040204" pitchFamily="50" charset="-128"/>
              </a:rPr>
              <a:t>制度の</a:t>
            </a:r>
            <a:endParaRPr kumimoji="1" lang="en-US" altLang="ja-JP" sz="800" dirty="0">
              <a:solidFill>
                <a:schemeClr val="tx1"/>
              </a:solidFill>
              <a:latin typeface="メイリオ" panose="020B0604030504040204" pitchFamily="50" charset="-128"/>
              <a:ea typeface="メイリオ" panose="020B0604030504040204" pitchFamily="50" charset="-128"/>
            </a:endParaRPr>
          </a:p>
          <a:p>
            <a:pPr algn="ctr"/>
            <a:r>
              <a:rPr kumimoji="1" lang="ja-JP" altLang="en-US" sz="800" dirty="0">
                <a:solidFill>
                  <a:schemeClr val="tx1"/>
                </a:solidFill>
                <a:latin typeface="メイリオ" panose="020B0604030504040204" pitchFamily="50" charset="-128"/>
                <a:ea typeface="メイリオ" panose="020B0604030504040204" pitchFamily="50" charset="-128"/>
              </a:rPr>
              <a:t>問合せ</a:t>
            </a:r>
          </a:p>
        </p:txBody>
      </p:sp>
      <p:sp>
        <p:nvSpPr>
          <p:cNvPr id="6" name="正方形/長方形 5"/>
          <p:cNvSpPr/>
          <p:nvPr/>
        </p:nvSpPr>
        <p:spPr>
          <a:xfrm>
            <a:off x="4337076" y="9565643"/>
            <a:ext cx="2558298" cy="3272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zh-TW" altLang="en-US" sz="850" b="1" dirty="0">
                <a:solidFill>
                  <a:schemeClr val="bg1"/>
                </a:solidFill>
                <a:latin typeface="游ゴシック" panose="020B0400000000000000" pitchFamily="50" charset="-128"/>
                <a:ea typeface="游ゴシック" panose="020B0400000000000000" pitchFamily="50" charset="-128"/>
              </a:rPr>
              <a:t>岩手県農林水産部林業振興課（木材担当）</a:t>
            </a:r>
          </a:p>
          <a:p>
            <a:r>
              <a:rPr kumimoji="1" lang="zh-TW" altLang="en-US" sz="850" b="1" dirty="0">
                <a:solidFill>
                  <a:schemeClr val="bg1"/>
                </a:solidFill>
                <a:latin typeface="游ゴシック" panose="020B0400000000000000" pitchFamily="50" charset="-128"/>
                <a:ea typeface="游ゴシック" panose="020B0400000000000000" pitchFamily="50" charset="-128"/>
              </a:rPr>
              <a:t>〒</a:t>
            </a:r>
            <a:r>
              <a:rPr kumimoji="1" lang="en-US" altLang="zh-TW" sz="850" b="1" dirty="0">
                <a:solidFill>
                  <a:schemeClr val="bg1"/>
                </a:solidFill>
                <a:latin typeface="游ゴシック" panose="020B0400000000000000" pitchFamily="50" charset="-128"/>
                <a:ea typeface="游ゴシック" panose="020B0400000000000000" pitchFamily="50" charset="-128"/>
              </a:rPr>
              <a:t>020-8570</a:t>
            </a:r>
            <a:r>
              <a:rPr kumimoji="1" lang="ja-JP" altLang="en-US" sz="850" b="1" dirty="0">
                <a:solidFill>
                  <a:schemeClr val="bg1"/>
                </a:solidFill>
                <a:latin typeface="游ゴシック" panose="020B0400000000000000" pitchFamily="50" charset="-128"/>
                <a:ea typeface="游ゴシック" panose="020B0400000000000000" pitchFamily="50" charset="-128"/>
              </a:rPr>
              <a:t> </a:t>
            </a:r>
            <a:r>
              <a:rPr kumimoji="1" lang="zh-TW" altLang="en-US" sz="850" b="1" dirty="0">
                <a:solidFill>
                  <a:schemeClr val="bg1"/>
                </a:solidFill>
                <a:latin typeface="游ゴシック" panose="020B0400000000000000" pitchFamily="50" charset="-128"/>
                <a:ea typeface="游ゴシック" panose="020B0400000000000000" pitchFamily="50" charset="-128"/>
              </a:rPr>
              <a:t>盛岡市内丸</a:t>
            </a:r>
            <a:r>
              <a:rPr kumimoji="1" lang="en-US" altLang="zh-TW" sz="850" b="1" dirty="0">
                <a:solidFill>
                  <a:schemeClr val="bg1"/>
                </a:solidFill>
                <a:latin typeface="游ゴシック" panose="020B0400000000000000" pitchFamily="50" charset="-128"/>
                <a:ea typeface="游ゴシック" panose="020B0400000000000000" pitchFamily="50" charset="-128"/>
              </a:rPr>
              <a:t>10-1</a:t>
            </a:r>
            <a:r>
              <a:rPr kumimoji="1" lang="zh-TW" altLang="en-US" sz="850" b="1" dirty="0">
                <a:solidFill>
                  <a:schemeClr val="bg1"/>
                </a:solidFill>
                <a:latin typeface="游ゴシック" panose="020B0400000000000000" pitchFamily="50" charset="-128"/>
                <a:ea typeface="游ゴシック" panose="020B0400000000000000" pitchFamily="50" charset="-128"/>
              </a:rPr>
              <a:t>　</a:t>
            </a:r>
            <a:r>
              <a:rPr kumimoji="1" lang="ja-JP" altLang="en-US" sz="850" b="1" dirty="0">
                <a:solidFill>
                  <a:schemeClr val="bg1"/>
                </a:solidFill>
                <a:latin typeface="游ゴシック" panose="020B0400000000000000" pitchFamily="50" charset="-128"/>
                <a:ea typeface="游ゴシック" panose="020B0400000000000000" pitchFamily="50" charset="-128"/>
              </a:rPr>
              <a:t>☎</a:t>
            </a:r>
            <a:r>
              <a:rPr kumimoji="1" lang="en-US" altLang="zh-TW" sz="850" b="1" dirty="0">
                <a:solidFill>
                  <a:schemeClr val="bg1"/>
                </a:solidFill>
                <a:latin typeface="游ゴシック" panose="020B0400000000000000" pitchFamily="50" charset="-128"/>
                <a:ea typeface="游ゴシック" panose="020B0400000000000000" pitchFamily="50" charset="-128"/>
              </a:rPr>
              <a:t>019-629-5772</a:t>
            </a:r>
            <a:endParaRPr kumimoji="1" lang="ja-JP" altLang="en-US" sz="850" b="1" dirty="0">
              <a:solidFill>
                <a:schemeClr val="bg1"/>
              </a:solidFill>
              <a:latin typeface="游ゴシック" panose="020B0400000000000000" pitchFamily="50" charset="-128"/>
              <a:ea typeface="游ゴシック" panose="020B0400000000000000" pitchFamily="50" charset="-128"/>
            </a:endParaRPr>
          </a:p>
        </p:txBody>
      </p:sp>
      <p:sp>
        <p:nvSpPr>
          <p:cNvPr id="137" name="正方形/長方形 136"/>
          <p:cNvSpPr/>
          <p:nvPr/>
        </p:nvSpPr>
        <p:spPr>
          <a:xfrm>
            <a:off x="586615" y="9555897"/>
            <a:ext cx="3403635" cy="3369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50" b="1" dirty="0">
                <a:solidFill>
                  <a:schemeClr val="bg1"/>
                </a:solidFill>
                <a:latin typeface="游ゴシック" panose="020B0400000000000000" pitchFamily="50" charset="-128"/>
                <a:ea typeface="游ゴシック" panose="020B0400000000000000" pitchFamily="50" charset="-128"/>
              </a:rPr>
              <a:t>岩手県木材産業協同組合</a:t>
            </a:r>
            <a:endParaRPr kumimoji="1" lang="zh-TW" altLang="en-US" sz="850" b="1" dirty="0">
              <a:solidFill>
                <a:schemeClr val="bg1"/>
              </a:solidFill>
              <a:latin typeface="游ゴシック" panose="020B0400000000000000" pitchFamily="50" charset="-128"/>
              <a:ea typeface="游ゴシック" panose="020B0400000000000000" pitchFamily="50" charset="-128"/>
            </a:endParaRPr>
          </a:p>
          <a:p>
            <a:r>
              <a:rPr kumimoji="1" lang="zh-TW" altLang="en-US" sz="850" b="1" dirty="0">
                <a:solidFill>
                  <a:schemeClr val="bg1"/>
                </a:solidFill>
                <a:latin typeface="游ゴシック" panose="020B0400000000000000" pitchFamily="50" charset="-128"/>
                <a:ea typeface="游ゴシック" panose="020B0400000000000000" pitchFamily="50" charset="-128"/>
              </a:rPr>
              <a:t>〒</a:t>
            </a:r>
            <a:r>
              <a:rPr kumimoji="1" lang="en-US" altLang="ja-JP" sz="850" b="1" dirty="0">
                <a:solidFill>
                  <a:schemeClr val="bg1"/>
                </a:solidFill>
                <a:latin typeface="游ゴシック" panose="020B0400000000000000" pitchFamily="50" charset="-128"/>
                <a:ea typeface="游ゴシック" panose="020B0400000000000000" pitchFamily="50" charset="-128"/>
              </a:rPr>
              <a:t>020</a:t>
            </a:r>
            <a:r>
              <a:rPr kumimoji="1" lang="en-US" altLang="zh-TW" sz="850" b="1" dirty="0">
                <a:solidFill>
                  <a:schemeClr val="bg1"/>
                </a:solidFill>
                <a:latin typeface="游ゴシック" panose="020B0400000000000000" pitchFamily="50" charset="-128"/>
                <a:ea typeface="游ゴシック" panose="020B0400000000000000" pitchFamily="50" charset="-128"/>
              </a:rPr>
              <a:t>-</a:t>
            </a:r>
            <a:r>
              <a:rPr kumimoji="1" lang="en-US" altLang="ja-JP" sz="850" b="1" dirty="0">
                <a:solidFill>
                  <a:schemeClr val="bg1"/>
                </a:solidFill>
                <a:latin typeface="游ゴシック" panose="020B0400000000000000" pitchFamily="50" charset="-128"/>
                <a:ea typeface="游ゴシック" panose="020B0400000000000000" pitchFamily="50" charset="-128"/>
              </a:rPr>
              <a:t>0024</a:t>
            </a:r>
            <a:r>
              <a:rPr kumimoji="1" lang="ja-JP" altLang="en-US" sz="850" b="1" dirty="0">
                <a:solidFill>
                  <a:schemeClr val="bg1"/>
                </a:solidFill>
                <a:latin typeface="游ゴシック" panose="020B0400000000000000" pitchFamily="50" charset="-128"/>
                <a:ea typeface="游ゴシック" panose="020B0400000000000000" pitchFamily="50" charset="-128"/>
              </a:rPr>
              <a:t> </a:t>
            </a:r>
            <a:r>
              <a:rPr kumimoji="1" lang="zh-TW" altLang="en-US" sz="850" b="1" dirty="0" smtClean="0">
                <a:solidFill>
                  <a:schemeClr val="bg1"/>
                </a:solidFill>
                <a:latin typeface="游ゴシック" panose="020B0400000000000000" pitchFamily="50" charset="-128"/>
                <a:ea typeface="游ゴシック" panose="020B0400000000000000" pitchFamily="50" charset="-128"/>
              </a:rPr>
              <a:t>盛岡</a:t>
            </a:r>
            <a:r>
              <a:rPr kumimoji="1" lang="ja-JP" altLang="en-US" sz="850" b="1" dirty="0" smtClean="0">
                <a:solidFill>
                  <a:schemeClr val="bg1"/>
                </a:solidFill>
                <a:latin typeface="游ゴシック" panose="020B0400000000000000" pitchFamily="50" charset="-128"/>
                <a:ea typeface="游ゴシック" panose="020B0400000000000000" pitchFamily="50" charset="-128"/>
              </a:rPr>
              <a:t>市菜園</a:t>
            </a:r>
            <a:r>
              <a:rPr kumimoji="1" lang="en-US" altLang="ja-JP" sz="850" b="1" dirty="0">
                <a:solidFill>
                  <a:schemeClr val="bg1"/>
                </a:solidFill>
                <a:latin typeface="游ゴシック" panose="020B0400000000000000" pitchFamily="50" charset="-128"/>
                <a:ea typeface="游ゴシック" panose="020B0400000000000000" pitchFamily="50" charset="-128"/>
              </a:rPr>
              <a:t>1-3-6</a:t>
            </a:r>
            <a:r>
              <a:rPr kumimoji="1" lang="ja-JP" altLang="en-US" sz="850" b="1" dirty="0">
                <a:solidFill>
                  <a:schemeClr val="bg1"/>
                </a:solidFill>
                <a:latin typeface="游ゴシック" panose="020B0400000000000000" pitchFamily="50" charset="-128"/>
                <a:ea typeface="游ゴシック" panose="020B0400000000000000" pitchFamily="50" charset="-128"/>
              </a:rPr>
              <a:t>（農林会館５階）☎ </a:t>
            </a:r>
            <a:r>
              <a:rPr kumimoji="1" lang="en-US" altLang="zh-TW" sz="850" b="1" dirty="0" smtClean="0">
                <a:solidFill>
                  <a:schemeClr val="bg1"/>
                </a:solidFill>
                <a:latin typeface="游ゴシック" panose="020B0400000000000000" pitchFamily="50" charset="-128"/>
                <a:ea typeface="游ゴシック" panose="020B0400000000000000" pitchFamily="50" charset="-128"/>
              </a:rPr>
              <a:t>019-624-</a:t>
            </a:r>
            <a:r>
              <a:rPr kumimoji="1" lang="en-US" altLang="ja-JP" sz="850" b="1" dirty="0" smtClean="0">
                <a:solidFill>
                  <a:schemeClr val="bg1"/>
                </a:solidFill>
                <a:latin typeface="游ゴシック" panose="020B0400000000000000" pitchFamily="50" charset="-128"/>
                <a:ea typeface="游ゴシック" panose="020B0400000000000000" pitchFamily="50" charset="-128"/>
              </a:rPr>
              <a:t>2141</a:t>
            </a:r>
          </a:p>
        </p:txBody>
      </p:sp>
    </p:spTree>
    <p:extLst>
      <p:ext uri="{BB962C8B-B14F-4D97-AF65-F5344CB8AC3E}">
        <p14:creationId xmlns:p14="http://schemas.microsoft.com/office/powerpoint/2010/main" val="2202929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角丸四角形 37"/>
          <p:cNvSpPr/>
          <p:nvPr/>
        </p:nvSpPr>
        <p:spPr>
          <a:xfrm>
            <a:off x="16803" y="1419302"/>
            <a:ext cx="6809780" cy="8463734"/>
          </a:xfrm>
          <a:prstGeom prst="roundRect">
            <a:avLst>
              <a:gd name="adj" fmla="val 1532"/>
            </a:avLst>
          </a:prstGeom>
          <a:solidFill>
            <a:schemeClr val="bg1">
              <a:lumMod val="95000"/>
            </a:schemeClr>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rgbClr val="FF0000"/>
              </a:solidFill>
              <a:latin typeface="+mn-ea"/>
            </a:endParaRPr>
          </a:p>
          <a:p>
            <a:endParaRPr kumimoji="1" lang="en-US" altLang="ja-JP" sz="1400" dirty="0">
              <a:solidFill>
                <a:srgbClr val="FF0000"/>
              </a:solidFill>
              <a:latin typeface="+mn-ea"/>
            </a:endParaRPr>
          </a:p>
          <a:p>
            <a:endParaRPr kumimoji="1" lang="en-US" altLang="ja-JP" sz="1400" dirty="0">
              <a:solidFill>
                <a:srgbClr val="FF0000"/>
              </a:solidFill>
              <a:latin typeface="+mn-ea"/>
            </a:endParaRPr>
          </a:p>
          <a:p>
            <a:endParaRPr kumimoji="1" lang="ja-JP" altLang="en-US" sz="1100" dirty="0">
              <a:solidFill>
                <a:schemeClr val="tx1"/>
              </a:solidFill>
              <a:latin typeface="+mn-ea"/>
            </a:endParaRPr>
          </a:p>
        </p:txBody>
      </p:sp>
      <p:sp>
        <p:nvSpPr>
          <p:cNvPr id="32" name="フリーフォーム 31"/>
          <p:cNvSpPr/>
          <p:nvPr/>
        </p:nvSpPr>
        <p:spPr>
          <a:xfrm>
            <a:off x="84292" y="6576888"/>
            <a:ext cx="6704321" cy="3246769"/>
          </a:xfrm>
          <a:custGeom>
            <a:avLst/>
            <a:gdLst>
              <a:gd name="connsiteX0" fmla="*/ 0 w 6870032"/>
              <a:gd name="connsiteY0" fmla="*/ 0 h 4078705"/>
              <a:gd name="connsiteX1" fmla="*/ 0 w 6870032"/>
              <a:gd name="connsiteY1" fmla="*/ 4078705 h 4078705"/>
              <a:gd name="connsiteX2" fmla="*/ 6870032 w 6870032"/>
              <a:gd name="connsiteY2" fmla="*/ 4078705 h 4078705"/>
              <a:gd name="connsiteX3" fmla="*/ 6858000 w 6870032"/>
              <a:gd name="connsiteY3" fmla="*/ 0 h 4078705"/>
              <a:gd name="connsiteX4" fmla="*/ 0 w 6870032"/>
              <a:gd name="connsiteY4" fmla="*/ 0 h 40787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70032" h="4078705">
                <a:moveTo>
                  <a:pt x="0" y="0"/>
                </a:moveTo>
                <a:lnTo>
                  <a:pt x="0" y="4078705"/>
                </a:lnTo>
                <a:lnTo>
                  <a:pt x="6870032" y="4078705"/>
                </a:lnTo>
                <a:cubicBezTo>
                  <a:pt x="6866021" y="2719137"/>
                  <a:pt x="6862011" y="1359568"/>
                  <a:pt x="6858000" y="0"/>
                </a:cubicBezTo>
                <a:lnTo>
                  <a:pt x="0" y="0"/>
                </a:lnTo>
                <a:close/>
              </a:path>
            </a:pathLst>
          </a:custGeom>
          <a:solidFill>
            <a:srgbClr val="FFF4D1">
              <a:alpha val="49804"/>
            </a:srgbClr>
          </a:solidFill>
          <a:ln w="19050">
            <a:solidFill>
              <a:schemeClr val="accent2">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フリーフォーム 65">
            <a:extLst>
              <a:ext uri="{FF2B5EF4-FFF2-40B4-BE49-F238E27FC236}">
                <a16:creationId xmlns:a16="http://schemas.microsoft.com/office/drawing/2014/main" id="{F6E2F9C7-695C-4E42-8D53-E78944393B61}"/>
              </a:ext>
            </a:extLst>
          </p:cNvPr>
          <p:cNvSpPr/>
          <p:nvPr/>
        </p:nvSpPr>
        <p:spPr>
          <a:xfrm>
            <a:off x="82456" y="1711945"/>
            <a:ext cx="6687199" cy="4786134"/>
          </a:xfrm>
          <a:custGeom>
            <a:avLst/>
            <a:gdLst>
              <a:gd name="connsiteX0" fmla="*/ 0 w 6870032"/>
              <a:gd name="connsiteY0" fmla="*/ 0 h 4078705"/>
              <a:gd name="connsiteX1" fmla="*/ 0 w 6870032"/>
              <a:gd name="connsiteY1" fmla="*/ 4078705 h 4078705"/>
              <a:gd name="connsiteX2" fmla="*/ 6870032 w 6870032"/>
              <a:gd name="connsiteY2" fmla="*/ 4078705 h 4078705"/>
              <a:gd name="connsiteX3" fmla="*/ 6858000 w 6870032"/>
              <a:gd name="connsiteY3" fmla="*/ 0 h 4078705"/>
              <a:gd name="connsiteX4" fmla="*/ 0 w 6870032"/>
              <a:gd name="connsiteY4" fmla="*/ 0 h 40787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70032" h="4078705">
                <a:moveTo>
                  <a:pt x="0" y="0"/>
                </a:moveTo>
                <a:lnTo>
                  <a:pt x="0" y="4078705"/>
                </a:lnTo>
                <a:lnTo>
                  <a:pt x="6870032" y="4078705"/>
                </a:lnTo>
                <a:cubicBezTo>
                  <a:pt x="6866021" y="2719137"/>
                  <a:pt x="6862011" y="1359568"/>
                  <a:pt x="6858000" y="0"/>
                </a:cubicBezTo>
                <a:lnTo>
                  <a:pt x="0" y="0"/>
                </a:lnTo>
                <a:close/>
              </a:path>
            </a:pathLst>
          </a:custGeom>
          <a:solidFill>
            <a:schemeClr val="accent6">
              <a:lumMod val="20000"/>
              <a:lumOff val="80000"/>
              <a:alpha val="50000"/>
            </a:schemeClr>
          </a:solidFill>
          <a:ln w="19050">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800"/>
              </a:lnSpc>
            </a:pPr>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4239627485"/>
              </p:ext>
            </p:extLst>
          </p:nvPr>
        </p:nvGraphicFramePr>
        <p:xfrm>
          <a:off x="119843" y="2273970"/>
          <a:ext cx="6576231" cy="1833404"/>
        </p:xfrm>
        <a:graphic>
          <a:graphicData uri="http://schemas.openxmlformats.org/drawingml/2006/table">
            <a:tbl>
              <a:tblPr>
                <a:tableStyleId>{16D9F66E-5EB9-4882-86FB-DCBF35E3C3E4}</a:tableStyleId>
              </a:tblPr>
              <a:tblGrid>
                <a:gridCol w="1245333">
                  <a:extLst>
                    <a:ext uri="{9D8B030D-6E8A-4147-A177-3AD203B41FA5}">
                      <a16:colId xmlns:a16="http://schemas.microsoft.com/office/drawing/2014/main" val="2062300513"/>
                    </a:ext>
                  </a:extLst>
                </a:gridCol>
                <a:gridCol w="888483">
                  <a:extLst>
                    <a:ext uri="{9D8B030D-6E8A-4147-A177-3AD203B41FA5}">
                      <a16:colId xmlns:a16="http://schemas.microsoft.com/office/drawing/2014/main" val="4272449260"/>
                    </a:ext>
                  </a:extLst>
                </a:gridCol>
                <a:gridCol w="888483">
                  <a:extLst>
                    <a:ext uri="{9D8B030D-6E8A-4147-A177-3AD203B41FA5}">
                      <a16:colId xmlns:a16="http://schemas.microsoft.com/office/drawing/2014/main" val="3395236415"/>
                    </a:ext>
                  </a:extLst>
                </a:gridCol>
                <a:gridCol w="888483">
                  <a:extLst>
                    <a:ext uri="{9D8B030D-6E8A-4147-A177-3AD203B41FA5}">
                      <a16:colId xmlns:a16="http://schemas.microsoft.com/office/drawing/2014/main" val="64382053"/>
                    </a:ext>
                  </a:extLst>
                </a:gridCol>
                <a:gridCol w="888483">
                  <a:extLst>
                    <a:ext uri="{9D8B030D-6E8A-4147-A177-3AD203B41FA5}">
                      <a16:colId xmlns:a16="http://schemas.microsoft.com/office/drawing/2014/main" val="2328828103"/>
                    </a:ext>
                  </a:extLst>
                </a:gridCol>
                <a:gridCol w="888483">
                  <a:extLst>
                    <a:ext uri="{9D8B030D-6E8A-4147-A177-3AD203B41FA5}">
                      <a16:colId xmlns:a16="http://schemas.microsoft.com/office/drawing/2014/main" val="3092378547"/>
                    </a:ext>
                  </a:extLst>
                </a:gridCol>
                <a:gridCol w="888483">
                  <a:extLst>
                    <a:ext uri="{9D8B030D-6E8A-4147-A177-3AD203B41FA5}">
                      <a16:colId xmlns:a16="http://schemas.microsoft.com/office/drawing/2014/main" val="4165587089"/>
                    </a:ext>
                  </a:extLst>
                </a:gridCol>
              </a:tblGrid>
              <a:tr h="301301">
                <a:tc rowSpan="2">
                  <a:txBody>
                    <a:bodyPr/>
                    <a:lstStyle/>
                    <a:p>
                      <a:pPr algn="ctr" fontAlgn="b">
                        <a:lnSpc>
                          <a:spcPts val="1100"/>
                        </a:lnSpc>
                      </a:pPr>
                      <a:r>
                        <a:rPr lang="ja-JP" altLang="en-US" sz="1000" b="0" i="0" u="none" strike="noStrike" dirty="0">
                          <a:solidFill>
                            <a:schemeClr val="tx1"/>
                          </a:solidFill>
                          <a:effectLst/>
                          <a:latin typeface="+mn-ea"/>
                          <a:ea typeface="+mn-ea"/>
                        </a:rPr>
                        <a:t>県産木材</a:t>
                      </a:r>
                      <a:endParaRPr lang="en-US" altLang="ja-JP" sz="1000" b="0" i="0" u="none" strike="noStrike" dirty="0">
                        <a:solidFill>
                          <a:schemeClr val="tx1"/>
                        </a:solidFill>
                        <a:effectLst/>
                        <a:latin typeface="+mn-ea"/>
                        <a:ea typeface="+mn-ea"/>
                      </a:endParaRPr>
                    </a:p>
                    <a:p>
                      <a:pPr algn="ctr" fontAlgn="b">
                        <a:lnSpc>
                          <a:spcPts val="1100"/>
                        </a:lnSpc>
                      </a:pPr>
                      <a:r>
                        <a:rPr lang="ja-JP" altLang="en-US" sz="1000" b="0" i="0" u="none" strike="noStrike" dirty="0">
                          <a:solidFill>
                            <a:schemeClr val="tx1"/>
                          </a:solidFill>
                          <a:effectLst/>
                          <a:latin typeface="+mn-ea"/>
                          <a:ea typeface="+mn-ea"/>
                        </a:rPr>
                        <a:t>使用量</a:t>
                      </a:r>
                      <a:endParaRPr lang="en-US" altLang="ja-JP" sz="1000" b="0" i="0" u="none" strike="noStrike" dirty="0">
                        <a:solidFill>
                          <a:schemeClr val="tx1"/>
                        </a:solidFill>
                        <a:effectLst/>
                        <a:latin typeface="+mn-ea"/>
                        <a:ea typeface="+mn-ea"/>
                      </a:endParaRPr>
                    </a:p>
                    <a:p>
                      <a:pPr algn="ctr" fontAlgn="b">
                        <a:lnSpc>
                          <a:spcPts val="1100"/>
                        </a:lnSpc>
                      </a:pPr>
                      <a:r>
                        <a:rPr lang="ja-JP" altLang="en-US" sz="1000" b="0" i="0" u="none" strike="noStrike" dirty="0">
                          <a:solidFill>
                            <a:schemeClr val="tx1"/>
                          </a:solidFill>
                          <a:effectLst/>
                          <a:latin typeface="+mn-ea"/>
                          <a:ea typeface="+mn-ea"/>
                        </a:rPr>
                        <a:t>（㎥）</a:t>
                      </a:r>
                    </a:p>
                  </a:txBody>
                  <a:tcPr marL="9525" marR="9525" marT="9525" marB="0" anchor="ctr">
                    <a:solidFill>
                      <a:schemeClr val="bg1"/>
                    </a:solidFill>
                  </a:tcPr>
                </a:tc>
                <a:tc rowSpan="2">
                  <a:txBody>
                    <a:bodyPr/>
                    <a:lstStyle/>
                    <a:p>
                      <a:pPr algn="ctr" fontAlgn="b">
                        <a:lnSpc>
                          <a:spcPts val="1100"/>
                        </a:lnSpc>
                      </a:pPr>
                      <a:r>
                        <a:rPr lang="ja-JP" altLang="en-US" sz="1000" b="0" i="0" u="none" strike="noStrike" dirty="0">
                          <a:solidFill>
                            <a:schemeClr val="tx1"/>
                          </a:solidFill>
                          <a:effectLst/>
                          <a:latin typeface="+mn-ea"/>
                          <a:ea typeface="+mn-ea"/>
                        </a:rPr>
                        <a:t>基本額</a:t>
                      </a:r>
                    </a:p>
                  </a:txBody>
                  <a:tcPr marL="9525" marR="9525" marT="9525" marB="0" anchor="ctr">
                    <a:solidFill>
                      <a:schemeClr val="bg1"/>
                    </a:solidFill>
                  </a:tcPr>
                </a:tc>
                <a:tc gridSpan="4">
                  <a:txBody>
                    <a:bodyPr/>
                    <a:lstStyle/>
                    <a:p>
                      <a:pPr algn="ctr">
                        <a:lnSpc>
                          <a:spcPts val="1100"/>
                        </a:lnSpc>
                      </a:pPr>
                      <a:r>
                        <a:rPr kumimoji="1" lang="ja-JP" altLang="en-US" sz="1000" b="0" dirty="0">
                          <a:latin typeface="+mn-ea"/>
                          <a:ea typeface="+mn-ea"/>
                        </a:rPr>
                        <a:t>加算額</a:t>
                      </a:r>
                    </a:p>
                  </a:txBody>
                  <a:tcPr marL="6953" marR="6953" marT="6953" marB="0" anchor="c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ts val="1100"/>
                        </a:lnSpc>
                      </a:pPr>
                      <a:r>
                        <a:rPr kumimoji="1" lang="ja-JP" altLang="en-US" sz="1050" b="1" dirty="0">
                          <a:solidFill>
                            <a:srgbClr val="FF0000"/>
                          </a:solidFill>
                          <a:latin typeface="+mn-ea"/>
                          <a:ea typeface="+mn-ea"/>
                        </a:rPr>
                        <a:t>補助</a:t>
                      </a:r>
                      <a:r>
                        <a:rPr kumimoji="1" lang="ja-JP" altLang="en-US" sz="1050" b="1" dirty="0" smtClean="0">
                          <a:solidFill>
                            <a:srgbClr val="FF0000"/>
                          </a:solidFill>
                          <a:latin typeface="+mn-ea"/>
                          <a:ea typeface="+mn-ea"/>
                        </a:rPr>
                        <a:t>額</a:t>
                      </a:r>
                      <a:endParaRPr kumimoji="1" lang="en-US" altLang="ja-JP" sz="1050" b="1" dirty="0">
                        <a:solidFill>
                          <a:srgbClr val="FF0000"/>
                        </a:solidFill>
                        <a:latin typeface="+mn-ea"/>
                        <a:ea typeface="+mn-ea"/>
                      </a:endParaRPr>
                    </a:p>
                  </a:txBody>
                  <a:tcPr marL="6953" marR="6953" marT="6953" marB="0" anchor="ctr">
                    <a:solidFill>
                      <a:schemeClr val="bg1"/>
                    </a:solidFill>
                  </a:tcPr>
                </a:tc>
                <a:extLst>
                  <a:ext uri="{0D108BD9-81ED-4DB2-BD59-A6C34878D82A}">
                    <a16:rowId xmlns:a16="http://schemas.microsoft.com/office/drawing/2014/main" val="832679944"/>
                  </a:ext>
                </a:extLst>
              </a:tr>
              <a:tr h="288960">
                <a:tc vMerge="1">
                  <a:txBody>
                    <a:bodyPr/>
                    <a:lstStyle/>
                    <a:p>
                      <a:endParaRPr kumimoji="1" lang="ja-JP" altLang="en-US"/>
                    </a:p>
                  </a:txBody>
                  <a:tcPr/>
                </a:tc>
                <a:tc vMerge="1">
                  <a:txBody>
                    <a:bodyPr/>
                    <a:lstStyle/>
                    <a:p>
                      <a:endParaRPr kumimoji="1" lang="ja-JP" altLang="en-US"/>
                    </a:p>
                  </a:txBody>
                  <a:tcPr>
                    <a:solidFill>
                      <a:schemeClr val="bg1"/>
                    </a:solidFill>
                  </a:tcPr>
                </a:tc>
                <a:tc>
                  <a:txBody>
                    <a:bodyPr/>
                    <a:lstStyle/>
                    <a:p>
                      <a:pPr algn="ctr" fontAlgn="b">
                        <a:lnSpc>
                          <a:spcPts val="1100"/>
                        </a:lnSpc>
                      </a:pPr>
                      <a:r>
                        <a:rPr lang="en-US" altLang="ja-JP" sz="1000" b="0" i="0" u="none" strike="noStrike" dirty="0">
                          <a:solidFill>
                            <a:schemeClr val="tx1"/>
                          </a:solidFill>
                          <a:effectLst/>
                          <a:latin typeface="+mn-ea"/>
                          <a:ea typeface="+mn-ea"/>
                        </a:rPr>
                        <a:t>JAS</a:t>
                      </a:r>
                      <a:r>
                        <a:rPr lang="ja-JP" altLang="en-US" sz="1000" b="0" i="0" u="none" strike="noStrike" dirty="0">
                          <a:solidFill>
                            <a:schemeClr val="tx1"/>
                          </a:solidFill>
                          <a:effectLst/>
                          <a:latin typeface="+mn-ea"/>
                          <a:ea typeface="+mn-ea"/>
                        </a:rPr>
                        <a:t>材 又は</a:t>
                      </a:r>
                      <a:endParaRPr lang="en-US" altLang="ja-JP" sz="1000" b="0" i="0" u="none" strike="noStrike" dirty="0">
                        <a:solidFill>
                          <a:schemeClr val="tx1"/>
                        </a:solidFill>
                        <a:effectLst/>
                        <a:latin typeface="+mn-ea"/>
                        <a:ea typeface="+mn-ea"/>
                      </a:endParaRPr>
                    </a:p>
                    <a:p>
                      <a:pPr algn="ctr" fontAlgn="b">
                        <a:lnSpc>
                          <a:spcPts val="1100"/>
                        </a:lnSpc>
                      </a:pPr>
                      <a:r>
                        <a:rPr lang="ja-JP" altLang="en-US" sz="1000" b="0" i="0" u="none" strike="noStrike" dirty="0">
                          <a:solidFill>
                            <a:schemeClr val="tx1"/>
                          </a:solidFill>
                          <a:effectLst/>
                          <a:latin typeface="+mn-ea"/>
                          <a:ea typeface="+mn-ea"/>
                        </a:rPr>
                        <a:t>認証材</a:t>
                      </a:r>
                    </a:p>
                  </a:txBody>
                  <a:tcPr marL="6953" marR="6953" marT="6953" marB="0" anchor="ctr">
                    <a:solidFill>
                      <a:schemeClr val="bg1"/>
                    </a:solidFill>
                  </a:tcPr>
                </a:tc>
                <a:tc>
                  <a:txBody>
                    <a:bodyPr/>
                    <a:lstStyle/>
                    <a:p>
                      <a:pPr algn="ctr" fontAlgn="b">
                        <a:lnSpc>
                          <a:spcPts val="1100"/>
                        </a:lnSpc>
                      </a:pPr>
                      <a:r>
                        <a:rPr lang="ja-JP" altLang="en-US" sz="1000" b="0" i="0" u="none" strike="noStrike" dirty="0">
                          <a:solidFill>
                            <a:schemeClr val="tx1"/>
                          </a:solidFill>
                          <a:effectLst/>
                          <a:latin typeface="+mn-ea"/>
                          <a:ea typeface="+mn-ea"/>
                        </a:rPr>
                        <a:t>子育て世帯</a:t>
                      </a:r>
                    </a:p>
                  </a:txBody>
                  <a:tcPr marL="6953" marR="6953" marT="6953" marB="0" anchor="ctr">
                    <a:solidFill>
                      <a:schemeClr val="bg1"/>
                    </a:solidFill>
                  </a:tcPr>
                </a:tc>
                <a:tc>
                  <a:txBody>
                    <a:bodyPr/>
                    <a:lstStyle/>
                    <a:p>
                      <a:pPr algn="ctr" fontAlgn="b">
                        <a:lnSpc>
                          <a:spcPts val="1100"/>
                        </a:lnSpc>
                      </a:pPr>
                      <a:r>
                        <a:rPr lang="ja-JP" altLang="en-US" sz="1000" b="0" i="0" u="none" strike="noStrike" dirty="0">
                          <a:solidFill>
                            <a:schemeClr val="tx1"/>
                          </a:solidFill>
                          <a:effectLst/>
                          <a:latin typeface="+mn-ea"/>
                          <a:ea typeface="+mn-ea"/>
                        </a:rPr>
                        <a:t>省エネ</a:t>
                      </a:r>
                      <a:r>
                        <a:rPr lang="en-US" altLang="ja-JP" sz="800" b="0" i="0" u="none" strike="noStrike" dirty="0">
                          <a:solidFill>
                            <a:schemeClr val="tx1"/>
                          </a:solidFill>
                          <a:effectLst/>
                          <a:latin typeface="+mn-ea"/>
                          <a:ea typeface="+mn-ea"/>
                        </a:rPr>
                        <a:t>※1</a:t>
                      </a:r>
                      <a:endParaRPr lang="ja-JP" altLang="en-US" sz="1000" b="0" i="0" u="none" strike="noStrike" dirty="0">
                        <a:solidFill>
                          <a:schemeClr val="tx1"/>
                        </a:solidFill>
                        <a:effectLst/>
                        <a:latin typeface="+mn-ea"/>
                        <a:ea typeface="+mn-ea"/>
                      </a:endParaRPr>
                    </a:p>
                  </a:txBody>
                  <a:tcPr marL="6953" marR="6953" marT="6953" marB="0" anchor="ctr">
                    <a:solidFill>
                      <a:schemeClr val="bg1"/>
                    </a:solidFill>
                  </a:tcPr>
                </a:tc>
                <a:tc>
                  <a:txBody>
                    <a:bodyPr/>
                    <a:lstStyle/>
                    <a:p>
                      <a:pPr algn="l" fontAlgn="b">
                        <a:lnSpc>
                          <a:spcPts val="1100"/>
                        </a:lnSpc>
                      </a:pPr>
                      <a:r>
                        <a:rPr lang="ja-JP" altLang="en-US" sz="1000" b="0" i="0" u="none" strike="noStrike" dirty="0">
                          <a:solidFill>
                            <a:schemeClr val="tx1"/>
                          </a:solidFill>
                          <a:effectLst/>
                          <a:latin typeface="+mn-ea"/>
                          <a:ea typeface="+mn-ea"/>
                        </a:rPr>
                        <a:t>　 バリア</a:t>
                      </a:r>
                      <a:endParaRPr lang="en-US" altLang="ja-JP" sz="1000" b="0" i="0" u="none" strike="noStrike" dirty="0">
                        <a:solidFill>
                          <a:schemeClr val="tx1"/>
                        </a:solidFill>
                        <a:effectLst/>
                        <a:latin typeface="+mn-ea"/>
                        <a:ea typeface="+mn-ea"/>
                      </a:endParaRPr>
                    </a:p>
                    <a:p>
                      <a:pPr algn="ctr" fontAlgn="b">
                        <a:lnSpc>
                          <a:spcPts val="1100"/>
                        </a:lnSpc>
                      </a:pPr>
                      <a:r>
                        <a:rPr lang="ja-JP" altLang="en-US" sz="1000" b="0" i="0" u="none" strike="noStrike" dirty="0">
                          <a:solidFill>
                            <a:schemeClr val="tx1"/>
                          </a:solidFill>
                          <a:effectLst/>
                          <a:latin typeface="+mn-ea"/>
                          <a:ea typeface="+mn-ea"/>
                        </a:rPr>
                        <a:t>フリー</a:t>
                      </a:r>
                      <a:r>
                        <a:rPr lang="en-US" altLang="ja-JP" sz="800" b="0" i="0" u="none" strike="noStrike" dirty="0">
                          <a:solidFill>
                            <a:schemeClr val="tx1"/>
                          </a:solidFill>
                          <a:effectLst/>
                          <a:latin typeface="+mn-ea"/>
                          <a:ea typeface="+mn-ea"/>
                        </a:rPr>
                        <a:t>※1</a:t>
                      </a:r>
                      <a:endParaRPr lang="ja-JP" altLang="en-US" sz="1000" b="0" i="0" u="none" strike="noStrike" dirty="0">
                        <a:solidFill>
                          <a:schemeClr val="tx1"/>
                        </a:solidFill>
                        <a:effectLst/>
                        <a:latin typeface="+mn-ea"/>
                        <a:ea typeface="+mn-ea"/>
                      </a:endParaRPr>
                    </a:p>
                  </a:txBody>
                  <a:tcPr marL="6953" marR="6953" marT="6953" marB="0" anchor="ctr">
                    <a:solidFill>
                      <a:schemeClr val="bg1"/>
                    </a:solidFill>
                  </a:tcPr>
                </a:tc>
                <a:tc vMerge="1">
                  <a:txBody>
                    <a:bodyPr/>
                    <a:lstStyle/>
                    <a:p>
                      <a:pPr algn="ctr" fontAlgn="b"/>
                      <a:endParaRPr lang="ja-JP" altLang="en-US" sz="1050" b="0" i="0" u="none" strike="noStrike" dirty="0">
                        <a:solidFill>
                          <a:schemeClr val="tx1"/>
                        </a:solidFill>
                        <a:effectLst/>
                        <a:latin typeface="+mn-ea"/>
                        <a:ea typeface="+mn-ea"/>
                      </a:endParaRPr>
                    </a:p>
                  </a:txBody>
                  <a:tcPr marL="6953" marR="6953" marT="6953" marB="0" anchor="ctr">
                    <a:solidFill>
                      <a:schemeClr val="bg1"/>
                    </a:solidFill>
                  </a:tcPr>
                </a:tc>
                <a:extLst>
                  <a:ext uri="{0D108BD9-81ED-4DB2-BD59-A6C34878D82A}">
                    <a16:rowId xmlns:a16="http://schemas.microsoft.com/office/drawing/2014/main" val="788599275"/>
                  </a:ext>
                </a:extLst>
              </a:tr>
              <a:tr h="309517">
                <a:tc>
                  <a:txBody>
                    <a:bodyPr/>
                    <a:lstStyle/>
                    <a:p>
                      <a:pPr algn="ctr" fontAlgn="b"/>
                      <a:r>
                        <a:rPr lang="ja-JP" altLang="en-US" sz="1000" b="0" i="0" u="none" strike="noStrike" dirty="0">
                          <a:solidFill>
                            <a:srgbClr val="000000"/>
                          </a:solidFill>
                          <a:effectLst/>
                          <a:latin typeface="+mn-ea"/>
                          <a:ea typeface="+mn-ea"/>
                        </a:rPr>
                        <a:t>５以上～</a:t>
                      </a:r>
                      <a:r>
                        <a:rPr lang="en-US" altLang="ja-JP" sz="1000" b="0" i="0" u="none" strike="noStrike" dirty="0">
                          <a:solidFill>
                            <a:srgbClr val="000000"/>
                          </a:solidFill>
                          <a:effectLst/>
                          <a:latin typeface="+mn-ea"/>
                          <a:ea typeface="+mn-ea"/>
                        </a:rPr>
                        <a:t>10</a:t>
                      </a:r>
                      <a:r>
                        <a:rPr lang="ja-JP" altLang="en-US" sz="1000" b="0" i="0" u="none" strike="noStrike" dirty="0">
                          <a:solidFill>
                            <a:srgbClr val="000000"/>
                          </a:solidFill>
                          <a:effectLst/>
                          <a:latin typeface="+mn-ea"/>
                          <a:ea typeface="+mn-ea"/>
                        </a:rPr>
                        <a:t>未満</a:t>
                      </a:r>
                    </a:p>
                  </a:txBody>
                  <a:tcPr marL="6953" marR="6953" marT="6953" marB="0" anchor="ctr">
                    <a:solidFill>
                      <a:schemeClr val="bg1"/>
                    </a:solidFill>
                  </a:tcPr>
                </a:tc>
                <a:tc>
                  <a:txBody>
                    <a:bodyPr/>
                    <a:lstStyle/>
                    <a:p>
                      <a:pPr algn="ctr" fontAlgn="b"/>
                      <a:r>
                        <a:rPr lang="en-US" altLang="ja-JP" sz="1000" b="0" i="0" u="none" strike="noStrike" dirty="0">
                          <a:solidFill>
                            <a:srgbClr val="000000"/>
                          </a:solidFill>
                          <a:effectLst/>
                          <a:latin typeface="+mn-ea"/>
                          <a:ea typeface="+mn-ea"/>
                        </a:rPr>
                        <a:t>15</a:t>
                      </a:r>
                      <a:r>
                        <a:rPr lang="ja-JP" altLang="en-US" sz="1000" b="0" i="0" u="none" strike="noStrike" dirty="0">
                          <a:solidFill>
                            <a:srgbClr val="000000"/>
                          </a:solidFill>
                          <a:effectLst/>
                          <a:latin typeface="+mn-ea"/>
                          <a:ea typeface="+mn-ea"/>
                        </a:rPr>
                        <a:t>万円</a:t>
                      </a:r>
                    </a:p>
                  </a:txBody>
                  <a:tcPr marL="6953" marR="6953" marT="6953" marB="0" anchor="ctr">
                    <a:solidFill>
                      <a:schemeClr val="bg1"/>
                    </a:solidFill>
                  </a:tcPr>
                </a:tc>
                <a:tc>
                  <a:txBody>
                    <a:bodyPr/>
                    <a:lstStyle/>
                    <a:p>
                      <a:pPr algn="ctr" fontAlgn="b"/>
                      <a:r>
                        <a:rPr lang="ja-JP" altLang="en-US" sz="1000" b="0" i="0" u="none" strike="noStrike" dirty="0">
                          <a:solidFill>
                            <a:srgbClr val="000000"/>
                          </a:solidFill>
                          <a:effectLst/>
                          <a:latin typeface="+mn-ea"/>
                          <a:ea typeface="+mn-ea"/>
                        </a:rPr>
                        <a:t>－</a:t>
                      </a:r>
                    </a:p>
                  </a:txBody>
                  <a:tcPr marL="6953" marR="6953" marT="6953" marB="0" anchor="ctr">
                    <a:solidFill>
                      <a:schemeClr val="bg1"/>
                    </a:solidFill>
                  </a:tcPr>
                </a:tc>
                <a:tc>
                  <a:txBody>
                    <a:bodyPr/>
                    <a:lstStyle/>
                    <a:p>
                      <a:pPr algn="ctr" fontAlgn="b"/>
                      <a:r>
                        <a:rPr lang="en-US" altLang="ja-JP" sz="1000" b="0" i="0" u="none" strike="noStrike" dirty="0">
                          <a:solidFill>
                            <a:srgbClr val="000000"/>
                          </a:solidFill>
                          <a:effectLst/>
                          <a:latin typeface="+mn-ea"/>
                          <a:ea typeface="+mn-ea"/>
                        </a:rPr>
                        <a:t>30</a:t>
                      </a:r>
                      <a:r>
                        <a:rPr lang="ja-JP" altLang="en-US" sz="1000" b="0" i="0" u="none" strike="noStrike" dirty="0">
                          <a:solidFill>
                            <a:srgbClr val="000000"/>
                          </a:solidFill>
                          <a:effectLst/>
                          <a:latin typeface="+mn-ea"/>
                          <a:ea typeface="+mn-ea"/>
                        </a:rPr>
                        <a:t>万円</a:t>
                      </a:r>
                    </a:p>
                  </a:txBody>
                  <a:tcPr marL="6953" marR="6953" marT="6953" marB="0" anchor="ctr">
                    <a:solidFill>
                      <a:schemeClr val="bg1"/>
                    </a:solidFill>
                  </a:tcPr>
                </a:tc>
                <a:tc>
                  <a:txBody>
                    <a:bodyPr/>
                    <a:lstStyle/>
                    <a:p>
                      <a:pPr algn="ctr" fontAlgn="b"/>
                      <a:r>
                        <a:rPr lang="ja-JP" altLang="en-US" sz="1000" b="0" i="0" u="none" strike="noStrike" dirty="0">
                          <a:solidFill>
                            <a:srgbClr val="000000"/>
                          </a:solidFill>
                          <a:effectLst/>
                          <a:latin typeface="+mn-ea"/>
                          <a:ea typeface="+mn-ea"/>
                        </a:rPr>
                        <a:t>－</a:t>
                      </a:r>
                    </a:p>
                  </a:txBody>
                  <a:tcPr marL="6953" marR="6953" marT="6953" marB="0" anchor="ctr">
                    <a:solidFill>
                      <a:schemeClr val="bg1"/>
                    </a:solidFill>
                  </a:tcPr>
                </a:tc>
                <a:tc>
                  <a:txBody>
                    <a:bodyPr/>
                    <a:lstStyle/>
                    <a:p>
                      <a:pPr algn="ctr" fontAlgn="b"/>
                      <a:r>
                        <a:rPr lang="ja-JP" altLang="en-US" sz="1000" b="0" i="0" u="none" strike="noStrike" dirty="0">
                          <a:solidFill>
                            <a:srgbClr val="000000"/>
                          </a:solidFill>
                          <a:effectLst/>
                          <a:latin typeface="+mn-ea"/>
                          <a:ea typeface="+mn-ea"/>
                        </a:rPr>
                        <a:t>－</a:t>
                      </a:r>
                    </a:p>
                  </a:txBody>
                  <a:tcPr marL="6953" marR="6953" marT="6953" marB="0" anchor="ctr">
                    <a:solidFill>
                      <a:schemeClr val="bg1"/>
                    </a:solidFill>
                  </a:tcPr>
                </a:tc>
                <a:tc>
                  <a:txBody>
                    <a:bodyPr/>
                    <a:lstStyle/>
                    <a:p>
                      <a:pPr algn="ctr" fontAlgn="b"/>
                      <a:r>
                        <a:rPr lang="en-US" altLang="ja-JP" sz="1200" b="1" i="0" u="none" strike="noStrike" dirty="0">
                          <a:solidFill>
                            <a:srgbClr val="FF0000"/>
                          </a:solidFill>
                          <a:effectLst/>
                          <a:latin typeface="+mn-ea"/>
                          <a:ea typeface="+mn-ea"/>
                        </a:rPr>
                        <a:t>45</a:t>
                      </a:r>
                      <a:r>
                        <a:rPr lang="ja-JP" altLang="en-US" sz="1200" b="1" i="0" u="none" strike="noStrike" dirty="0">
                          <a:solidFill>
                            <a:srgbClr val="FF0000"/>
                          </a:solidFill>
                          <a:effectLst/>
                          <a:latin typeface="+mn-ea"/>
                          <a:ea typeface="+mn-ea"/>
                        </a:rPr>
                        <a:t>万円</a:t>
                      </a:r>
                    </a:p>
                  </a:txBody>
                  <a:tcPr marL="6953" marR="6953" marT="6953" marB="0" anchor="ctr">
                    <a:solidFill>
                      <a:schemeClr val="bg1"/>
                    </a:solidFill>
                  </a:tcPr>
                </a:tc>
                <a:extLst>
                  <a:ext uri="{0D108BD9-81ED-4DB2-BD59-A6C34878D82A}">
                    <a16:rowId xmlns:a16="http://schemas.microsoft.com/office/drawing/2014/main" val="2728922734"/>
                  </a:ext>
                </a:extLst>
              </a:tr>
              <a:tr h="309517">
                <a:tc>
                  <a:txBody>
                    <a:bodyPr/>
                    <a:lstStyle/>
                    <a:p>
                      <a:pPr algn="ctr" fontAlgn="ctr"/>
                      <a:r>
                        <a:rPr lang="en-US" altLang="ja-JP" sz="1000" b="0" i="0" u="none" strike="noStrike" dirty="0">
                          <a:solidFill>
                            <a:srgbClr val="000000"/>
                          </a:solidFill>
                          <a:effectLst/>
                          <a:latin typeface="+mn-ea"/>
                          <a:ea typeface="+mn-ea"/>
                        </a:rPr>
                        <a:t>10</a:t>
                      </a:r>
                      <a:r>
                        <a:rPr lang="ja-JP" altLang="en-US" sz="1000" b="0" i="0" u="none" strike="noStrike" dirty="0">
                          <a:solidFill>
                            <a:srgbClr val="000000"/>
                          </a:solidFill>
                          <a:effectLst/>
                          <a:latin typeface="+mn-ea"/>
                          <a:ea typeface="+mn-ea"/>
                        </a:rPr>
                        <a:t>以上～</a:t>
                      </a:r>
                      <a:r>
                        <a:rPr lang="en-US" altLang="ja-JP" sz="1000" b="0" i="0" u="none" strike="noStrike" dirty="0">
                          <a:solidFill>
                            <a:srgbClr val="000000"/>
                          </a:solidFill>
                          <a:effectLst/>
                          <a:latin typeface="+mn-ea"/>
                          <a:ea typeface="+mn-ea"/>
                        </a:rPr>
                        <a:t>15</a:t>
                      </a:r>
                      <a:r>
                        <a:rPr lang="ja-JP" altLang="en-US" sz="1000" b="0" i="0" u="none" strike="noStrike" dirty="0">
                          <a:solidFill>
                            <a:srgbClr val="000000"/>
                          </a:solidFill>
                          <a:effectLst/>
                          <a:latin typeface="+mn-ea"/>
                          <a:ea typeface="+mn-ea"/>
                        </a:rPr>
                        <a:t>未満</a:t>
                      </a:r>
                    </a:p>
                  </a:txBody>
                  <a:tcPr marL="6953" marR="6953" marT="6953" marB="0" anchor="ctr">
                    <a:solidFill>
                      <a:schemeClr val="bg1"/>
                    </a:solidFill>
                  </a:tcPr>
                </a:tc>
                <a:tc>
                  <a:txBody>
                    <a:bodyPr/>
                    <a:lstStyle/>
                    <a:p>
                      <a:pPr algn="ctr" fontAlgn="b"/>
                      <a:r>
                        <a:rPr lang="en-US" altLang="ja-JP" sz="1000" b="0" i="0" u="none" strike="noStrike" dirty="0">
                          <a:solidFill>
                            <a:srgbClr val="000000"/>
                          </a:solidFill>
                          <a:effectLst/>
                          <a:latin typeface="+mn-ea"/>
                          <a:ea typeface="+mn-ea"/>
                        </a:rPr>
                        <a:t>25</a:t>
                      </a:r>
                      <a:r>
                        <a:rPr lang="ja-JP" altLang="en-US" sz="1000" b="0" i="0" u="none" strike="noStrike" dirty="0">
                          <a:solidFill>
                            <a:srgbClr val="000000"/>
                          </a:solidFill>
                          <a:effectLst/>
                          <a:latin typeface="+mn-ea"/>
                          <a:ea typeface="+mn-ea"/>
                        </a:rPr>
                        <a:t>万円</a:t>
                      </a:r>
                    </a:p>
                  </a:txBody>
                  <a:tcPr marL="6953" marR="6953" marT="6953" marB="0" anchor="ctr">
                    <a:solidFill>
                      <a:schemeClr val="bg1"/>
                    </a:solidFill>
                  </a:tcPr>
                </a:tc>
                <a:tc>
                  <a:txBody>
                    <a:bodyPr/>
                    <a:lstStyle/>
                    <a:p>
                      <a:pPr marL="0" marR="0" lvl="0" indent="0" algn="ctr" defTabSz="685814" rtl="0" eaLnBrk="1" fontAlgn="b" latinLnBrk="0" hangingPunct="1">
                        <a:lnSpc>
                          <a:spcPct val="100000"/>
                        </a:lnSpc>
                        <a:spcBef>
                          <a:spcPts val="0"/>
                        </a:spcBef>
                        <a:spcAft>
                          <a:spcPts val="0"/>
                        </a:spcAft>
                        <a:buClrTx/>
                        <a:buSzTx/>
                        <a:buFontTx/>
                        <a:buNone/>
                        <a:tabLst/>
                        <a:defRPr/>
                      </a:pPr>
                      <a:r>
                        <a:rPr lang="en-US" altLang="ja-JP" sz="1000" b="0" u="none" strike="noStrike" dirty="0">
                          <a:effectLst/>
                          <a:latin typeface="+mn-ea"/>
                          <a:ea typeface="+mn-ea"/>
                        </a:rPr>
                        <a:t>10</a:t>
                      </a:r>
                      <a:r>
                        <a:rPr lang="ja-JP" altLang="en-US" sz="1000" b="0" u="none" strike="noStrike" dirty="0">
                          <a:effectLst/>
                          <a:latin typeface="+mn-ea"/>
                          <a:ea typeface="+mn-ea"/>
                        </a:rPr>
                        <a:t>万円</a:t>
                      </a:r>
                    </a:p>
                  </a:txBody>
                  <a:tcPr marL="6953" marR="6953" marT="6953" marB="0" anchor="ctr">
                    <a:solidFill>
                      <a:schemeClr val="bg1"/>
                    </a:solidFill>
                  </a:tcPr>
                </a:tc>
                <a:tc>
                  <a:txBody>
                    <a:bodyPr/>
                    <a:lstStyle/>
                    <a:p>
                      <a:pPr marL="0" marR="0" lvl="0" indent="0" algn="ctr" defTabSz="685814" rtl="0" eaLnBrk="1" fontAlgn="b" latinLnBrk="0" hangingPunct="1">
                        <a:lnSpc>
                          <a:spcPct val="100000"/>
                        </a:lnSpc>
                        <a:spcBef>
                          <a:spcPts val="0"/>
                        </a:spcBef>
                        <a:spcAft>
                          <a:spcPts val="0"/>
                        </a:spcAft>
                        <a:buClrTx/>
                        <a:buSzTx/>
                        <a:buFontTx/>
                        <a:buNone/>
                        <a:tabLst/>
                        <a:defRPr/>
                      </a:pPr>
                      <a:r>
                        <a:rPr lang="en-US" altLang="ja-JP" sz="1000" b="0" u="none" strike="noStrike" dirty="0">
                          <a:effectLst/>
                          <a:latin typeface="+mn-ea"/>
                          <a:ea typeface="+mn-ea"/>
                        </a:rPr>
                        <a:t>30</a:t>
                      </a:r>
                      <a:r>
                        <a:rPr lang="ja-JP" altLang="en-US" sz="1000" b="0" u="none" strike="noStrike" dirty="0">
                          <a:effectLst/>
                          <a:latin typeface="+mn-ea"/>
                          <a:ea typeface="+mn-ea"/>
                        </a:rPr>
                        <a:t>万円</a:t>
                      </a:r>
                    </a:p>
                  </a:txBody>
                  <a:tcPr marL="6953" marR="6953" marT="6953" marB="0" anchor="ctr">
                    <a:solidFill>
                      <a:schemeClr val="bg1"/>
                    </a:solidFill>
                  </a:tcPr>
                </a:tc>
                <a:tc>
                  <a:txBody>
                    <a:bodyPr/>
                    <a:lstStyle/>
                    <a:p>
                      <a:pPr algn="ctr" fontAlgn="b"/>
                      <a:r>
                        <a:rPr lang="ja-JP" altLang="en-US" sz="1000" b="0" i="0" u="none" strike="noStrike" dirty="0">
                          <a:solidFill>
                            <a:srgbClr val="000000"/>
                          </a:solidFill>
                          <a:effectLst/>
                          <a:latin typeface="+mn-ea"/>
                          <a:ea typeface="+mn-ea"/>
                        </a:rPr>
                        <a:t>－</a:t>
                      </a:r>
                    </a:p>
                  </a:txBody>
                  <a:tcPr marL="6953" marR="6953" marT="6953" marB="0" anchor="ctr">
                    <a:solidFill>
                      <a:schemeClr val="bg1"/>
                    </a:solidFill>
                  </a:tcPr>
                </a:tc>
                <a:tc>
                  <a:txBody>
                    <a:bodyPr/>
                    <a:lstStyle/>
                    <a:p>
                      <a:pPr algn="ctr" fontAlgn="b"/>
                      <a:r>
                        <a:rPr lang="ja-JP" altLang="en-US" sz="1000" b="0" i="0" u="none" strike="noStrike" dirty="0">
                          <a:solidFill>
                            <a:srgbClr val="000000"/>
                          </a:solidFill>
                          <a:effectLst/>
                          <a:latin typeface="+mn-ea"/>
                          <a:ea typeface="+mn-ea"/>
                        </a:rPr>
                        <a:t>－</a:t>
                      </a:r>
                    </a:p>
                  </a:txBody>
                  <a:tcPr marL="6953" marR="6953" marT="6953" marB="0" anchor="ctr">
                    <a:solidFill>
                      <a:schemeClr val="bg1"/>
                    </a:solidFill>
                  </a:tcPr>
                </a:tc>
                <a:tc>
                  <a:txBody>
                    <a:bodyPr/>
                    <a:lstStyle/>
                    <a:p>
                      <a:pPr algn="ctr" fontAlgn="b"/>
                      <a:r>
                        <a:rPr lang="en-US" altLang="ja-JP" sz="1200" b="1" i="0" u="none" strike="noStrike" dirty="0">
                          <a:solidFill>
                            <a:srgbClr val="FF0000"/>
                          </a:solidFill>
                          <a:effectLst/>
                          <a:latin typeface="+mn-ea"/>
                          <a:ea typeface="+mn-ea"/>
                        </a:rPr>
                        <a:t>65</a:t>
                      </a:r>
                      <a:r>
                        <a:rPr lang="ja-JP" altLang="en-US" sz="1200" b="1" i="0" u="none" strike="noStrike" dirty="0">
                          <a:solidFill>
                            <a:srgbClr val="FF0000"/>
                          </a:solidFill>
                          <a:effectLst/>
                          <a:latin typeface="+mn-ea"/>
                          <a:ea typeface="+mn-ea"/>
                        </a:rPr>
                        <a:t>万円</a:t>
                      </a:r>
                    </a:p>
                  </a:txBody>
                  <a:tcPr marL="6953" marR="6953" marT="6953" marB="0" anchor="ctr">
                    <a:solidFill>
                      <a:schemeClr val="bg1"/>
                    </a:solidFill>
                  </a:tcPr>
                </a:tc>
                <a:extLst>
                  <a:ext uri="{0D108BD9-81ED-4DB2-BD59-A6C34878D82A}">
                    <a16:rowId xmlns:a16="http://schemas.microsoft.com/office/drawing/2014/main" val="153549431"/>
                  </a:ext>
                </a:extLst>
              </a:tr>
              <a:tr h="309517">
                <a:tc>
                  <a:txBody>
                    <a:bodyPr/>
                    <a:lstStyle/>
                    <a:p>
                      <a:pPr algn="ctr" fontAlgn="ctr"/>
                      <a:r>
                        <a:rPr lang="en-US" altLang="ja-JP" sz="1000" b="0" i="0" u="none" strike="noStrike" dirty="0">
                          <a:solidFill>
                            <a:srgbClr val="000000"/>
                          </a:solidFill>
                          <a:effectLst/>
                          <a:latin typeface="+mn-ea"/>
                          <a:ea typeface="+mn-ea"/>
                        </a:rPr>
                        <a:t>15</a:t>
                      </a:r>
                      <a:r>
                        <a:rPr lang="ja-JP" altLang="en-US" sz="1000" b="0" i="0" u="none" strike="noStrike" dirty="0">
                          <a:solidFill>
                            <a:srgbClr val="000000"/>
                          </a:solidFill>
                          <a:effectLst/>
                          <a:latin typeface="+mn-ea"/>
                          <a:ea typeface="+mn-ea"/>
                        </a:rPr>
                        <a:t>以上～</a:t>
                      </a:r>
                      <a:r>
                        <a:rPr lang="en-US" altLang="ja-JP" sz="1000" b="0" i="0" u="none" strike="noStrike" dirty="0">
                          <a:solidFill>
                            <a:srgbClr val="000000"/>
                          </a:solidFill>
                          <a:effectLst/>
                          <a:latin typeface="+mn-ea"/>
                          <a:ea typeface="+mn-ea"/>
                        </a:rPr>
                        <a:t>20</a:t>
                      </a:r>
                      <a:r>
                        <a:rPr lang="ja-JP" altLang="en-US" sz="1000" b="0" i="0" u="none" strike="noStrike" dirty="0">
                          <a:solidFill>
                            <a:srgbClr val="000000"/>
                          </a:solidFill>
                          <a:effectLst/>
                          <a:latin typeface="+mn-ea"/>
                          <a:ea typeface="+mn-ea"/>
                        </a:rPr>
                        <a:t>未満</a:t>
                      </a:r>
                    </a:p>
                  </a:txBody>
                  <a:tcPr marL="6953" marR="6953" marT="6953" marB="0" anchor="ctr">
                    <a:solidFill>
                      <a:schemeClr val="bg1"/>
                    </a:solidFill>
                  </a:tcPr>
                </a:tc>
                <a:tc>
                  <a:txBody>
                    <a:bodyPr/>
                    <a:lstStyle/>
                    <a:p>
                      <a:pPr algn="ctr"/>
                      <a:r>
                        <a:rPr kumimoji="1" lang="en-US" altLang="ja-JP" sz="1000" b="0" dirty="0">
                          <a:latin typeface="+mn-ea"/>
                          <a:ea typeface="+mn-ea"/>
                        </a:rPr>
                        <a:t>40</a:t>
                      </a:r>
                      <a:r>
                        <a:rPr kumimoji="1" lang="ja-JP" altLang="en-US" sz="1000" b="0" dirty="0">
                          <a:latin typeface="+mn-ea"/>
                          <a:ea typeface="+mn-ea"/>
                        </a:rPr>
                        <a:t>万円</a:t>
                      </a:r>
                    </a:p>
                  </a:txBody>
                  <a:tcPr marL="6953" marR="6953" marT="6953" marB="0" anchor="ctr">
                    <a:solidFill>
                      <a:schemeClr val="bg1"/>
                    </a:solidFill>
                  </a:tcPr>
                </a:tc>
                <a:tc>
                  <a:txBody>
                    <a:bodyPr/>
                    <a:lstStyle/>
                    <a:p>
                      <a:pPr algn="ctr"/>
                      <a:r>
                        <a:rPr kumimoji="1" lang="en-US" altLang="ja-JP" sz="1000" b="0" dirty="0">
                          <a:latin typeface="+mn-ea"/>
                          <a:ea typeface="+mn-ea"/>
                        </a:rPr>
                        <a:t>10</a:t>
                      </a:r>
                      <a:r>
                        <a:rPr kumimoji="1" lang="ja-JP" altLang="en-US" sz="1000" b="0" dirty="0">
                          <a:latin typeface="+mn-ea"/>
                          <a:ea typeface="+mn-ea"/>
                        </a:rPr>
                        <a:t>万円</a:t>
                      </a:r>
                    </a:p>
                  </a:txBody>
                  <a:tcPr marL="6953" marR="6953" marT="6953" marB="0" anchor="ctr">
                    <a:solidFill>
                      <a:schemeClr val="bg1"/>
                    </a:solidFill>
                  </a:tcPr>
                </a:tc>
                <a:tc>
                  <a:txBody>
                    <a:bodyPr/>
                    <a:lstStyle/>
                    <a:p>
                      <a:pPr algn="ctr"/>
                      <a:r>
                        <a:rPr kumimoji="1" lang="en-US" altLang="ja-JP" sz="1000" b="0" dirty="0">
                          <a:latin typeface="+mn-ea"/>
                          <a:ea typeface="+mn-ea"/>
                        </a:rPr>
                        <a:t>30</a:t>
                      </a:r>
                      <a:r>
                        <a:rPr kumimoji="1" lang="ja-JP" altLang="en-US" sz="1000" b="0" dirty="0">
                          <a:latin typeface="+mn-ea"/>
                          <a:ea typeface="+mn-ea"/>
                        </a:rPr>
                        <a:t>万円</a:t>
                      </a:r>
                    </a:p>
                  </a:txBody>
                  <a:tcPr marL="6953" marR="6953" marT="6953" marB="0" anchor="ctr">
                    <a:solidFill>
                      <a:schemeClr val="bg1"/>
                    </a:solidFill>
                  </a:tcPr>
                </a:tc>
                <a:tc>
                  <a:txBody>
                    <a:bodyPr/>
                    <a:lstStyle/>
                    <a:p>
                      <a:pPr algn="ctr"/>
                      <a:r>
                        <a:rPr kumimoji="1" lang="en-US" altLang="ja-JP" sz="1000" b="0" dirty="0">
                          <a:latin typeface="+mn-ea"/>
                          <a:ea typeface="+mn-ea"/>
                        </a:rPr>
                        <a:t>10</a:t>
                      </a:r>
                      <a:r>
                        <a:rPr kumimoji="1" lang="ja-JP" altLang="en-US" sz="1000" b="0" dirty="0">
                          <a:latin typeface="+mn-ea"/>
                          <a:ea typeface="+mn-ea"/>
                        </a:rPr>
                        <a:t>万円</a:t>
                      </a:r>
                    </a:p>
                  </a:txBody>
                  <a:tcPr marL="6953" marR="6953" marT="6953" marB="0" anchor="ctr">
                    <a:solidFill>
                      <a:schemeClr val="bg1"/>
                    </a:solidFill>
                  </a:tcPr>
                </a:tc>
                <a:tc>
                  <a:txBody>
                    <a:bodyPr/>
                    <a:lstStyle/>
                    <a:p>
                      <a:pPr algn="ctr"/>
                      <a:r>
                        <a:rPr kumimoji="1" lang="en-US" altLang="ja-JP" sz="1000" b="0" dirty="0">
                          <a:latin typeface="+mn-ea"/>
                          <a:ea typeface="+mn-ea"/>
                        </a:rPr>
                        <a:t>10</a:t>
                      </a:r>
                      <a:r>
                        <a:rPr kumimoji="1" lang="ja-JP" altLang="en-US" sz="1000" b="0" dirty="0">
                          <a:latin typeface="+mn-ea"/>
                          <a:ea typeface="+mn-ea"/>
                        </a:rPr>
                        <a:t>万円</a:t>
                      </a:r>
                    </a:p>
                  </a:txBody>
                  <a:tcPr marL="6953" marR="6953" marT="6953" marB="0" anchor="ctr">
                    <a:solidFill>
                      <a:schemeClr val="bg1"/>
                    </a:solidFill>
                  </a:tcPr>
                </a:tc>
                <a:tc>
                  <a:txBody>
                    <a:bodyPr/>
                    <a:lstStyle/>
                    <a:p>
                      <a:pPr algn="ctr"/>
                      <a:r>
                        <a:rPr kumimoji="1" lang="en-US" altLang="ja-JP" sz="1200" b="1" dirty="0">
                          <a:solidFill>
                            <a:srgbClr val="FF0000"/>
                          </a:solidFill>
                          <a:latin typeface="+mn-ea"/>
                          <a:ea typeface="+mn-ea"/>
                        </a:rPr>
                        <a:t>100</a:t>
                      </a:r>
                      <a:r>
                        <a:rPr kumimoji="1" lang="ja-JP" altLang="en-US" sz="1200" b="1" dirty="0">
                          <a:solidFill>
                            <a:srgbClr val="FF0000"/>
                          </a:solidFill>
                          <a:latin typeface="+mn-ea"/>
                          <a:ea typeface="+mn-ea"/>
                        </a:rPr>
                        <a:t>万円</a:t>
                      </a:r>
                    </a:p>
                  </a:txBody>
                  <a:tcPr marL="6953" marR="6953" marT="6953" marB="0" anchor="ctr">
                    <a:solidFill>
                      <a:schemeClr val="bg1"/>
                    </a:solidFill>
                  </a:tcPr>
                </a:tc>
                <a:extLst>
                  <a:ext uri="{0D108BD9-81ED-4DB2-BD59-A6C34878D82A}">
                    <a16:rowId xmlns:a16="http://schemas.microsoft.com/office/drawing/2014/main" val="4143772246"/>
                  </a:ext>
                </a:extLst>
              </a:tr>
              <a:tr h="314592">
                <a:tc>
                  <a:txBody>
                    <a:bodyPr/>
                    <a:lstStyle/>
                    <a:p>
                      <a:pPr algn="ctr" fontAlgn="ctr"/>
                      <a:r>
                        <a:rPr lang="en-US" altLang="ja-JP" sz="1000" b="0" i="0" u="none" strike="noStrike" dirty="0">
                          <a:solidFill>
                            <a:srgbClr val="000000"/>
                          </a:solidFill>
                          <a:effectLst/>
                          <a:latin typeface="+mn-ea"/>
                          <a:ea typeface="+mn-ea"/>
                        </a:rPr>
                        <a:t>20</a:t>
                      </a:r>
                      <a:r>
                        <a:rPr lang="ja-JP" altLang="en-US" sz="1000" b="0" i="0" u="none" strike="noStrike" dirty="0">
                          <a:solidFill>
                            <a:srgbClr val="000000"/>
                          </a:solidFill>
                          <a:effectLst/>
                          <a:latin typeface="+mn-ea"/>
                          <a:ea typeface="+mn-ea"/>
                        </a:rPr>
                        <a:t>以上</a:t>
                      </a:r>
                    </a:p>
                  </a:txBody>
                  <a:tcPr marL="6953" marR="6953" marT="6953" marB="0" anchor="ctr">
                    <a:solidFill>
                      <a:schemeClr val="bg1"/>
                    </a:solidFill>
                  </a:tcPr>
                </a:tc>
                <a:tc>
                  <a:txBody>
                    <a:bodyPr/>
                    <a:lstStyle/>
                    <a:p>
                      <a:pPr algn="ctr"/>
                      <a:r>
                        <a:rPr kumimoji="1" lang="en-US" altLang="ja-JP" sz="1000" b="0" dirty="0">
                          <a:latin typeface="+mn-ea"/>
                          <a:ea typeface="+mn-ea"/>
                        </a:rPr>
                        <a:t>45</a:t>
                      </a:r>
                      <a:r>
                        <a:rPr kumimoji="1" lang="ja-JP" altLang="en-US" sz="1000" b="0" dirty="0">
                          <a:latin typeface="+mn-ea"/>
                          <a:ea typeface="+mn-ea"/>
                        </a:rPr>
                        <a:t>万円</a:t>
                      </a:r>
                    </a:p>
                  </a:txBody>
                  <a:tcPr marL="6953" marR="6953" marT="6953" marB="0" anchor="ctr">
                    <a:solidFill>
                      <a:schemeClr val="bg1"/>
                    </a:solidFill>
                  </a:tcPr>
                </a:tc>
                <a:tc>
                  <a:txBody>
                    <a:bodyPr/>
                    <a:lstStyle/>
                    <a:p>
                      <a:pPr algn="ctr"/>
                      <a:r>
                        <a:rPr kumimoji="1" lang="en-US" altLang="ja-JP" sz="1000" b="0" dirty="0">
                          <a:latin typeface="+mn-ea"/>
                          <a:ea typeface="+mn-ea"/>
                        </a:rPr>
                        <a:t>10</a:t>
                      </a:r>
                      <a:r>
                        <a:rPr kumimoji="1" lang="ja-JP" altLang="en-US" sz="1000" b="0" dirty="0">
                          <a:latin typeface="+mn-ea"/>
                          <a:ea typeface="+mn-ea"/>
                        </a:rPr>
                        <a:t>万円</a:t>
                      </a:r>
                    </a:p>
                  </a:txBody>
                  <a:tcPr marL="6953" marR="6953" marT="6953" marB="0" anchor="ctr">
                    <a:solidFill>
                      <a:schemeClr val="bg1"/>
                    </a:solidFill>
                  </a:tcPr>
                </a:tc>
                <a:tc>
                  <a:txBody>
                    <a:bodyPr/>
                    <a:lstStyle/>
                    <a:p>
                      <a:pPr algn="l"/>
                      <a:r>
                        <a:rPr kumimoji="1" lang="ja-JP" altLang="en-US" sz="1000" b="0" dirty="0">
                          <a:latin typeface="+mn-ea"/>
                          <a:ea typeface="+mn-ea"/>
                        </a:rPr>
                        <a:t>　</a:t>
                      </a:r>
                      <a:r>
                        <a:rPr kumimoji="1" lang="en-US" altLang="ja-JP" sz="1000" b="0" dirty="0">
                          <a:latin typeface="+mn-ea"/>
                          <a:ea typeface="+mn-ea"/>
                        </a:rPr>
                        <a:t>25</a:t>
                      </a:r>
                      <a:r>
                        <a:rPr kumimoji="1" lang="ja-JP" altLang="en-US" sz="1000" b="0" dirty="0">
                          <a:latin typeface="+mn-ea"/>
                          <a:ea typeface="+mn-ea"/>
                        </a:rPr>
                        <a:t>万円 又は</a:t>
                      </a:r>
                      <a:endParaRPr kumimoji="1" lang="en-US" altLang="ja-JP" sz="1000" b="0" dirty="0">
                        <a:latin typeface="+mn-ea"/>
                        <a:ea typeface="+mn-ea"/>
                      </a:endParaRPr>
                    </a:p>
                    <a:p>
                      <a:pPr algn="l"/>
                      <a:r>
                        <a:rPr kumimoji="1" lang="ja-JP" altLang="en-US" sz="1000" b="0" dirty="0">
                          <a:latin typeface="+mn-ea"/>
                          <a:ea typeface="+mn-ea"/>
                        </a:rPr>
                        <a:t>　</a:t>
                      </a:r>
                      <a:r>
                        <a:rPr kumimoji="1" lang="en-US" altLang="ja-JP" sz="1000" b="0" dirty="0">
                          <a:latin typeface="+mn-ea"/>
                          <a:ea typeface="+mn-ea"/>
                        </a:rPr>
                        <a:t>30</a:t>
                      </a:r>
                      <a:r>
                        <a:rPr kumimoji="1" lang="ja-JP" altLang="en-US" sz="1000" b="0" dirty="0">
                          <a:latin typeface="+mn-ea"/>
                          <a:ea typeface="+mn-ea"/>
                        </a:rPr>
                        <a:t>万円</a:t>
                      </a:r>
                      <a:r>
                        <a:rPr kumimoji="1" lang="en-US" altLang="ja-JP" sz="800" b="0" dirty="0">
                          <a:latin typeface="+mn-ea"/>
                          <a:ea typeface="+mn-ea"/>
                        </a:rPr>
                        <a:t>※2</a:t>
                      </a:r>
                      <a:endParaRPr kumimoji="1" lang="ja-JP" altLang="en-US" sz="1000" b="0" dirty="0">
                        <a:latin typeface="+mn-ea"/>
                        <a:ea typeface="+mn-ea"/>
                      </a:endParaRPr>
                    </a:p>
                  </a:txBody>
                  <a:tcPr marL="6953" marR="6953" marT="6953" marB="0" anchor="ctr">
                    <a:solidFill>
                      <a:schemeClr val="bg1"/>
                    </a:solidFill>
                  </a:tcPr>
                </a:tc>
                <a:tc>
                  <a:txBody>
                    <a:bodyPr/>
                    <a:lstStyle/>
                    <a:p>
                      <a:pPr algn="ctr"/>
                      <a:r>
                        <a:rPr kumimoji="1" lang="en-US" altLang="ja-JP" sz="1000" b="0" dirty="0">
                          <a:latin typeface="+mn-ea"/>
                          <a:ea typeface="+mn-ea"/>
                        </a:rPr>
                        <a:t>10</a:t>
                      </a:r>
                      <a:r>
                        <a:rPr kumimoji="1" lang="ja-JP" altLang="en-US" sz="1000" b="0" dirty="0">
                          <a:latin typeface="+mn-ea"/>
                          <a:ea typeface="+mn-ea"/>
                        </a:rPr>
                        <a:t>万円</a:t>
                      </a:r>
                    </a:p>
                  </a:txBody>
                  <a:tcPr marL="6953" marR="6953" marT="6953" marB="0" anchor="ctr">
                    <a:solidFill>
                      <a:schemeClr val="bg1"/>
                    </a:solidFill>
                  </a:tcPr>
                </a:tc>
                <a:tc>
                  <a:txBody>
                    <a:bodyPr/>
                    <a:lstStyle/>
                    <a:p>
                      <a:pPr algn="ctr"/>
                      <a:r>
                        <a:rPr kumimoji="1" lang="en-US" altLang="ja-JP" sz="1000" b="0" dirty="0">
                          <a:latin typeface="+mn-ea"/>
                          <a:ea typeface="+mn-ea"/>
                        </a:rPr>
                        <a:t>10</a:t>
                      </a:r>
                      <a:r>
                        <a:rPr kumimoji="1" lang="ja-JP" altLang="en-US" sz="1000" b="0" dirty="0">
                          <a:latin typeface="+mn-ea"/>
                          <a:ea typeface="+mn-ea"/>
                        </a:rPr>
                        <a:t>万円</a:t>
                      </a:r>
                    </a:p>
                  </a:txBody>
                  <a:tcPr marL="6953" marR="6953" marT="6953" marB="0" anchor="ctr">
                    <a:solidFill>
                      <a:schemeClr val="bg1"/>
                    </a:solidFill>
                  </a:tcPr>
                </a:tc>
                <a:tc>
                  <a:txBody>
                    <a:bodyPr/>
                    <a:lstStyle/>
                    <a:p>
                      <a:pPr algn="ctr"/>
                      <a:r>
                        <a:rPr kumimoji="1" lang="en-US" altLang="ja-JP" sz="1200" b="1" dirty="0">
                          <a:solidFill>
                            <a:srgbClr val="FF0000"/>
                          </a:solidFill>
                          <a:latin typeface="+mn-ea"/>
                          <a:ea typeface="+mn-ea"/>
                        </a:rPr>
                        <a:t>100</a:t>
                      </a:r>
                      <a:r>
                        <a:rPr kumimoji="1" lang="ja-JP" altLang="en-US" sz="1200" b="1" dirty="0">
                          <a:solidFill>
                            <a:srgbClr val="FF0000"/>
                          </a:solidFill>
                          <a:latin typeface="+mn-ea"/>
                          <a:ea typeface="+mn-ea"/>
                        </a:rPr>
                        <a:t>万円</a:t>
                      </a:r>
                    </a:p>
                  </a:txBody>
                  <a:tcPr marL="6953" marR="6953" marT="6953" marB="0" anchor="ctr">
                    <a:solidFill>
                      <a:schemeClr val="bg1"/>
                    </a:solidFill>
                  </a:tcPr>
                </a:tc>
                <a:extLst>
                  <a:ext uri="{0D108BD9-81ED-4DB2-BD59-A6C34878D82A}">
                    <a16:rowId xmlns:a16="http://schemas.microsoft.com/office/drawing/2014/main" val="389365607"/>
                  </a:ext>
                </a:extLst>
              </a:tr>
            </a:tbl>
          </a:graphicData>
        </a:graphic>
      </p:graphicFrame>
      <p:sp>
        <p:nvSpPr>
          <p:cNvPr id="14" name="角丸四角形 13"/>
          <p:cNvSpPr/>
          <p:nvPr/>
        </p:nvSpPr>
        <p:spPr>
          <a:xfrm>
            <a:off x="9525" y="13062"/>
            <a:ext cx="6817057" cy="641816"/>
          </a:xfrm>
          <a:prstGeom prst="roundRect">
            <a:avLst/>
          </a:prstGeom>
          <a:solidFill>
            <a:schemeClr val="accent1">
              <a:lumMod val="20000"/>
              <a:lumOff val="8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accent1">
                    <a:lumMod val="50000"/>
                  </a:schemeClr>
                </a:solidFill>
                <a:latin typeface="+mn-ea"/>
              </a:rPr>
              <a:t>１　募集期間</a:t>
            </a:r>
            <a:r>
              <a:rPr kumimoji="1" lang="ja-JP" altLang="en-US" sz="1400" dirty="0">
                <a:solidFill>
                  <a:srgbClr val="FF0000"/>
                </a:solidFill>
                <a:latin typeface="+mn-ea"/>
              </a:rPr>
              <a:t>　　</a:t>
            </a:r>
            <a:r>
              <a:rPr kumimoji="1" lang="ja-JP" altLang="en-US" sz="1200" b="1" dirty="0">
                <a:solidFill>
                  <a:srgbClr val="FF0000"/>
                </a:solidFill>
                <a:latin typeface="+mn-ea"/>
              </a:rPr>
              <a:t>＜令和３年５月</a:t>
            </a:r>
            <a:r>
              <a:rPr kumimoji="1" lang="en-US" altLang="ja-JP" sz="1200" b="1" dirty="0">
                <a:solidFill>
                  <a:srgbClr val="FF0000"/>
                </a:solidFill>
                <a:latin typeface="+mn-ea"/>
              </a:rPr>
              <a:t>10</a:t>
            </a:r>
            <a:r>
              <a:rPr kumimoji="1" lang="ja-JP" altLang="en-US" sz="1200" b="1" dirty="0">
                <a:solidFill>
                  <a:srgbClr val="FF0000"/>
                </a:solidFill>
                <a:latin typeface="+mn-ea"/>
              </a:rPr>
              <a:t>日</a:t>
            </a:r>
            <a:r>
              <a:rPr kumimoji="1" lang="ja-JP" altLang="en-US" sz="1200" dirty="0">
                <a:solidFill>
                  <a:srgbClr val="FF0000"/>
                </a:solidFill>
                <a:latin typeface="+mn-ea"/>
              </a:rPr>
              <a:t>から</a:t>
            </a:r>
            <a:r>
              <a:rPr kumimoji="1" lang="ja-JP" altLang="en-US" sz="1200" b="1" dirty="0">
                <a:solidFill>
                  <a:srgbClr val="FF0000"/>
                </a:solidFill>
                <a:latin typeface="+mn-ea"/>
              </a:rPr>
              <a:t>受付開始＞</a:t>
            </a:r>
            <a:endParaRPr kumimoji="1" lang="en-US" altLang="ja-JP" sz="1200" b="1" dirty="0">
              <a:solidFill>
                <a:srgbClr val="FF0000"/>
              </a:solidFill>
              <a:latin typeface="+mn-ea"/>
            </a:endParaRPr>
          </a:p>
          <a:p>
            <a:r>
              <a:rPr kumimoji="1" lang="ja-JP" altLang="en-US" sz="1400" dirty="0">
                <a:solidFill>
                  <a:srgbClr val="FFFF00"/>
                </a:solidFill>
                <a:latin typeface="+mn-ea"/>
              </a:rPr>
              <a:t>　　</a:t>
            </a:r>
            <a:r>
              <a:rPr kumimoji="1" lang="ja-JP" altLang="en-US" sz="1100" dirty="0">
                <a:solidFill>
                  <a:schemeClr val="tx1"/>
                </a:solidFill>
                <a:latin typeface="+mn-ea"/>
              </a:rPr>
              <a:t>令和３年４月１日以降に着工し、令和４年３月</a:t>
            </a:r>
            <a:r>
              <a:rPr kumimoji="1" lang="en-US" altLang="ja-JP" sz="1100" dirty="0">
                <a:solidFill>
                  <a:schemeClr val="tx1"/>
                </a:solidFill>
                <a:latin typeface="+mn-ea"/>
              </a:rPr>
              <a:t>15</a:t>
            </a:r>
            <a:r>
              <a:rPr kumimoji="1" lang="ja-JP" altLang="en-US" sz="1100" dirty="0">
                <a:solidFill>
                  <a:schemeClr val="tx1"/>
                </a:solidFill>
                <a:latin typeface="+mn-ea"/>
              </a:rPr>
              <a:t>日までに完成するものが対象です。</a:t>
            </a:r>
            <a:endParaRPr kumimoji="1" lang="en-US" altLang="ja-JP" sz="1100" dirty="0">
              <a:solidFill>
                <a:schemeClr val="tx1"/>
              </a:solidFill>
              <a:latin typeface="+mn-ea"/>
            </a:endParaRPr>
          </a:p>
          <a:p>
            <a:pPr algn="r"/>
            <a:r>
              <a:rPr kumimoji="1" lang="ja-JP" altLang="en-US" sz="1100" dirty="0">
                <a:solidFill>
                  <a:schemeClr val="tx1"/>
                </a:solidFill>
                <a:latin typeface="+mn-ea"/>
              </a:rPr>
              <a:t>　　</a:t>
            </a:r>
            <a:r>
              <a:rPr kumimoji="1" lang="en-US" altLang="ja-JP" sz="900" u="sng" dirty="0">
                <a:solidFill>
                  <a:schemeClr val="tx1"/>
                </a:solidFill>
                <a:latin typeface="+mn-ea"/>
              </a:rPr>
              <a:t>※</a:t>
            </a:r>
            <a:r>
              <a:rPr kumimoji="1" lang="ja-JP" altLang="en-US" sz="900" u="sng" dirty="0">
                <a:solidFill>
                  <a:schemeClr val="tx1"/>
                </a:solidFill>
                <a:latin typeface="+mn-ea"/>
              </a:rPr>
              <a:t>予算の範囲内で補助します。予算がなくなり次第、受付を終了しますので、ご了承願います。</a:t>
            </a:r>
            <a:endParaRPr kumimoji="1" lang="ja-JP" altLang="en-US" sz="1000" u="sng" dirty="0">
              <a:solidFill>
                <a:schemeClr val="tx1"/>
              </a:solidFill>
              <a:latin typeface="+mn-ea"/>
            </a:endParaRPr>
          </a:p>
        </p:txBody>
      </p:sp>
      <p:sp>
        <p:nvSpPr>
          <p:cNvPr id="15" name="角丸四角形 14"/>
          <p:cNvSpPr/>
          <p:nvPr/>
        </p:nvSpPr>
        <p:spPr>
          <a:xfrm>
            <a:off x="9525" y="682088"/>
            <a:ext cx="6817057" cy="699049"/>
          </a:xfrm>
          <a:prstGeom prst="roundRect">
            <a:avLst>
              <a:gd name="adj" fmla="val 12561"/>
            </a:avLst>
          </a:prstGeom>
          <a:solidFill>
            <a:srgbClr val="FDF0E7"/>
          </a:solidFill>
          <a:ln w="635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accent2">
                    <a:lumMod val="50000"/>
                  </a:schemeClr>
                </a:solidFill>
                <a:latin typeface="+mn-ea"/>
              </a:rPr>
              <a:t>２　対象者</a:t>
            </a:r>
            <a:r>
              <a:rPr kumimoji="1" lang="ja-JP" altLang="en-US" sz="1400" dirty="0">
                <a:solidFill>
                  <a:srgbClr val="FF0000"/>
                </a:solidFill>
                <a:latin typeface="+mn-ea"/>
              </a:rPr>
              <a:t>　</a:t>
            </a:r>
            <a:r>
              <a:rPr kumimoji="1" lang="ja-JP" altLang="en-US" sz="1200" b="1" dirty="0">
                <a:solidFill>
                  <a:srgbClr val="FF0000"/>
                </a:solidFill>
                <a:latin typeface="+mn-ea"/>
              </a:rPr>
              <a:t>＜次のいずれかに該当する方＞</a:t>
            </a:r>
            <a:endParaRPr kumimoji="1" lang="en-US" altLang="ja-JP" sz="1200" b="1" dirty="0">
              <a:solidFill>
                <a:srgbClr val="FF0000"/>
              </a:solidFill>
              <a:latin typeface="+mn-ea"/>
            </a:endParaRPr>
          </a:p>
          <a:p>
            <a:r>
              <a:rPr kumimoji="1" lang="ja-JP" altLang="en-US" sz="1400" dirty="0">
                <a:solidFill>
                  <a:srgbClr val="FFFF00"/>
                </a:solidFill>
                <a:latin typeface="+mn-ea"/>
              </a:rPr>
              <a:t>　</a:t>
            </a:r>
            <a:r>
              <a:rPr kumimoji="1" lang="ja-JP" altLang="en-US" sz="1100" dirty="0">
                <a:solidFill>
                  <a:schemeClr val="tx1"/>
                </a:solidFill>
                <a:latin typeface="+mn-ea"/>
              </a:rPr>
              <a:t>⑴　県内に、自ら居住するため、金融機関</a:t>
            </a:r>
            <a:r>
              <a:rPr kumimoji="1" lang="ja-JP" altLang="en-US" sz="1100" dirty="0" smtClean="0">
                <a:solidFill>
                  <a:schemeClr val="tx1"/>
                </a:solidFill>
                <a:latin typeface="+mn-ea"/>
              </a:rPr>
              <a:t>から住宅ローンの</a:t>
            </a:r>
            <a:r>
              <a:rPr kumimoji="1" lang="ja-JP" altLang="en-US" sz="1100" dirty="0">
                <a:solidFill>
                  <a:schemeClr val="tx1"/>
                </a:solidFill>
                <a:latin typeface="+mn-ea"/>
              </a:rPr>
              <a:t>貸付けを受けて、住宅を新築する方</a:t>
            </a:r>
            <a:endParaRPr kumimoji="1" lang="en-US" altLang="ja-JP" sz="1600" dirty="0">
              <a:solidFill>
                <a:schemeClr val="tx1"/>
              </a:solidFill>
              <a:latin typeface="+mn-ea"/>
            </a:endParaRPr>
          </a:p>
          <a:p>
            <a:r>
              <a:rPr kumimoji="1" lang="ja-JP" altLang="en-US" sz="1400" dirty="0">
                <a:solidFill>
                  <a:schemeClr val="tx1"/>
                </a:solidFill>
                <a:latin typeface="+mn-ea"/>
              </a:rPr>
              <a:t>　</a:t>
            </a:r>
            <a:r>
              <a:rPr kumimoji="1" lang="ja-JP" altLang="en-US" sz="1100" dirty="0">
                <a:solidFill>
                  <a:schemeClr val="tx1"/>
                </a:solidFill>
                <a:latin typeface="+mn-ea"/>
              </a:rPr>
              <a:t>⑵　</a:t>
            </a:r>
            <a:r>
              <a:rPr kumimoji="1" lang="ja-JP" altLang="en-US" sz="1100" dirty="0" smtClean="0">
                <a:solidFill>
                  <a:schemeClr val="tx1"/>
                </a:solidFill>
                <a:latin typeface="+mn-ea"/>
              </a:rPr>
              <a:t>県内に、自ら</a:t>
            </a:r>
            <a:r>
              <a:rPr kumimoji="1" lang="ja-JP" altLang="en-US" sz="1100" dirty="0">
                <a:solidFill>
                  <a:schemeClr val="tx1"/>
                </a:solidFill>
                <a:latin typeface="+mn-ea"/>
              </a:rPr>
              <a:t>居住するため、住宅をリフォームする方</a:t>
            </a:r>
          </a:p>
        </p:txBody>
      </p:sp>
      <p:sp>
        <p:nvSpPr>
          <p:cNvPr id="22" name="角丸四角形 21"/>
          <p:cNvSpPr/>
          <p:nvPr/>
        </p:nvSpPr>
        <p:spPr>
          <a:xfrm>
            <a:off x="120132" y="4709623"/>
            <a:ext cx="3352980" cy="1768932"/>
          </a:xfrm>
          <a:prstGeom prst="roundRect">
            <a:avLst>
              <a:gd name="adj" fmla="val 2747"/>
            </a:avLst>
          </a:prstGeom>
          <a:solidFill>
            <a:schemeClr val="bg1">
              <a:alpha val="90000"/>
            </a:schemeClr>
          </a:solidFill>
          <a:ln w="2222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kumimoji="1" lang="ja-JP" altLang="en-US" sz="800" dirty="0" smtClean="0">
                <a:solidFill>
                  <a:schemeClr val="tx1"/>
                </a:solidFill>
                <a:latin typeface="+mn-ea"/>
              </a:rPr>
              <a:t>❶住宅</a:t>
            </a:r>
            <a:r>
              <a:rPr kumimoji="1" lang="ja-JP" altLang="en-US" sz="800" dirty="0">
                <a:solidFill>
                  <a:schemeClr val="tx1"/>
                </a:solidFill>
                <a:latin typeface="+mn-ea"/>
              </a:rPr>
              <a:t>の用に供する部分</a:t>
            </a:r>
            <a:r>
              <a:rPr kumimoji="1" lang="ja-JP" altLang="en-US" sz="800" dirty="0" smtClean="0">
                <a:solidFill>
                  <a:schemeClr val="tx1"/>
                </a:solidFill>
                <a:latin typeface="+mn-ea"/>
              </a:rPr>
              <a:t>に県産</a:t>
            </a:r>
            <a:r>
              <a:rPr kumimoji="1" lang="ja-JP" altLang="en-US" sz="800" dirty="0">
                <a:solidFill>
                  <a:schemeClr val="tx1"/>
                </a:solidFill>
                <a:latin typeface="+mn-ea"/>
              </a:rPr>
              <a:t>木材を５㎥以上使用</a:t>
            </a:r>
            <a:r>
              <a:rPr kumimoji="1" lang="ja-JP" altLang="en-US" sz="800" dirty="0" smtClean="0">
                <a:solidFill>
                  <a:schemeClr val="tx1"/>
                </a:solidFill>
                <a:latin typeface="+mn-ea"/>
              </a:rPr>
              <a:t>すること</a:t>
            </a:r>
            <a:r>
              <a:rPr kumimoji="1" lang="ja-JP" altLang="en-US" sz="800" dirty="0">
                <a:solidFill>
                  <a:schemeClr val="tx1"/>
                </a:solidFill>
                <a:latin typeface="+mn-ea"/>
              </a:rPr>
              <a:t>。</a:t>
            </a:r>
            <a:endParaRPr kumimoji="1" lang="en-US" altLang="ja-JP" sz="800" dirty="0">
              <a:solidFill>
                <a:schemeClr val="tx1"/>
              </a:solidFill>
              <a:latin typeface="+mn-ea"/>
            </a:endParaRPr>
          </a:p>
          <a:p>
            <a:pPr>
              <a:lnSpc>
                <a:spcPts val="1100"/>
              </a:lnSpc>
            </a:pPr>
            <a:r>
              <a:rPr kumimoji="1" lang="ja-JP" altLang="en-US" sz="800" dirty="0">
                <a:solidFill>
                  <a:schemeClr val="tx1"/>
                </a:solidFill>
                <a:latin typeface="+mn-ea"/>
              </a:rPr>
              <a:t>❷県産木材を用いていることが、県産木材の産地証明制度（岩手県産材産地証明書）等により証明できること。</a:t>
            </a:r>
            <a:endParaRPr kumimoji="1" lang="en-US" altLang="ja-JP" sz="800" dirty="0">
              <a:solidFill>
                <a:schemeClr val="tx1"/>
              </a:solidFill>
              <a:latin typeface="+mn-ea"/>
            </a:endParaRPr>
          </a:p>
          <a:p>
            <a:pPr>
              <a:lnSpc>
                <a:spcPts val="1100"/>
              </a:lnSpc>
            </a:pPr>
            <a:r>
              <a:rPr kumimoji="1" lang="ja-JP" altLang="en-US" sz="800" dirty="0">
                <a:solidFill>
                  <a:schemeClr val="tx1"/>
                </a:solidFill>
                <a:latin typeface="+mn-ea"/>
              </a:rPr>
              <a:t>❸本事業の目的である県産木材の利用促進の観点から、住宅の構造や外観等について、建設現場見学会</a:t>
            </a:r>
            <a:r>
              <a:rPr kumimoji="1" lang="ja-JP" altLang="en-US" sz="800" dirty="0" smtClean="0">
                <a:solidFill>
                  <a:schemeClr val="tx1"/>
                </a:solidFill>
                <a:latin typeface="+mn-ea"/>
              </a:rPr>
              <a:t>や、工務店等のホームページ</a:t>
            </a:r>
            <a:r>
              <a:rPr kumimoji="1" lang="ja-JP" altLang="en-US" sz="800" dirty="0">
                <a:solidFill>
                  <a:schemeClr val="tx1"/>
                </a:solidFill>
                <a:latin typeface="+mn-ea"/>
              </a:rPr>
              <a:t>での公開</a:t>
            </a:r>
            <a:r>
              <a:rPr kumimoji="1" lang="ja-JP" altLang="en-US" sz="800" dirty="0" smtClean="0">
                <a:solidFill>
                  <a:schemeClr val="tx1"/>
                </a:solidFill>
                <a:latin typeface="+mn-ea"/>
              </a:rPr>
              <a:t>等による供用・供覧に同意できる</a:t>
            </a:r>
            <a:r>
              <a:rPr kumimoji="1" lang="ja-JP" altLang="en-US" sz="800" dirty="0">
                <a:solidFill>
                  <a:schemeClr val="tx1"/>
                </a:solidFill>
                <a:latin typeface="+mn-ea"/>
              </a:rPr>
              <a:t>こと。</a:t>
            </a:r>
          </a:p>
          <a:p>
            <a:pPr>
              <a:lnSpc>
                <a:spcPts val="1100"/>
              </a:lnSpc>
            </a:pPr>
            <a:r>
              <a:rPr kumimoji="1" lang="ja-JP" altLang="en-US" sz="800" dirty="0">
                <a:solidFill>
                  <a:schemeClr val="tx1"/>
                </a:solidFill>
                <a:latin typeface="+mn-ea"/>
              </a:rPr>
              <a:t>❹令和３年４月１日以降に着工し、令和４年３月</a:t>
            </a:r>
            <a:r>
              <a:rPr kumimoji="1" lang="en-US" altLang="ja-JP" sz="800" dirty="0">
                <a:solidFill>
                  <a:schemeClr val="tx1"/>
                </a:solidFill>
                <a:latin typeface="+mn-ea"/>
              </a:rPr>
              <a:t>15</a:t>
            </a:r>
            <a:r>
              <a:rPr kumimoji="1" lang="ja-JP" altLang="en-US" sz="800" dirty="0">
                <a:solidFill>
                  <a:schemeClr val="tx1"/>
                </a:solidFill>
                <a:latin typeface="+mn-ea"/>
              </a:rPr>
              <a:t>日までに工事が完成する木造住宅であること</a:t>
            </a:r>
            <a:r>
              <a:rPr kumimoji="1" lang="ja-JP" altLang="en-US" sz="800" dirty="0" smtClean="0">
                <a:solidFill>
                  <a:schemeClr val="tx1"/>
                </a:solidFill>
                <a:latin typeface="+mn-ea"/>
              </a:rPr>
              <a:t>。</a:t>
            </a:r>
            <a:endParaRPr kumimoji="1" lang="en-US" altLang="ja-JP" sz="800" dirty="0" smtClean="0">
              <a:solidFill>
                <a:schemeClr val="tx1"/>
              </a:solidFill>
              <a:latin typeface="+mn-ea"/>
            </a:endParaRPr>
          </a:p>
          <a:p>
            <a:pPr>
              <a:lnSpc>
                <a:spcPts val="1100"/>
              </a:lnSpc>
            </a:pPr>
            <a:r>
              <a:rPr kumimoji="1" lang="ja-JP" altLang="en-US" sz="800" dirty="0" smtClean="0">
                <a:solidFill>
                  <a:schemeClr val="tx1"/>
                </a:solidFill>
                <a:latin typeface="+mn-ea"/>
              </a:rPr>
              <a:t>❺令和４年３月</a:t>
            </a:r>
            <a:r>
              <a:rPr kumimoji="1" lang="en-US" altLang="ja-JP" sz="800" dirty="0" smtClean="0">
                <a:solidFill>
                  <a:schemeClr val="tx1"/>
                </a:solidFill>
                <a:latin typeface="+mn-ea"/>
              </a:rPr>
              <a:t>15</a:t>
            </a:r>
            <a:r>
              <a:rPr kumimoji="1" lang="ja-JP" altLang="en-US" sz="800" dirty="0" smtClean="0">
                <a:solidFill>
                  <a:schemeClr val="tx1"/>
                </a:solidFill>
                <a:latin typeface="+mn-ea"/>
              </a:rPr>
              <a:t>日までに建設現場見学会や工務店等の</a:t>
            </a:r>
            <a:r>
              <a:rPr kumimoji="1" lang="en-US" altLang="ja-JP" sz="800" dirty="0" smtClean="0">
                <a:solidFill>
                  <a:schemeClr val="tx1"/>
                </a:solidFill>
                <a:latin typeface="+mn-ea"/>
              </a:rPr>
              <a:t>HP</a:t>
            </a:r>
            <a:r>
              <a:rPr kumimoji="1" lang="ja-JP" altLang="en-US" sz="800" dirty="0" err="1" smtClean="0">
                <a:solidFill>
                  <a:schemeClr val="tx1"/>
                </a:solidFill>
                <a:latin typeface="+mn-ea"/>
              </a:rPr>
              <a:t>での</a:t>
            </a:r>
            <a:r>
              <a:rPr kumimoji="1" lang="ja-JP" altLang="en-US" sz="800" dirty="0" smtClean="0">
                <a:solidFill>
                  <a:schemeClr val="tx1"/>
                </a:solidFill>
                <a:latin typeface="+mn-ea"/>
              </a:rPr>
              <a:t>写真の公開等が行われること。（見学会等の終了は、令和４年３月</a:t>
            </a:r>
            <a:r>
              <a:rPr kumimoji="1" lang="en-US" altLang="ja-JP" sz="800" dirty="0" smtClean="0">
                <a:solidFill>
                  <a:schemeClr val="tx1"/>
                </a:solidFill>
                <a:latin typeface="+mn-ea"/>
              </a:rPr>
              <a:t>15</a:t>
            </a:r>
            <a:r>
              <a:rPr kumimoji="1" lang="ja-JP" altLang="en-US" sz="800" dirty="0" smtClean="0">
                <a:solidFill>
                  <a:schemeClr val="tx1"/>
                </a:solidFill>
                <a:latin typeface="+mn-ea"/>
              </a:rPr>
              <a:t>日以降でも差し支えない。）</a:t>
            </a:r>
            <a:endParaRPr kumimoji="1" lang="en-US" altLang="ja-JP" sz="800" dirty="0">
              <a:solidFill>
                <a:schemeClr val="tx1"/>
              </a:solidFill>
              <a:latin typeface="+mn-ea"/>
            </a:endParaRPr>
          </a:p>
          <a:p>
            <a:pPr>
              <a:lnSpc>
                <a:spcPts val="1100"/>
              </a:lnSpc>
            </a:pPr>
            <a:r>
              <a:rPr kumimoji="1" lang="ja-JP" altLang="en-US" sz="800" dirty="0" smtClean="0">
                <a:solidFill>
                  <a:schemeClr val="tx1"/>
                </a:solidFill>
                <a:latin typeface="+mn-ea"/>
              </a:rPr>
              <a:t>❻県内に本店</a:t>
            </a:r>
            <a:r>
              <a:rPr kumimoji="1" lang="ja-JP" altLang="en-US" sz="800" dirty="0">
                <a:solidFill>
                  <a:schemeClr val="tx1"/>
                </a:solidFill>
                <a:latin typeface="+mn-ea"/>
              </a:rPr>
              <a:t>を置く建築業者等が施工するものであること。</a:t>
            </a:r>
            <a:endParaRPr kumimoji="1" lang="en-US" altLang="ja-JP" sz="800" dirty="0">
              <a:solidFill>
                <a:schemeClr val="tx1"/>
              </a:solidFill>
              <a:latin typeface="+mn-ea"/>
            </a:endParaRPr>
          </a:p>
        </p:txBody>
      </p:sp>
      <p:sp>
        <p:nvSpPr>
          <p:cNvPr id="9" name="正方形/長方形 8"/>
          <p:cNvSpPr/>
          <p:nvPr/>
        </p:nvSpPr>
        <p:spPr>
          <a:xfrm>
            <a:off x="3520783" y="4709623"/>
            <a:ext cx="3175525" cy="1060495"/>
          </a:xfrm>
          <a:prstGeom prst="rect">
            <a:avLst/>
          </a:prstGeom>
          <a:solidFill>
            <a:schemeClr val="bg1"/>
          </a:solidFill>
          <a:ln w="19050">
            <a:solidFill>
              <a:schemeClr val="accent6">
                <a:lumMod val="60000"/>
                <a:lumOff val="4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kumimoji="1" lang="ja-JP" altLang="en-US" sz="800" u="sng" dirty="0">
                <a:solidFill>
                  <a:schemeClr val="tx1"/>
                </a:solidFill>
                <a:latin typeface="+mn-ea"/>
              </a:rPr>
              <a:t>子育て世帯向け加算</a:t>
            </a:r>
            <a:endParaRPr kumimoji="1" lang="en-US" altLang="ja-JP" sz="800" u="sng" dirty="0">
              <a:solidFill>
                <a:schemeClr val="tx1"/>
              </a:solidFill>
              <a:latin typeface="+mn-ea"/>
            </a:endParaRPr>
          </a:p>
          <a:p>
            <a:pPr>
              <a:lnSpc>
                <a:spcPts val="1100"/>
              </a:lnSpc>
            </a:pPr>
            <a:r>
              <a:rPr kumimoji="1" lang="ja-JP" altLang="en-US" sz="800" dirty="0">
                <a:solidFill>
                  <a:schemeClr val="tx1"/>
                </a:solidFill>
                <a:latin typeface="+mn-ea"/>
              </a:rPr>
              <a:t>❶県産木材を５㎥以上</a:t>
            </a:r>
            <a:r>
              <a:rPr kumimoji="1" lang="ja-JP" altLang="en-US" sz="800" dirty="0" smtClean="0">
                <a:solidFill>
                  <a:schemeClr val="tx1"/>
                </a:solidFill>
                <a:latin typeface="+mn-ea"/>
              </a:rPr>
              <a:t>使用</a:t>
            </a:r>
            <a:r>
              <a:rPr kumimoji="1" lang="ja-JP" altLang="en-US" sz="800" dirty="0">
                <a:solidFill>
                  <a:schemeClr val="tx1"/>
                </a:solidFill>
                <a:latin typeface="+mn-ea"/>
              </a:rPr>
              <a:t>する</a:t>
            </a:r>
            <a:r>
              <a:rPr kumimoji="1" lang="ja-JP" altLang="en-US" sz="800" dirty="0" smtClean="0">
                <a:solidFill>
                  <a:schemeClr val="tx1"/>
                </a:solidFill>
                <a:latin typeface="+mn-ea"/>
              </a:rPr>
              <a:t>こと</a:t>
            </a:r>
            <a:r>
              <a:rPr kumimoji="1" lang="ja-JP" altLang="en-US" sz="800" dirty="0">
                <a:solidFill>
                  <a:schemeClr val="tx1"/>
                </a:solidFill>
                <a:latin typeface="+mn-ea"/>
              </a:rPr>
              <a:t>。</a:t>
            </a:r>
            <a:endParaRPr kumimoji="1" lang="en-US" altLang="ja-JP" sz="800" dirty="0">
              <a:solidFill>
                <a:schemeClr val="tx1"/>
              </a:solidFill>
              <a:latin typeface="+mn-ea"/>
            </a:endParaRPr>
          </a:p>
          <a:p>
            <a:pPr>
              <a:lnSpc>
                <a:spcPts val="1100"/>
              </a:lnSpc>
            </a:pPr>
            <a:r>
              <a:rPr kumimoji="1" lang="ja-JP" altLang="en-US" sz="800" dirty="0">
                <a:solidFill>
                  <a:schemeClr val="tx1"/>
                </a:solidFill>
                <a:latin typeface="+mn-ea"/>
              </a:rPr>
              <a:t>❷</a:t>
            </a:r>
            <a:r>
              <a:rPr kumimoji="1" lang="en-US" altLang="ja-JP" sz="800" dirty="0">
                <a:solidFill>
                  <a:schemeClr val="tx1"/>
                </a:solidFill>
                <a:latin typeface="+mn-ea"/>
              </a:rPr>
              <a:t>18</a:t>
            </a:r>
            <a:r>
              <a:rPr kumimoji="1" lang="ja-JP" altLang="en-US" sz="800" dirty="0" smtClean="0">
                <a:solidFill>
                  <a:schemeClr val="tx1"/>
                </a:solidFill>
                <a:latin typeface="+mn-ea"/>
              </a:rPr>
              <a:t>歳以下（高校生以下）の</a:t>
            </a:r>
            <a:r>
              <a:rPr kumimoji="1" lang="ja-JP" altLang="en-US" sz="800" dirty="0">
                <a:solidFill>
                  <a:schemeClr val="tx1"/>
                </a:solidFill>
                <a:latin typeface="+mn-ea"/>
              </a:rPr>
              <a:t>子と同居していること（工事が完成した時点</a:t>
            </a:r>
            <a:r>
              <a:rPr kumimoji="1" lang="ja-JP" altLang="en-US" sz="800" dirty="0" smtClean="0">
                <a:solidFill>
                  <a:schemeClr val="tx1"/>
                </a:solidFill>
                <a:latin typeface="+mn-ea"/>
              </a:rPr>
              <a:t>で妊婦</a:t>
            </a:r>
            <a:r>
              <a:rPr kumimoji="1" lang="ja-JP" altLang="en-US" sz="800" dirty="0">
                <a:solidFill>
                  <a:schemeClr val="tx1"/>
                </a:solidFill>
                <a:latin typeface="+mn-ea"/>
              </a:rPr>
              <a:t>がいる世帯も対象）。</a:t>
            </a:r>
            <a:endParaRPr kumimoji="1" lang="en-US" altLang="ja-JP" sz="800" dirty="0">
              <a:solidFill>
                <a:schemeClr val="tx1"/>
              </a:solidFill>
              <a:latin typeface="+mn-ea"/>
            </a:endParaRPr>
          </a:p>
          <a:p>
            <a:pPr>
              <a:lnSpc>
                <a:spcPts val="1100"/>
              </a:lnSpc>
            </a:pPr>
            <a:r>
              <a:rPr kumimoji="1" lang="ja-JP" altLang="en-US" sz="800" dirty="0">
                <a:solidFill>
                  <a:schemeClr val="tx1"/>
                </a:solidFill>
                <a:latin typeface="+mn-ea"/>
              </a:rPr>
              <a:t>➌加算額は、一世帯あたり</a:t>
            </a:r>
            <a:r>
              <a:rPr kumimoji="1" lang="en-US" altLang="ja-JP" sz="800" dirty="0">
                <a:solidFill>
                  <a:schemeClr val="tx1"/>
                </a:solidFill>
                <a:latin typeface="+mn-ea"/>
              </a:rPr>
              <a:t>30</a:t>
            </a:r>
            <a:r>
              <a:rPr kumimoji="1" lang="ja-JP" altLang="en-US" sz="800" dirty="0">
                <a:solidFill>
                  <a:schemeClr val="tx1"/>
                </a:solidFill>
                <a:latin typeface="+mn-ea"/>
              </a:rPr>
              <a:t>万円とすること。</a:t>
            </a:r>
            <a:endParaRPr kumimoji="1" lang="en-US" altLang="ja-JP" sz="800" dirty="0">
              <a:solidFill>
                <a:schemeClr val="tx1"/>
              </a:solidFill>
              <a:latin typeface="+mn-ea"/>
            </a:endParaRPr>
          </a:p>
          <a:p>
            <a:pPr>
              <a:lnSpc>
                <a:spcPts val="1100"/>
              </a:lnSpc>
            </a:pPr>
            <a:r>
              <a:rPr kumimoji="1" lang="ja-JP" altLang="en-US" sz="800" dirty="0">
                <a:solidFill>
                  <a:schemeClr val="tx1"/>
                </a:solidFill>
                <a:latin typeface="+mn-ea"/>
              </a:rPr>
              <a:t>（補助額（合計）の上限は</a:t>
            </a:r>
            <a:r>
              <a:rPr kumimoji="1" lang="en-US" altLang="ja-JP" sz="800" dirty="0">
                <a:solidFill>
                  <a:schemeClr val="tx1"/>
                </a:solidFill>
                <a:latin typeface="+mn-ea"/>
              </a:rPr>
              <a:t>100</a:t>
            </a:r>
            <a:r>
              <a:rPr kumimoji="1" lang="ja-JP" altLang="en-US" sz="800" dirty="0">
                <a:solidFill>
                  <a:schemeClr val="tx1"/>
                </a:solidFill>
                <a:latin typeface="+mn-ea"/>
              </a:rPr>
              <a:t>万円であるため、上限を超える場合は</a:t>
            </a:r>
            <a:r>
              <a:rPr kumimoji="1" lang="en-US" altLang="ja-JP" sz="800" dirty="0">
                <a:solidFill>
                  <a:schemeClr val="tx1"/>
                </a:solidFill>
                <a:latin typeface="+mn-ea"/>
              </a:rPr>
              <a:t>25</a:t>
            </a:r>
            <a:r>
              <a:rPr kumimoji="1" lang="ja-JP" altLang="en-US" sz="800" dirty="0">
                <a:solidFill>
                  <a:schemeClr val="tx1"/>
                </a:solidFill>
                <a:latin typeface="+mn-ea"/>
              </a:rPr>
              <a:t>万</a:t>
            </a:r>
            <a:r>
              <a:rPr kumimoji="1" lang="ja-JP" altLang="en-US" sz="800" dirty="0" smtClean="0">
                <a:solidFill>
                  <a:schemeClr val="tx1"/>
                </a:solidFill>
                <a:latin typeface="+mn-ea"/>
              </a:rPr>
              <a:t>円となります。）</a:t>
            </a:r>
            <a:endParaRPr kumimoji="1" lang="en-US" altLang="ja-JP" sz="800" dirty="0">
              <a:solidFill>
                <a:schemeClr val="tx1"/>
              </a:solidFill>
              <a:latin typeface="+mn-ea"/>
            </a:endParaRPr>
          </a:p>
        </p:txBody>
      </p:sp>
      <p:sp>
        <p:nvSpPr>
          <p:cNvPr id="2" name="テキスト ボックス 1"/>
          <p:cNvSpPr txBox="1"/>
          <p:nvPr/>
        </p:nvSpPr>
        <p:spPr>
          <a:xfrm>
            <a:off x="3446318" y="6564515"/>
            <a:ext cx="1991033" cy="276999"/>
          </a:xfrm>
          <a:prstGeom prst="rect">
            <a:avLst/>
          </a:prstGeom>
          <a:noFill/>
        </p:spPr>
        <p:txBody>
          <a:bodyPr wrap="square" rtlCol="0">
            <a:spAutoFit/>
          </a:bodyPr>
          <a:lstStyle/>
          <a:p>
            <a:pPr lvl="0"/>
            <a:r>
              <a:rPr kumimoji="1" lang="en-US" altLang="ja-JP" sz="1200" b="1" dirty="0">
                <a:solidFill>
                  <a:schemeClr val="accent6">
                    <a:lumMod val="50000"/>
                  </a:schemeClr>
                </a:solidFill>
                <a:latin typeface="+mn-ea"/>
              </a:rPr>
              <a:t>(</a:t>
            </a:r>
            <a:r>
              <a:rPr kumimoji="1" lang="ja-JP" altLang="en-US" sz="1200" b="1" dirty="0">
                <a:solidFill>
                  <a:schemeClr val="accent6">
                    <a:lumMod val="50000"/>
                  </a:schemeClr>
                </a:solidFill>
                <a:latin typeface="+mn-ea"/>
              </a:rPr>
              <a:t>２</a:t>
            </a:r>
            <a:r>
              <a:rPr kumimoji="1" lang="en-US" altLang="ja-JP" sz="1200" b="1" dirty="0">
                <a:solidFill>
                  <a:schemeClr val="accent6">
                    <a:lumMod val="50000"/>
                  </a:schemeClr>
                </a:solidFill>
                <a:latin typeface="+mn-ea"/>
              </a:rPr>
              <a:t>)</a:t>
            </a:r>
            <a:r>
              <a:rPr kumimoji="1" lang="ja-JP" altLang="en-US" sz="1200" b="1" dirty="0" smtClean="0">
                <a:solidFill>
                  <a:schemeClr val="accent6">
                    <a:lumMod val="50000"/>
                  </a:schemeClr>
                </a:solidFill>
                <a:latin typeface="+mn-ea"/>
              </a:rPr>
              <a:t> </a:t>
            </a:r>
            <a:r>
              <a:rPr kumimoji="1" lang="ja-JP" altLang="en-US" sz="1200" b="1" dirty="0">
                <a:solidFill>
                  <a:schemeClr val="accent6">
                    <a:lumMod val="50000"/>
                  </a:schemeClr>
                </a:solidFill>
                <a:latin typeface="+mn-ea"/>
              </a:rPr>
              <a:t>主な補助要件</a:t>
            </a:r>
            <a:endParaRPr kumimoji="1" lang="ja-JP" altLang="en-US" b="1" dirty="0">
              <a:solidFill>
                <a:schemeClr val="accent6">
                  <a:lumMod val="50000"/>
                </a:schemeClr>
              </a:solidFill>
              <a:latin typeface="+mn-ea"/>
            </a:endParaRPr>
          </a:p>
        </p:txBody>
      </p:sp>
      <p:sp>
        <p:nvSpPr>
          <p:cNvPr id="26" name="テキスト ボックス 25"/>
          <p:cNvSpPr txBox="1"/>
          <p:nvPr/>
        </p:nvSpPr>
        <p:spPr>
          <a:xfrm>
            <a:off x="58199" y="4465706"/>
            <a:ext cx="1474227" cy="276999"/>
          </a:xfrm>
          <a:prstGeom prst="rect">
            <a:avLst/>
          </a:prstGeom>
          <a:noFill/>
        </p:spPr>
        <p:txBody>
          <a:bodyPr wrap="square" rtlCol="0">
            <a:spAutoFit/>
          </a:bodyPr>
          <a:lstStyle/>
          <a:p>
            <a:pPr lvl="0"/>
            <a:r>
              <a:rPr kumimoji="1" lang="en-US" altLang="ja-JP" sz="1200" b="1" dirty="0" smtClean="0">
                <a:solidFill>
                  <a:schemeClr val="accent6">
                    <a:lumMod val="50000"/>
                  </a:schemeClr>
                </a:solidFill>
                <a:latin typeface="+mn-ea"/>
              </a:rPr>
              <a:t>(</a:t>
            </a:r>
            <a:r>
              <a:rPr kumimoji="1" lang="ja-JP" altLang="en-US" sz="1200" b="1" dirty="0" smtClean="0">
                <a:solidFill>
                  <a:schemeClr val="accent6">
                    <a:lumMod val="50000"/>
                  </a:schemeClr>
                </a:solidFill>
                <a:latin typeface="+mn-ea"/>
              </a:rPr>
              <a:t>２</a:t>
            </a:r>
            <a:r>
              <a:rPr kumimoji="1" lang="en-US" altLang="ja-JP" sz="1200" b="1" dirty="0" smtClean="0">
                <a:solidFill>
                  <a:schemeClr val="accent6">
                    <a:lumMod val="50000"/>
                  </a:schemeClr>
                </a:solidFill>
                <a:latin typeface="+mn-ea"/>
              </a:rPr>
              <a:t>)</a:t>
            </a:r>
            <a:r>
              <a:rPr kumimoji="1" lang="ja-JP" altLang="en-US" sz="1200" b="1" dirty="0" smtClean="0">
                <a:solidFill>
                  <a:schemeClr val="accent6">
                    <a:lumMod val="50000"/>
                  </a:schemeClr>
                </a:solidFill>
                <a:latin typeface="+mn-ea"/>
              </a:rPr>
              <a:t> </a:t>
            </a:r>
            <a:r>
              <a:rPr kumimoji="1" lang="ja-JP" altLang="en-US" sz="1200" b="1" dirty="0">
                <a:solidFill>
                  <a:schemeClr val="accent6">
                    <a:lumMod val="50000"/>
                  </a:schemeClr>
                </a:solidFill>
                <a:latin typeface="+mn-ea"/>
              </a:rPr>
              <a:t>主な補助要件</a:t>
            </a:r>
            <a:endParaRPr kumimoji="1" lang="ja-JP" altLang="en-US" b="1" dirty="0">
              <a:solidFill>
                <a:schemeClr val="accent6">
                  <a:lumMod val="50000"/>
                </a:schemeClr>
              </a:solidFill>
              <a:latin typeface="+mn-ea"/>
            </a:endParaRPr>
          </a:p>
        </p:txBody>
      </p:sp>
      <p:sp>
        <p:nvSpPr>
          <p:cNvPr id="28" name="テキスト ボックス 27"/>
          <p:cNvSpPr txBox="1"/>
          <p:nvPr/>
        </p:nvSpPr>
        <p:spPr>
          <a:xfrm>
            <a:off x="45193" y="2032063"/>
            <a:ext cx="1498012" cy="276999"/>
          </a:xfrm>
          <a:prstGeom prst="rect">
            <a:avLst/>
          </a:prstGeom>
          <a:noFill/>
        </p:spPr>
        <p:txBody>
          <a:bodyPr wrap="square" rtlCol="0">
            <a:spAutoFit/>
          </a:bodyPr>
          <a:lstStyle/>
          <a:p>
            <a:pPr lvl="0"/>
            <a:r>
              <a:rPr kumimoji="1" lang="en-US" altLang="ja-JP" sz="1200" b="1" dirty="0">
                <a:solidFill>
                  <a:schemeClr val="accent6">
                    <a:lumMod val="50000"/>
                  </a:schemeClr>
                </a:solidFill>
                <a:latin typeface="+mn-ea"/>
              </a:rPr>
              <a:t>(</a:t>
            </a:r>
            <a:r>
              <a:rPr kumimoji="1" lang="ja-JP" altLang="en-US" sz="1200" b="1" dirty="0">
                <a:solidFill>
                  <a:schemeClr val="accent6">
                    <a:lumMod val="50000"/>
                  </a:schemeClr>
                </a:solidFill>
                <a:latin typeface="+mn-ea"/>
              </a:rPr>
              <a:t>１</a:t>
            </a:r>
            <a:r>
              <a:rPr kumimoji="1" lang="en-US" altLang="ja-JP" sz="1200" b="1" dirty="0" smtClean="0">
                <a:solidFill>
                  <a:schemeClr val="accent6">
                    <a:lumMod val="50000"/>
                  </a:schemeClr>
                </a:solidFill>
                <a:latin typeface="+mn-ea"/>
              </a:rPr>
              <a:t>)</a:t>
            </a:r>
            <a:r>
              <a:rPr kumimoji="1" lang="ja-JP" altLang="en-US" sz="1200" b="1" dirty="0">
                <a:solidFill>
                  <a:schemeClr val="accent6">
                    <a:lumMod val="50000"/>
                  </a:schemeClr>
                </a:solidFill>
                <a:latin typeface="+mn-ea"/>
              </a:rPr>
              <a:t> </a:t>
            </a:r>
            <a:r>
              <a:rPr kumimoji="1" lang="ja-JP" altLang="en-US" sz="1200" b="1" dirty="0" smtClean="0">
                <a:solidFill>
                  <a:schemeClr val="accent6">
                    <a:lumMod val="50000"/>
                  </a:schemeClr>
                </a:solidFill>
                <a:latin typeface="+mn-ea"/>
              </a:rPr>
              <a:t> </a:t>
            </a:r>
            <a:r>
              <a:rPr kumimoji="1" lang="ja-JP" altLang="en-US" sz="1200" b="1" dirty="0">
                <a:solidFill>
                  <a:schemeClr val="accent6">
                    <a:lumMod val="50000"/>
                  </a:schemeClr>
                </a:solidFill>
                <a:latin typeface="+mn-ea"/>
              </a:rPr>
              <a:t>補助額</a:t>
            </a:r>
            <a:endParaRPr kumimoji="1" lang="ja-JP" altLang="en-US" b="1" dirty="0">
              <a:solidFill>
                <a:schemeClr val="accent6">
                  <a:lumMod val="50000"/>
                </a:schemeClr>
              </a:solidFill>
              <a:latin typeface="+mn-ea"/>
            </a:endParaRPr>
          </a:p>
        </p:txBody>
      </p:sp>
      <p:sp>
        <p:nvSpPr>
          <p:cNvPr id="31" name="テキスト ボックス 30"/>
          <p:cNvSpPr txBox="1"/>
          <p:nvPr/>
        </p:nvSpPr>
        <p:spPr>
          <a:xfrm>
            <a:off x="45377" y="6937833"/>
            <a:ext cx="1211923" cy="276999"/>
          </a:xfrm>
          <a:prstGeom prst="rect">
            <a:avLst/>
          </a:prstGeom>
          <a:noFill/>
        </p:spPr>
        <p:txBody>
          <a:bodyPr wrap="square" rtlCol="0">
            <a:spAutoFit/>
          </a:bodyPr>
          <a:lstStyle/>
          <a:p>
            <a:pPr lvl="0"/>
            <a:r>
              <a:rPr kumimoji="1" lang="en-US" altLang="ja-JP" sz="1200" b="1" dirty="0" smtClean="0">
                <a:solidFill>
                  <a:schemeClr val="accent6">
                    <a:lumMod val="50000"/>
                  </a:schemeClr>
                </a:solidFill>
                <a:latin typeface="+mn-ea"/>
              </a:rPr>
              <a:t>(</a:t>
            </a:r>
            <a:r>
              <a:rPr kumimoji="1" lang="ja-JP" altLang="en-US" sz="1200" b="1" dirty="0" smtClean="0">
                <a:solidFill>
                  <a:schemeClr val="accent6">
                    <a:lumMod val="50000"/>
                  </a:schemeClr>
                </a:solidFill>
                <a:latin typeface="+mn-ea"/>
              </a:rPr>
              <a:t>１</a:t>
            </a:r>
            <a:r>
              <a:rPr kumimoji="1" lang="en-US" altLang="ja-JP" sz="1200" b="1" dirty="0" smtClean="0">
                <a:solidFill>
                  <a:schemeClr val="accent6">
                    <a:lumMod val="50000"/>
                  </a:schemeClr>
                </a:solidFill>
                <a:latin typeface="+mn-ea"/>
              </a:rPr>
              <a:t>)</a:t>
            </a:r>
            <a:r>
              <a:rPr kumimoji="1" lang="ja-JP" altLang="en-US" sz="1200" b="1" dirty="0" smtClean="0">
                <a:solidFill>
                  <a:schemeClr val="accent6">
                    <a:lumMod val="50000"/>
                  </a:schemeClr>
                </a:solidFill>
                <a:latin typeface="+mn-ea"/>
              </a:rPr>
              <a:t> </a:t>
            </a:r>
            <a:r>
              <a:rPr kumimoji="1" lang="ja-JP" altLang="en-US" sz="1200" b="1" dirty="0">
                <a:solidFill>
                  <a:schemeClr val="accent6">
                    <a:lumMod val="50000"/>
                  </a:schemeClr>
                </a:solidFill>
                <a:latin typeface="+mn-ea"/>
              </a:rPr>
              <a:t>補助額</a:t>
            </a:r>
            <a:endParaRPr kumimoji="1" lang="ja-JP" altLang="en-US" b="1" dirty="0">
              <a:solidFill>
                <a:schemeClr val="accent6">
                  <a:lumMod val="50000"/>
                </a:schemeClr>
              </a:solidFill>
              <a:latin typeface="+mn-ea"/>
            </a:endParaRPr>
          </a:p>
        </p:txBody>
      </p:sp>
      <p:sp>
        <p:nvSpPr>
          <p:cNvPr id="24" name="四角形: 角を丸くする 7">
            <a:extLst>
              <a:ext uri="{FF2B5EF4-FFF2-40B4-BE49-F238E27FC236}">
                <a16:creationId xmlns:a16="http://schemas.microsoft.com/office/drawing/2014/main" id="{ED3851D6-8A7E-47A7-A344-55034A418692}"/>
              </a:ext>
            </a:extLst>
          </p:cNvPr>
          <p:cNvSpPr/>
          <p:nvPr/>
        </p:nvSpPr>
        <p:spPr>
          <a:xfrm>
            <a:off x="86113" y="1711945"/>
            <a:ext cx="1973793" cy="337554"/>
          </a:xfrm>
          <a:prstGeom prst="roundRect">
            <a:avLst>
              <a:gd name="adj" fmla="val 0"/>
            </a:avLst>
          </a:prstGeom>
          <a:solidFill>
            <a:srgbClr val="FFFFCC"/>
          </a:solidFill>
          <a:ln w="22225">
            <a:solidFill>
              <a:srgbClr val="00B050"/>
            </a:solidFill>
          </a:ln>
        </p:spPr>
        <p:style>
          <a:lnRef idx="2">
            <a:schemeClr val="accent6"/>
          </a:lnRef>
          <a:fillRef idx="1">
            <a:schemeClr val="lt1"/>
          </a:fillRef>
          <a:effectRef idx="0">
            <a:schemeClr val="accent6"/>
          </a:effectRef>
          <a:fontRef idx="minor">
            <a:schemeClr val="dk1"/>
          </a:fontRef>
        </p:style>
        <p:txBody>
          <a:bodyPr tIns="144000" rtlCol="0" anchor="ctr"/>
          <a:lstStyle/>
          <a:p>
            <a:pPr algn="ctr">
              <a:lnSpc>
                <a:spcPts val="1100"/>
              </a:lnSpc>
            </a:pPr>
            <a:r>
              <a:rPr kumimoji="1" lang="ja-JP" altLang="en-US" sz="1600" b="1" dirty="0">
                <a:solidFill>
                  <a:srgbClr val="00B050"/>
                </a:solidFill>
                <a:latin typeface="+mn-ea"/>
              </a:rPr>
              <a:t>住宅新築</a:t>
            </a:r>
            <a:endParaRPr kumimoji="1" lang="en-US" altLang="ja-JP" sz="1100" b="1" dirty="0">
              <a:solidFill>
                <a:srgbClr val="00B050"/>
              </a:solidFill>
              <a:latin typeface="+mn-ea"/>
            </a:endParaRPr>
          </a:p>
        </p:txBody>
      </p:sp>
      <p:sp>
        <p:nvSpPr>
          <p:cNvPr id="27" name="四角形: 角を丸くする 110">
            <a:extLst>
              <a:ext uri="{FF2B5EF4-FFF2-40B4-BE49-F238E27FC236}">
                <a16:creationId xmlns:a16="http://schemas.microsoft.com/office/drawing/2014/main" id="{BC5E6BFE-988C-4B19-B7B5-BF0B88B2DFD6}"/>
              </a:ext>
            </a:extLst>
          </p:cNvPr>
          <p:cNvSpPr/>
          <p:nvPr/>
        </p:nvSpPr>
        <p:spPr>
          <a:xfrm>
            <a:off x="83993" y="6575494"/>
            <a:ext cx="1973793" cy="323473"/>
          </a:xfrm>
          <a:prstGeom prst="roundRect">
            <a:avLst>
              <a:gd name="adj" fmla="val 0"/>
            </a:avLst>
          </a:prstGeom>
          <a:solidFill>
            <a:srgbClr val="FFFFCC"/>
          </a:solidFill>
          <a:ln w="22225">
            <a:solidFill>
              <a:schemeClr val="accent2">
                <a:lumMod val="75000"/>
              </a:schemeClr>
            </a:solidFill>
          </a:ln>
        </p:spPr>
        <p:style>
          <a:lnRef idx="2">
            <a:schemeClr val="accent6"/>
          </a:lnRef>
          <a:fillRef idx="1">
            <a:schemeClr val="lt1"/>
          </a:fillRef>
          <a:effectRef idx="0">
            <a:schemeClr val="accent6"/>
          </a:effectRef>
          <a:fontRef idx="minor">
            <a:schemeClr val="dk1"/>
          </a:fontRef>
        </p:style>
        <p:txBody>
          <a:bodyPr tIns="108000" rtlCol="0" anchor="ctr"/>
          <a:lstStyle/>
          <a:p>
            <a:pPr algn="ctr"/>
            <a:r>
              <a:rPr kumimoji="1" lang="ja-JP" altLang="en-US" sz="1600" b="1" dirty="0" smtClean="0">
                <a:solidFill>
                  <a:srgbClr val="C00000"/>
                </a:solidFill>
                <a:latin typeface="+mn-ea"/>
              </a:rPr>
              <a:t>住宅リフォーム</a:t>
            </a:r>
            <a:endParaRPr kumimoji="1" lang="en-US" altLang="ja-JP" sz="1100" b="1" dirty="0">
              <a:solidFill>
                <a:srgbClr val="C00000"/>
              </a:solidFill>
              <a:latin typeface="+mn-ea"/>
            </a:endParaRPr>
          </a:p>
        </p:txBody>
      </p:sp>
      <p:sp>
        <p:nvSpPr>
          <p:cNvPr id="33" name="角丸四角形 32"/>
          <p:cNvSpPr/>
          <p:nvPr/>
        </p:nvSpPr>
        <p:spPr>
          <a:xfrm>
            <a:off x="3520783" y="6797931"/>
            <a:ext cx="3175291" cy="2240036"/>
          </a:xfrm>
          <a:prstGeom prst="roundRect">
            <a:avLst>
              <a:gd name="adj" fmla="val 2747"/>
            </a:avLst>
          </a:prstGeom>
          <a:solidFill>
            <a:schemeClr val="bg1">
              <a:alpha val="90000"/>
            </a:schemeClr>
          </a:solidFill>
          <a:ln w="2222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kumimoji="1" lang="ja-JP" altLang="en-US" sz="800" dirty="0">
                <a:solidFill>
                  <a:schemeClr val="tx1"/>
                </a:solidFill>
                <a:latin typeface="+mn-ea"/>
              </a:rPr>
              <a:t>❶リフォームを行う住宅について、当該住宅の着工時点（増築、改築、移転、大規模の修繕又は大規模の模様替え若しくは用途の変更をしている場合は、その工事着工又は用途の変更時点）において、建築基準法（昭和</a:t>
            </a:r>
            <a:r>
              <a:rPr kumimoji="1" lang="en-US" altLang="ja-JP" sz="800" dirty="0">
                <a:solidFill>
                  <a:schemeClr val="tx1"/>
                </a:solidFill>
                <a:latin typeface="+mn-ea"/>
              </a:rPr>
              <a:t>25</a:t>
            </a:r>
            <a:r>
              <a:rPr kumimoji="1" lang="ja-JP" altLang="en-US" sz="800" dirty="0">
                <a:solidFill>
                  <a:schemeClr val="tx1"/>
                </a:solidFill>
                <a:latin typeface="+mn-ea"/>
              </a:rPr>
              <a:t>年法律第</a:t>
            </a:r>
            <a:r>
              <a:rPr kumimoji="1" lang="en-US" altLang="ja-JP" sz="800" dirty="0">
                <a:solidFill>
                  <a:schemeClr val="tx1"/>
                </a:solidFill>
                <a:latin typeface="+mn-ea"/>
              </a:rPr>
              <a:t>201</a:t>
            </a:r>
            <a:r>
              <a:rPr kumimoji="1" lang="ja-JP" altLang="en-US" sz="800" dirty="0">
                <a:solidFill>
                  <a:schemeClr val="tx1"/>
                </a:solidFill>
                <a:latin typeface="+mn-ea"/>
              </a:rPr>
              <a:t>号）第６条第１項に規定される建築基準関係規定に適合していること。</a:t>
            </a:r>
          </a:p>
          <a:p>
            <a:pPr>
              <a:lnSpc>
                <a:spcPts val="1000"/>
              </a:lnSpc>
            </a:pPr>
            <a:r>
              <a:rPr kumimoji="1" lang="ja-JP" altLang="en-US" sz="800" dirty="0">
                <a:solidFill>
                  <a:schemeClr val="tx1"/>
                </a:solidFill>
                <a:latin typeface="+mn-ea"/>
              </a:rPr>
              <a:t>❷県産木材を</a:t>
            </a:r>
            <a:r>
              <a:rPr kumimoji="1" lang="en-US" altLang="ja-JP" sz="800" dirty="0">
                <a:solidFill>
                  <a:schemeClr val="tx1"/>
                </a:solidFill>
                <a:latin typeface="+mn-ea"/>
              </a:rPr>
              <a:t>0.15㎥</a:t>
            </a:r>
            <a:r>
              <a:rPr kumimoji="1" lang="ja-JP" altLang="en-US" sz="800" dirty="0">
                <a:solidFill>
                  <a:schemeClr val="tx1"/>
                </a:solidFill>
                <a:latin typeface="+mn-ea"/>
              </a:rPr>
              <a:t>以上使用すること。</a:t>
            </a:r>
            <a:endParaRPr kumimoji="1" lang="en-US" altLang="ja-JP" sz="800" dirty="0">
              <a:solidFill>
                <a:schemeClr val="tx1"/>
              </a:solidFill>
              <a:latin typeface="+mn-ea"/>
            </a:endParaRPr>
          </a:p>
          <a:p>
            <a:pPr>
              <a:lnSpc>
                <a:spcPts val="1000"/>
              </a:lnSpc>
            </a:pPr>
            <a:r>
              <a:rPr kumimoji="1" lang="ja-JP" altLang="en-US" sz="800" dirty="0">
                <a:solidFill>
                  <a:schemeClr val="tx1"/>
                </a:solidFill>
                <a:latin typeface="+mn-ea"/>
              </a:rPr>
              <a:t>❸県産木材を用いていることが、県産木材の産地証明</a:t>
            </a:r>
            <a:r>
              <a:rPr kumimoji="1" lang="ja-JP" altLang="en-US" sz="800" dirty="0" smtClean="0">
                <a:solidFill>
                  <a:schemeClr val="tx1"/>
                </a:solidFill>
                <a:latin typeface="+mn-ea"/>
              </a:rPr>
              <a:t>制度（岩手県産材産地証明書）等</a:t>
            </a:r>
            <a:r>
              <a:rPr kumimoji="1" lang="ja-JP" altLang="en-US" sz="800" dirty="0">
                <a:solidFill>
                  <a:schemeClr val="tx1"/>
                </a:solidFill>
                <a:latin typeface="+mn-ea"/>
              </a:rPr>
              <a:t>により証明できること。</a:t>
            </a:r>
          </a:p>
          <a:p>
            <a:pPr>
              <a:lnSpc>
                <a:spcPts val="1000"/>
              </a:lnSpc>
            </a:pPr>
            <a:r>
              <a:rPr kumimoji="1" lang="ja-JP" altLang="en-US" sz="800" dirty="0">
                <a:solidFill>
                  <a:schemeClr val="tx1"/>
                </a:solidFill>
                <a:latin typeface="+mn-ea"/>
              </a:rPr>
              <a:t>❹本事業の目的である県産木材の利用促進の観点から、住宅の構造や外観等について、建設現場見学会や、工務店等のホームページでの公開等による供用・供覧に同意できる</a:t>
            </a:r>
            <a:r>
              <a:rPr kumimoji="1" lang="ja-JP" altLang="en-US" sz="800" dirty="0" smtClean="0">
                <a:solidFill>
                  <a:schemeClr val="tx1"/>
                </a:solidFill>
                <a:latin typeface="+mn-ea"/>
              </a:rPr>
              <a:t>こと。</a:t>
            </a:r>
            <a:endParaRPr kumimoji="1" lang="en-US" altLang="ja-JP" sz="800" dirty="0" smtClean="0">
              <a:solidFill>
                <a:schemeClr val="tx1"/>
              </a:solidFill>
              <a:latin typeface="+mn-ea"/>
            </a:endParaRPr>
          </a:p>
          <a:p>
            <a:pPr>
              <a:lnSpc>
                <a:spcPts val="1000"/>
              </a:lnSpc>
            </a:pPr>
            <a:r>
              <a:rPr kumimoji="1" lang="ja-JP" altLang="en-US" sz="800" dirty="0" smtClean="0">
                <a:solidFill>
                  <a:schemeClr val="tx1"/>
                </a:solidFill>
                <a:latin typeface="+mn-ea"/>
              </a:rPr>
              <a:t>❺</a:t>
            </a:r>
            <a:r>
              <a:rPr kumimoji="1" lang="ja-JP" altLang="en-US" sz="800" dirty="0">
                <a:solidFill>
                  <a:schemeClr val="tx1"/>
                </a:solidFill>
                <a:latin typeface="+mn-ea"/>
              </a:rPr>
              <a:t>令和３年４月１日以降に着工し、令和４年３月</a:t>
            </a:r>
            <a:r>
              <a:rPr kumimoji="1" lang="en-US" altLang="ja-JP" sz="800" dirty="0">
                <a:solidFill>
                  <a:schemeClr val="tx1"/>
                </a:solidFill>
                <a:latin typeface="+mn-ea"/>
              </a:rPr>
              <a:t>15</a:t>
            </a:r>
            <a:r>
              <a:rPr kumimoji="1" lang="ja-JP" altLang="en-US" sz="800" dirty="0">
                <a:solidFill>
                  <a:schemeClr val="tx1"/>
                </a:solidFill>
                <a:latin typeface="+mn-ea"/>
              </a:rPr>
              <a:t>日までに工事が完成</a:t>
            </a:r>
            <a:r>
              <a:rPr kumimoji="1" lang="ja-JP" altLang="en-US" sz="800" dirty="0" smtClean="0">
                <a:solidFill>
                  <a:schemeClr val="tx1"/>
                </a:solidFill>
                <a:latin typeface="+mn-ea"/>
              </a:rPr>
              <a:t>する住宅であること。</a:t>
            </a:r>
            <a:endParaRPr kumimoji="1" lang="en-US" altLang="ja-JP" sz="800" dirty="0" smtClean="0">
              <a:solidFill>
                <a:schemeClr val="tx1"/>
              </a:solidFill>
              <a:latin typeface="+mn-ea"/>
            </a:endParaRPr>
          </a:p>
          <a:p>
            <a:pPr>
              <a:lnSpc>
                <a:spcPts val="1000"/>
              </a:lnSpc>
            </a:pPr>
            <a:r>
              <a:rPr kumimoji="1" lang="ja-JP" altLang="en-US" sz="800" dirty="0" smtClean="0">
                <a:solidFill>
                  <a:schemeClr val="tx1"/>
                </a:solidFill>
                <a:latin typeface="+mn-ea"/>
              </a:rPr>
              <a:t>❻令和</a:t>
            </a:r>
            <a:r>
              <a:rPr kumimoji="1" lang="ja-JP" altLang="en-US" sz="800" dirty="0">
                <a:solidFill>
                  <a:schemeClr val="tx1"/>
                </a:solidFill>
                <a:latin typeface="+mn-ea"/>
              </a:rPr>
              <a:t>４年３月</a:t>
            </a:r>
            <a:r>
              <a:rPr kumimoji="1" lang="en-US" altLang="ja-JP" sz="800" dirty="0">
                <a:solidFill>
                  <a:schemeClr val="tx1"/>
                </a:solidFill>
                <a:latin typeface="+mn-ea"/>
              </a:rPr>
              <a:t>15</a:t>
            </a:r>
            <a:r>
              <a:rPr kumimoji="1" lang="ja-JP" altLang="en-US" sz="800" dirty="0">
                <a:solidFill>
                  <a:schemeClr val="tx1"/>
                </a:solidFill>
                <a:latin typeface="+mn-ea"/>
              </a:rPr>
              <a:t>日までに建設現場見学会や工務店等の</a:t>
            </a:r>
            <a:r>
              <a:rPr kumimoji="1" lang="en-US" altLang="ja-JP" sz="800" dirty="0">
                <a:solidFill>
                  <a:schemeClr val="tx1"/>
                </a:solidFill>
                <a:latin typeface="+mn-ea"/>
              </a:rPr>
              <a:t>HP</a:t>
            </a:r>
            <a:r>
              <a:rPr kumimoji="1" lang="ja-JP" altLang="en-US" sz="800" dirty="0" err="1">
                <a:solidFill>
                  <a:schemeClr val="tx1"/>
                </a:solidFill>
                <a:latin typeface="+mn-ea"/>
              </a:rPr>
              <a:t>での</a:t>
            </a:r>
            <a:r>
              <a:rPr kumimoji="1" lang="ja-JP" altLang="en-US" sz="800" dirty="0">
                <a:solidFill>
                  <a:schemeClr val="tx1"/>
                </a:solidFill>
                <a:latin typeface="+mn-ea"/>
              </a:rPr>
              <a:t>写真の公開等が行われること。（見学会等の終了は、令和４年３月</a:t>
            </a:r>
            <a:r>
              <a:rPr kumimoji="1" lang="en-US" altLang="ja-JP" sz="800" dirty="0">
                <a:solidFill>
                  <a:schemeClr val="tx1"/>
                </a:solidFill>
                <a:latin typeface="+mn-ea"/>
              </a:rPr>
              <a:t>15</a:t>
            </a:r>
            <a:r>
              <a:rPr kumimoji="1" lang="ja-JP" altLang="en-US" sz="800" dirty="0">
                <a:solidFill>
                  <a:schemeClr val="tx1"/>
                </a:solidFill>
                <a:latin typeface="+mn-ea"/>
              </a:rPr>
              <a:t>日以降でも差し支えない。</a:t>
            </a:r>
            <a:r>
              <a:rPr kumimoji="1" lang="ja-JP" altLang="en-US" sz="800" dirty="0" smtClean="0">
                <a:solidFill>
                  <a:schemeClr val="tx1"/>
                </a:solidFill>
                <a:latin typeface="+mn-ea"/>
              </a:rPr>
              <a:t>）</a:t>
            </a:r>
            <a:endParaRPr kumimoji="1" lang="en-US" altLang="ja-JP" sz="800" dirty="0" smtClean="0">
              <a:solidFill>
                <a:schemeClr val="tx1"/>
              </a:solidFill>
              <a:latin typeface="+mn-ea"/>
            </a:endParaRPr>
          </a:p>
          <a:p>
            <a:pPr>
              <a:lnSpc>
                <a:spcPts val="1000"/>
              </a:lnSpc>
            </a:pPr>
            <a:r>
              <a:rPr kumimoji="1" lang="ja-JP" altLang="en-US" sz="800" dirty="0" smtClean="0">
                <a:solidFill>
                  <a:schemeClr val="tx1"/>
                </a:solidFill>
                <a:latin typeface="+mn-ea"/>
              </a:rPr>
              <a:t>❼県内</a:t>
            </a:r>
            <a:r>
              <a:rPr kumimoji="1" lang="ja-JP" altLang="en-US" sz="800" dirty="0">
                <a:solidFill>
                  <a:schemeClr val="tx1"/>
                </a:solidFill>
                <a:latin typeface="+mn-ea"/>
              </a:rPr>
              <a:t>に本店を置く建築業者が施工するものであること。</a:t>
            </a:r>
            <a:endParaRPr kumimoji="1" lang="en-US" altLang="ja-JP" sz="800" dirty="0">
              <a:solidFill>
                <a:schemeClr val="tx1"/>
              </a:solidFill>
              <a:latin typeface="+mn-ea"/>
            </a:endParaRPr>
          </a:p>
        </p:txBody>
      </p:sp>
      <p:sp>
        <p:nvSpPr>
          <p:cNvPr id="39" name="テキスト ボックス 38"/>
          <p:cNvSpPr txBox="1"/>
          <p:nvPr/>
        </p:nvSpPr>
        <p:spPr>
          <a:xfrm>
            <a:off x="-7431" y="1419302"/>
            <a:ext cx="2464882" cy="307777"/>
          </a:xfrm>
          <a:prstGeom prst="rect">
            <a:avLst/>
          </a:prstGeom>
          <a:noFill/>
        </p:spPr>
        <p:txBody>
          <a:bodyPr wrap="square" rtlCol="0">
            <a:spAutoFit/>
          </a:bodyPr>
          <a:lstStyle/>
          <a:p>
            <a:pPr lvl="0"/>
            <a:r>
              <a:rPr kumimoji="1" lang="ja-JP" altLang="en-US" sz="1400" b="1" dirty="0">
                <a:solidFill>
                  <a:schemeClr val="accent6">
                    <a:lumMod val="50000"/>
                  </a:schemeClr>
                </a:solidFill>
                <a:latin typeface="+mn-ea"/>
              </a:rPr>
              <a:t>３　補助額及び補助要件</a:t>
            </a:r>
          </a:p>
        </p:txBody>
      </p:sp>
      <p:sp>
        <p:nvSpPr>
          <p:cNvPr id="30" name="正方形/長方形 29"/>
          <p:cNvSpPr/>
          <p:nvPr/>
        </p:nvSpPr>
        <p:spPr>
          <a:xfrm>
            <a:off x="3511259" y="9136299"/>
            <a:ext cx="3175291" cy="642415"/>
          </a:xfrm>
          <a:prstGeom prst="rect">
            <a:avLst/>
          </a:prstGeom>
          <a:solidFill>
            <a:schemeClr val="bg1"/>
          </a:solidFill>
          <a:ln w="19050">
            <a:solidFill>
              <a:schemeClr val="accent4">
                <a:lumMod val="60000"/>
                <a:lumOff val="4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kumimoji="1" lang="ja-JP" altLang="en-US" sz="800" u="sng" dirty="0">
                <a:solidFill>
                  <a:schemeClr val="tx1"/>
                </a:solidFill>
                <a:latin typeface="+mn-ea"/>
              </a:rPr>
              <a:t>子育て世帯向け加算</a:t>
            </a:r>
            <a:endParaRPr kumimoji="1" lang="en-US" altLang="ja-JP" sz="800" u="sng" dirty="0">
              <a:solidFill>
                <a:schemeClr val="tx1"/>
              </a:solidFill>
              <a:latin typeface="+mn-ea"/>
            </a:endParaRPr>
          </a:p>
          <a:p>
            <a:pPr>
              <a:lnSpc>
                <a:spcPts val="1000"/>
              </a:lnSpc>
            </a:pPr>
            <a:r>
              <a:rPr kumimoji="1" lang="ja-JP" altLang="en-US" sz="800" dirty="0">
                <a:solidFill>
                  <a:schemeClr val="tx1"/>
                </a:solidFill>
                <a:latin typeface="+mn-ea"/>
              </a:rPr>
              <a:t>❶県産木材</a:t>
            </a:r>
            <a:r>
              <a:rPr kumimoji="1" lang="ja-JP" altLang="en-US" sz="800" dirty="0" smtClean="0">
                <a:solidFill>
                  <a:schemeClr val="tx1"/>
                </a:solidFill>
                <a:latin typeface="+mn-ea"/>
              </a:rPr>
              <a:t>を</a:t>
            </a:r>
            <a:r>
              <a:rPr kumimoji="1" lang="en-US" altLang="ja-JP" sz="800" dirty="0" smtClean="0">
                <a:solidFill>
                  <a:schemeClr val="tx1"/>
                </a:solidFill>
                <a:latin typeface="+mn-ea"/>
              </a:rPr>
              <a:t>5</a:t>
            </a:r>
            <a:r>
              <a:rPr kumimoji="1" lang="ja-JP" altLang="en-US" sz="800" dirty="0">
                <a:solidFill>
                  <a:schemeClr val="tx1"/>
                </a:solidFill>
                <a:latin typeface="+mn-ea"/>
              </a:rPr>
              <a:t>㎥以上使用していること。</a:t>
            </a:r>
            <a:endParaRPr kumimoji="1" lang="en-US" altLang="ja-JP" sz="800" dirty="0">
              <a:solidFill>
                <a:schemeClr val="tx1"/>
              </a:solidFill>
              <a:latin typeface="+mn-ea"/>
            </a:endParaRPr>
          </a:p>
          <a:p>
            <a:pPr>
              <a:lnSpc>
                <a:spcPts val="1000"/>
              </a:lnSpc>
            </a:pPr>
            <a:r>
              <a:rPr kumimoji="1" lang="ja-JP" altLang="en-US" sz="800" dirty="0">
                <a:solidFill>
                  <a:schemeClr val="tx1"/>
                </a:solidFill>
                <a:latin typeface="+mn-ea"/>
              </a:rPr>
              <a:t>❷</a:t>
            </a:r>
            <a:r>
              <a:rPr kumimoji="1" lang="en-US" altLang="ja-JP" sz="800" dirty="0">
                <a:solidFill>
                  <a:schemeClr val="tx1"/>
                </a:solidFill>
                <a:latin typeface="+mn-ea"/>
              </a:rPr>
              <a:t>18</a:t>
            </a:r>
            <a:r>
              <a:rPr kumimoji="1" lang="ja-JP" altLang="en-US" sz="800" dirty="0" smtClean="0">
                <a:solidFill>
                  <a:schemeClr val="tx1"/>
                </a:solidFill>
                <a:latin typeface="+mn-ea"/>
              </a:rPr>
              <a:t>歳以下（高校生以下）の</a:t>
            </a:r>
            <a:r>
              <a:rPr kumimoji="1" lang="ja-JP" altLang="en-US" sz="800" dirty="0">
                <a:solidFill>
                  <a:schemeClr val="tx1"/>
                </a:solidFill>
                <a:latin typeface="+mn-ea"/>
              </a:rPr>
              <a:t>子と同居していること（工事が完成した時点</a:t>
            </a:r>
            <a:r>
              <a:rPr kumimoji="1" lang="ja-JP" altLang="en-US" sz="800" dirty="0" smtClean="0">
                <a:solidFill>
                  <a:schemeClr val="tx1"/>
                </a:solidFill>
                <a:latin typeface="+mn-ea"/>
              </a:rPr>
              <a:t>で妊婦</a:t>
            </a:r>
            <a:r>
              <a:rPr kumimoji="1" lang="ja-JP" altLang="en-US" sz="800" dirty="0">
                <a:solidFill>
                  <a:schemeClr val="tx1"/>
                </a:solidFill>
                <a:latin typeface="+mn-ea"/>
              </a:rPr>
              <a:t>がいる世帯も対象）。</a:t>
            </a:r>
            <a:endParaRPr kumimoji="1" lang="en-US" altLang="ja-JP" sz="800" dirty="0">
              <a:solidFill>
                <a:schemeClr val="tx1"/>
              </a:solidFill>
              <a:latin typeface="+mn-ea"/>
            </a:endParaRPr>
          </a:p>
          <a:p>
            <a:pPr>
              <a:lnSpc>
                <a:spcPts val="1000"/>
              </a:lnSpc>
            </a:pPr>
            <a:r>
              <a:rPr kumimoji="1" lang="ja-JP" altLang="en-US" sz="800" dirty="0">
                <a:solidFill>
                  <a:schemeClr val="tx1"/>
                </a:solidFill>
                <a:latin typeface="+mn-ea"/>
              </a:rPr>
              <a:t>❸加算額は、一世帯あたり５万円とすること。</a:t>
            </a:r>
            <a:endParaRPr kumimoji="1" lang="en-US" altLang="ja-JP" sz="800" dirty="0">
              <a:solidFill>
                <a:schemeClr val="tx1"/>
              </a:solidFill>
              <a:latin typeface="+mn-ea"/>
            </a:endParaRPr>
          </a:p>
        </p:txBody>
      </p:sp>
      <p:sp>
        <p:nvSpPr>
          <p:cNvPr id="34" name="Freeform 12">
            <a:extLst>
              <a:ext uri="{FF2B5EF4-FFF2-40B4-BE49-F238E27FC236}">
                <a16:creationId xmlns:a16="http://schemas.microsoft.com/office/drawing/2014/main" id="{27FDB11B-0D0D-4BC1-B303-A4361B1D7E6E}"/>
              </a:ext>
            </a:extLst>
          </p:cNvPr>
          <p:cNvSpPr>
            <a:spLocks noEditPoints="1"/>
          </p:cNvSpPr>
          <p:nvPr/>
        </p:nvSpPr>
        <p:spPr bwMode="auto">
          <a:xfrm>
            <a:off x="4113197" y="6098231"/>
            <a:ext cx="359382" cy="400189"/>
          </a:xfrm>
          <a:custGeom>
            <a:avLst/>
            <a:gdLst>
              <a:gd name="T0" fmla="*/ 1013 w 1173"/>
              <a:gd name="T1" fmla="*/ 99 h 1192"/>
              <a:gd name="T2" fmla="*/ 898 w 1173"/>
              <a:gd name="T3" fmla="*/ 73 h 1192"/>
              <a:gd name="T4" fmla="*/ 894 w 1173"/>
              <a:gd name="T5" fmla="*/ 167 h 1192"/>
              <a:gd name="T6" fmla="*/ 865 w 1173"/>
              <a:gd name="T7" fmla="*/ 234 h 1192"/>
              <a:gd name="T8" fmla="*/ 720 w 1173"/>
              <a:gd name="T9" fmla="*/ 584 h 1192"/>
              <a:gd name="T10" fmla="*/ 685 w 1173"/>
              <a:gd name="T11" fmla="*/ 642 h 1192"/>
              <a:gd name="T12" fmla="*/ 652 w 1173"/>
              <a:gd name="T13" fmla="*/ 706 h 1192"/>
              <a:gd name="T14" fmla="*/ 616 w 1173"/>
              <a:gd name="T15" fmla="*/ 624 h 1192"/>
              <a:gd name="T16" fmla="*/ 525 w 1173"/>
              <a:gd name="T17" fmla="*/ 600 h 1192"/>
              <a:gd name="T18" fmla="*/ 490 w 1173"/>
              <a:gd name="T19" fmla="*/ 658 h 1192"/>
              <a:gd name="T20" fmla="*/ 514 w 1173"/>
              <a:gd name="T21" fmla="*/ 725 h 1192"/>
              <a:gd name="T22" fmla="*/ 426 w 1173"/>
              <a:gd name="T23" fmla="*/ 758 h 1192"/>
              <a:gd name="T24" fmla="*/ 414 w 1173"/>
              <a:gd name="T25" fmla="*/ 660 h 1192"/>
              <a:gd name="T26" fmla="*/ 335 w 1173"/>
              <a:gd name="T27" fmla="*/ 441 h 1192"/>
              <a:gd name="T28" fmla="*/ 336 w 1173"/>
              <a:gd name="T29" fmla="*/ 231 h 1192"/>
              <a:gd name="T30" fmla="*/ 253 w 1173"/>
              <a:gd name="T31" fmla="*/ 163 h 1192"/>
              <a:gd name="T32" fmla="*/ 286 w 1173"/>
              <a:gd name="T33" fmla="*/ 87 h 1192"/>
              <a:gd name="T34" fmla="*/ 239 w 1173"/>
              <a:gd name="T35" fmla="*/ 3 h 1192"/>
              <a:gd name="T36" fmla="*/ 143 w 1173"/>
              <a:gd name="T37" fmla="*/ 73 h 1192"/>
              <a:gd name="T38" fmla="*/ 152 w 1173"/>
              <a:gd name="T39" fmla="*/ 135 h 1192"/>
              <a:gd name="T40" fmla="*/ 34 w 1173"/>
              <a:gd name="T41" fmla="*/ 263 h 1192"/>
              <a:gd name="T42" fmla="*/ 40 w 1173"/>
              <a:gd name="T43" fmla="*/ 507 h 1192"/>
              <a:gd name="T44" fmla="*/ 74 w 1173"/>
              <a:gd name="T45" fmla="*/ 686 h 1192"/>
              <a:gd name="T46" fmla="*/ 98 w 1173"/>
              <a:gd name="T47" fmla="*/ 952 h 1192"/>
              <a:gd name="T48" fmla="*/ 137 w 1173"/>
              <a:gd name="T49" fmla="*/ 1146 h 1192"/>
              <a:gd name="T50" fmla="*/ 221 w 1173"/>
              <a:gd name="T51" fmla="*/ 1192 h 1192"/>
              <a:gd name="T52" fmla="*/ 253 w 1173"/>
              <a:gd name="T53" fmla="*/ 1151 h 1192"/>
              <a:gd name="T54" fmla="*/ 216 w 1173"/>
              <a:gd name="T55" fmla="*/ 1087 h 1192"/>
              <a:gd name="T56" fmla="*/ 378 w 1173"/>
              <a:gd name="T57" fmla="*/ 866 h 1192"/>
              <a:gd name="T58" fmla="*/ 458 w 1173"/>
              <a:gd name="T59" fmla="*/ 827 h 1192"/>
              <a:gd name="T60" fmla="*/ 483 w 1173"/>
              <a:gd name="T61" fmla="*/ 871 h 1192"/>
              <a:gd name="T62" fmla="*/ 500 w 1173"/>
              <a:gd name="T63" fmla="*/ 1064 h 1192"/>
              <a:gd name="T64" fmla="*/ 477 w 1173"/>
              <a:gd name="T65" fmla="*/ 1158 h 1192"/>
              <a:gd name="T66" fmla="*/ 556 w 1173"/>
              <a:gd name="T67" fmla="*/ 1130 h 1192"/>
              <a:gd name="T68" fmla="*/ 574 w 1173"/>
              <a:gd name="T69" fmla="*/ 990 h 1192"/>
              <a:gd name="T70" fmla="*/ 588 w 1173"/>
              <a:gd name="T71" fmla="*/ 1099 h 1192"/>
              <a:gd name="T72" fmla="*/ 625 w 1173"/>
              <a:gd name="T73" fmla="*/ 1083 h 1192"/>
              <a:gd name="T74" fmla="*/ 645 w 1173"/>
              <a:gd name="T75" fmla="*/ 908 h 1192"/>
              <a:gd name="T76" fmla="*/ 719 w 1173"/>
              <a:gd name="T77" fmla="*/ 730 h 1192"/>
              <a:gd name="T78" fmla="*/ 774 w 1173"/>
              <a:gd name="T79" fmla="*/ 579 h 1192"/>
              <a:gd name="T80" fmla="*/ 821 w 1173"/>
              <a:gd name="T81" fmla="*/ 633 h 1192"/>
              <a:gd name="T82" fmla="*/ 853 w 1173"/>
              <a:gd name="T83" fmla="*/ 820 h 1192"/>
              <a:gd name="T84" fmla="*/ 868 w 1173"/>
              <a:gd name="T85" fmla="*/ 992 h 1192"/>
              <a:gd name="T86" fmla="*/ 868 w 1173"/>
              <a:gd name="T87" fmla="*/ 1119 h 1192"/>
              <a:gd name="T88" fmla="*/ 911 w 1173"/>
              <a:gd name="T89" fmla="*/ 1058 h 1192"/>
              <a:gd name="T90" fmla="*/ 953 w 1173"/>
              <a:gd name="T91" fmla="*/ 827 h 1192"/>
              <a:gd name="T92" fmla="*/ 944 w 1173"/>
              <a:gd name="T93" fmla="*/ 1095 h 1192"/>
              <a:gd name="T94" fmla="*/ 960 w 1173"/>
              <a:gd name="T95" fmla="*/ 1177 h 1192"/>
              <a:gd name="T96" fmla="*/ 1003 w 1173"/>
              <a:gd name="T97" fmla="*/ 1097 h 1192"/>
              <a:gd name="T98" fmla="*/ 1050 w 1173"/>
              <a:gd name="T99" fmla="*/ 824 h 1192"/>
              <a:gd name="T100" fmla="*/ 1090 w 1173"/>
              <a:gd name="T101" fmla="*/ 628 h 1192"/>
              <a:gd name="T102" fmla="*/ 1087 w 1173"/>
              <a:gd name="T103" fmla="*/ 495 h 1192"/>
              <a:gd name="T104" fmla="*/ 1127 w 1173"/>
              <a:gd name="T105" fmla="*/ 690 h 1192"/>
              <a:gd name="T106" fmla="*/ 1140 w 1173"/>
              <a:gd name="T107" fmla="*/ 715 h 1192"/>
              <a:gd name="T108" fmla="*/ 1127 w 1173"/>
              <a:gd name="T109" fmla="*/ 742 h 1192"/>
              <a:gd name="T110" fmla="*/ 1173 w 1173"/>
              <a:gd name="T111" fmla="*/ 623 h 1192"/>
              <a:gd name="T112" fmla="*/ 1115 w 1173"/>
              <a:gd name="T113" fmla="*/ 289 h 1192"/>
              <a:gd name="T114" fmla="*/ 1029 w 1173"/>
              <a:gd name="T115" fmla="*/ 217 h 1192"/>
              <a:gd name="T116" fmla="*/ 381 w 1173"/>
              <a:gd name="T117" fmla="*/ 769 h 1192"/>
              <a:gd name="T118" fmla="*/ 342 w 1173"/>
              <a:gd name="T119" fmla="*/ 651 h 1192"/>
              <a:gd name="T120" fmla="*/ 360 w 1173"/>
              <a:gd name="T121" fmla="*/ 669 h 1192"/>
              <a:gd name="T122" fmla="*/ 225 w 1173"/>
              <a:gd name="T123" fmla="*/ 772 h 1192"/>
              <a:gd name="T124" fmla="*/ 221 w 1173"/>
              <a:gd name="T125" fmla="*/ 902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73" h="1192">
                <a:moveTo>
                  <a:pt x="1039" y="164"/>
                </a:moveTo>
                <a:lnTo>
                  <a:pt x="1038" y="164"/>
                </a:lnTo>
                <a:lnTo>
                  <a:pt x="1038" y="164"/>
                </a:lnTo>
                <a:lnTo>
                  <a:pt x="1039" y="164"/>
                </a:lnTo>
                <a:lnTo>
                  <a:pt x="1039" y="164"/>
                </a:lnTo>
                <a:lnTo>
                  <a:pt x="1039" y="164"/>
                </a:lnTo>
                <a:close/>
                <a:moveTo>
                  <a:pt x="1031" y="168"/>
                </a:moveTo>
                <a:lnTo>
                  <a:pt x="1038" y="164"/>
                </a:lnTo>
                <a:lnTo>
                  <a:pt x="1038" y="164"/>
                </a:lnTo>
                <a:lnTo>
                  <a:pt x="1037" y="161"/>
                </a:lnTo>
                <a:lnTo>
                  <a:pt x="1035" y="151"/>
                </a:lnTo>
                <a:lnTo>
                  <a:pt x="1035" y="151"/>
                </a:lnTo>
                <a:lnTo>
                  <a:pt x="1031" y="137"/>
                </a:lnTo>
                <a:lnTo>
                  <a:pt x="1025" y="121"/>
                </a:lnTo>
                <a:lnTo>
                  <a:pt x="1023" y="114"/>
                </a:lnTo>
                <a:lnTo>
                  <a:pt x="1018" y="106"/>
                </a:lnTo>
                <a:lnTo>
                  <a:pt x="1013" y="99"/>
                </a:lnTo>
                <a:lnTo>
                  <a:pt x="1007" y="92"/>
                </a:lnTo>
                <a:lnTo>
                  <a:pt x="1007" y="92"/>
                </a:lnTo>
                <a:lnTo>
                  <a:pt x="996" y="80"/>
                </a:lnTo>
                <a:lnTo>
                  <a:pt x="987" y="72"/>
                </a:lnTo>
                <a:lnTo>
                  <a:pt x="977" y="66"/>
                </a:lnTo>
                <a:lnTo>
                  <a:pt x="967" y="62"/>
                </a:lnTo>
                <a:lnTo>
                  <a:pt x="967" y="62"/>
                </a:lnTo>
                <a:lnTo>
                  <a:pt x="962" y="60"/>
                </a:lnTo>
                <a:lnTo>
                  <a:pt x="956" y="60"/>
                </a:lnTo>
                <a:lnTo>
                  <a:pt x="944" y="58"/>
                </a:lnTo>
                <a:lnTo>
                  <a:pt x="932" y="60"/>
                </a:lnTo>
                <a:lnTo>
                  <a:pt x="932" y="60"/>
                </a:lnTo>
                <a:lnTo>
                  <a:pt x="929" y="60"/>
                </a:lnTo>
                <a:lnTo>
                  <a:pt x="918" y="62"/>
                </a:lnTo>
                <a:lnTo>
                  <a:pt x="906" y="67"/>
                </a:lnTo>
                <a:lnTo>
                  <a:pt x="901" y="69"/>
                </a:lnTo>
                <a:lnTo>
                  <a:pt x="898" y="73"/>
                </a:lnTo>
                <a:lnTo>
                  <a:pt x="898" y="73"/>
                </a:lnTo>
                <a:lnTo>
                  <a:pt x="890" y="84"/>
                </a:lnTo>
                <a:lnTo>
                  <a:pt x="884" y="97"/>
                </a:lnTo>
                <a:lnTo>
                  <a:pt x="878" y="110"/>
                </a:lnTo>
                <a:lnTo>
                  <a:pt x="875" y="122"/>
                </a:lnTo>
                <a:lnTo>
                  <a:pt x="875" y="122"/>
                </a:lnTo>
                <a:lnTo>
                  <a:pt x="874" y="132"/>
                </a:lnTo>
                <a:lnTo>
                  <a:pt x="874" y="140"/>
                </a:lnTo>
                <a:lnTo>
                  <a:pt x="876" y="149"/>
                </a:lnTo>
                <a:lnTo>
                  <a:pt x="877" y="151"/>
                </a:lnTo>
                <a:lnTo>
                  <a:pt x="880" y="152"/>
                </a:lnTo>
                <a:lnTo>
                  <a:pt x="880" y="152"/>
                </a:lnTo>
                <a:lnTo>
                  <a:pt x="884" y="155"/>
                </a:lnTo>
                <a:lnTo>
                  <a:pt x="887" y="157"/>
                </a:lnTo>
                <a:lnTo>
                  <a:pt x="889" y="162"/>
                </a:lnTo>
                <a:lnTo>
                  <a:pt x="889" y="162"/>
                </a:lnTo>
                <a:lnTo>
                  <a:pt x="894" y="167"/>
                </a:lnTo>
                <a:lnTo>
                  <a:pt x="898" y="169"/>
                </a:lnTo>
                <a:lnTo>
                  <a:pt x="900" y="171"/>
                </a:lnTo>
                <a:lnTo>
                  <a:pt x="902" y="176"/>
                </a:lnTo>
                <a:lnTo>
                  <a:pt x="902" y="176"/>
                </a:lnTo>
                <a:lnTo>
                  <a:pt x="904" y="180"/>
                </a:lnTo>
                <a:lnTo>
                  <a:pt x="906" y="182"/>
                </a:lnTo>
                <a:lnTo>
                  <a:pt x="912" y="191"/>
                </a:lnTo>
                <a:lnTo>
                  <a:pt x="924" y="203"/>
                </a:lnTo>
                <a:lnTo>
                  <a:pt x="924" y="203"/>
                </a:lnTo>
                <a:lnTo>
                  <a:pt x="935" y="211"/>
                </a:lnTo>
                <a:lnTo>
                  <a:pt x="942" y="216"/>
                </a:lnTo>
                <a:lnTo>
                  <a:pt x="942" y="216"/>
                </a:lnTo>
                <a:lnTo>
                  <a:pt x="918" y="224"/>
                </a:lnTo>
                <a:lnTo>
                  <a:pt x="918" y="224"/>
                </a:lnTo>
                <a:lnTo>
                  <a:pt x="892" y="228"/>
                </a:lnTo>
                <a:lnTo>
                  <a:pt x="872" y="231"/>
                </a:lnTo>
                <a:lnTo>
                  <a:pt x="865" y="234"/>
                </a:lnTo>
                <a:lnTo>
                  <a:pt x="862" y="236"/>
                </a:lnTo>
                <a:lnTo>
                  <a:pt x="862" y="236"/>
                </a:lnTo>
                <a:lnTo>
                  <a:pt x="853" y="243"/>
                </a:lnTo>
                <a:lnTo>
                  <a:pt x="845" y="254"/>
                </a:lnTo>
                <a:lnTo>
                  <a:pt x="835" y="268"/>
                </a:lnTo>
                <a:lnTo>
                  <a:pt x="827" y="282"/>
                </a:lnTo>
                <a:lnTo>
                  <a:pt x="827" y="282"/>
                </a:lnTo>
                <a:lnTo>
                  <a:pt x="819" y="298"/>
                </a:lnTo>
                <a:lnTo>
                  <a:pt x="809" y="326"/>
                </a:lnTo>
                <a:lnTo>
                  <a:pt x="779" y="406"/>
                </a:lnTo>
                <a:lnTo>
                  <a:pt x="734" y="527"/>
                </a:lnTo>
                <a:lnTo>
                  <a:pt x="734" y="527"/>
                </a:lnTo>
                <a:lnTo>
                  <a:pt x="727" y="547"/>
                </a:lnTo>
                <a:lnTo>
                  <a:pt x="723" y="555"/>
                </a:lnTo>
                <a:lnTo>
                  <a:pt x="722" y="561"/>
                </a:lnTo>
                <a:lnTo>
                  <a:pt x="722" y="561"/>
                </a:lnTo>
                <a:lnTo>
                  <a:pt x="720" y="584"/>
                </a:lnTo>
                <a:lnTo>
                  <a:pt x="720" y="584"/>
                </a:lnTo>
                <a:lnTo>
                  <a:pt x="720" y="588"/>
                </a:lnTo>
                <a:lnTo>
                  <a:pt x="719" y="592"/>
                </a:lnTo>
                <a:lnTo>
                  <a:pt x="716" y="596"/>
                </a:lnTo>
                <a:lnTo>
                  <a:pt x="716" y="596"/>
                </a:lnTo>
                <a:lnTo>
                  <a:pt x="711" y="599"/>
                </a:lnTo>
                <a:lnTo>
                  <a:pt x="709" y="602"/>
                </a:lnTo>
                <a:lnTo>
                  <a:pt x="704" y="605"/>
                </a:lnTo>
                <a:lnTo>
                  <a:pt x="698" y="611"/>
                </a:lnTo>
                <a:lnTo>
                  <a:pt x="698" y="611"/>
                </a:lnTo>
                <a:lnTo>
                  <a:pt x="692" y="618"/>
                </a:lnTo>
                <a:lnTo>
                  <a:pt x="687" y="622"/>
                </a:lnTo>
                <a:lnTo>
                  <a:pt x="684" y="626"/>
                </a:lnTo>
                <a:lnTo>
                  <a:pt x="682" y="628"/>
                </a:lnTo>
                <a:lnTo>
                  <a:pt x="682" y="632"/>
                </a:lnTo>
                <a:lnTo>
                  <a:pt x="682" y="632"/>
                </a:lnTo>
                <a:lnTo>
                  <a:pt x="685" y="642"/>
                </a:lnTo>
                <a:lnTo>
                  <a:pt x="686" y="646"/>
                </a:lnTo>
                <a:lnTo>
                  <a:pt x="686" y="646"/>
                </a:lnTo>
                <a:lnTo>
                  <a:pt x="691" y="668"/>
                </a:lnTo>
                <a:lnTo>
                  <a:pt x="691" y="668"/>
                </a:lnTo>
                <a:lnTo>
                  <a:pt x="691" y="669"/>
                </a:lnTo>
                <a:lnTo>
                  <a:pt x="692" y="670"/>
                </a:lnTo>
                <a:lnTo>
                  <a:pt x="693" y="672"/>
                </a:lnTo>
                <a:lnTo>
                  <a:pt x="691" y="676"/>
                </a:lnTo>
                <a:lnTo>
                  <a:pt x="691" y="676"/>
                </a:lnTo>
                <a:lnTo>
                  <a:pt x="687" y="683"/>
                </a:lnTo>
                <a:lnTo>
                  <a:pt x="685" y="688"/>
                </a:lnTo>
                <a:lnTo>
                  <a:pt x="685" y="688"/>
                </a:lnTo>
                <a:lnTo>
                  <a:pt x="681" y="690"/>
                </a:lnTo>
                <a:lnTo>
                  <a:pt x="675" y="694"/>
                </a:lnTo>
                <a:lnTo>
                  <a:pt x="666" y="700"/>
                </a:lnTo>
                <a:lnTo>
                  <a:pt x="666" y="700"/>
                </a:lnTo>
                <a:lnTo>
                  <a:pt x="652" y="706"/>
                </a:lnTo>
                <a:lnTo>
                  <a:pt x="638" y="712"/>
                </a:lnTo>
                <a:lnTo>
                  <a:pt x="638" y="712"/>
                </a:lnTo>
                <a:lnTo>
                  <a:pt x="633" y="713"/>
                </a:lnTo>
                <a:lnTo>
                  <a:pt x="625" y="715"/>
                </a:lnTo>
                <a:lnTo>
                  <a:pt x="614" y="716"/>
                </a:lnTo>
                <a:lnTo>
                  <a:pt x="614" y="716"/>
                </a:lnTo>
                <a:lnTo>
                  <a:pt x="615" y="711"/>
                </a:lnTo>
                <a:lnTo>
                  <a:pt x="616" y="705"/>
                </a:lnTo>
                <a:lnTo>
                  <a:pt x="620" y="697"/>
                </a:lnTo>
                <a:lnTo>
                  <a:pt x="620" y="697"/>
                </a:lnTo>
                <a:lnTo>
                  <a:pt x="625" y="686"/>
                </a:lnTo>
                <a:lnTo>
                  <a:pt x="627" y="675"/>
                </a:lnTo>
                <a:lnTo>
                  <a:pt x="628" y="663"/>
                </a:lnTo>
                <a:lnTo>
                  <a:pt x="626" y="651"/>
                </a:lnTo>
                <a:lnTo>
                  <a:pt x="626" y="651"/>
                </a:lnTo>
                <a:lnTo>
                  <a:pt x="619" y="629"/>
                </a:lnTo>
                <a:lnTo>
                  <a:pt x="616" y="624"/>
                </a:lnTo>
                <a:lnTo>
                  <a:pt x="614" y="622"/>
                </a:lnTo>
                <a:lnTo>
                  <a:pt x="614" y="622"/>
                </a:lnTo>
                <a:lnTo>
                  <a:pt x="608" y="617"/>
                </a:lnTo>
                <a:lnTo>
                  <a:pt x="596" y="609"/>
                </a:lnTo>
                <a:lnTo>
                  <a:pt x="596" y="609"/>
                </a:lnTo>
                <a:lnTo>
                  <a:pt x="585" y="600"/>
                </a:lnTo>
                <a:lnTo>
                  <a:pt x="583" y="599"/>
                </a:lnTo>
                <a:lnTo>
                  <a:pt x="579" y="598"/>
                </a:lnTo>
                <a:lnTo>
                  <a:pt x="579" y="598"/>
                </a:lnTo>
                <a:lnTo>
                  <a:pt x="573" y="598"/>
                </a:lnTo>
                <a:lnTo>
                  <a:pt x="565" y="597"/>
                </a:lnTo>
                <a:lnTo>
                  <a:pt x="565" y="597"/>
                </a:lnTo>
                <a:lnTo>
                  <a:pt x="550" y="596"/>
                </a:lnTo>
                <a:lnTo>
                  <a:pt x="542" y="594"/>
                </a:lnTo>
                <a:lnTo>
                  <a:pt x="536" y="596"/>
                </a:lnTo>
                <a:lnTo>
                  <a:pt x="536" y="596"/>
                </a:lnTo>
                <a:lnTo>
                  <a:pt x="525" y="600"/>
                </a:lnTo>
                <a:lnTo>
                  <a:pt x="519" y="604"/>
                </a:lnTo>
                <a:lnTo>
                  <a:pt x="519" y="604"/>
                </a:lnTo>
                <a:lnTo>
                  <a:pt x="519" y="604"/>
                </a:lnTo>
                <a:lnTo>
                  <a:pt x="519" y="604"/>
                </a:lnTo>
                <a:lnTo>
                  <a:pt x="518" y="605"/>
                </a:lnTo>
                <a:lnTo>
                  <a:pt x="514" y="609"/>
                </a:lnTo>
                <a:lnTo>
                  <a:pt x="514" y="609"/>
                </a:lnTo>
                <a:lnTo>
                  <a:pt x="507" y="617"/>
                </a:lnTo>
                <a:lnTo>
                  <a:pt x="503" y="623"/>
                </a:lnTo>
                <a:lnTo>
                  <a:pt x="503" y="623"/>
                </a:lnTo>
                <a:lnTo>
                  <a:pt x="500" y="630"/>
                </a:lnTo>
                <a:lnTo>
                  <a:pt x="496" y="638"/>
                </a:lnTo>
                <a:lnTo>
                  <a:pt x="496" y="638"/>
                </a:lnTo>
                <a:lnTo>
                  <a:pt x="493" y="645"/>
                </a:lnTo>
                <a:lnTo>
                  <a:pt x="491" y="652"/>
                </a:lnTo>
                <a:lnTo>
                  <a:pt x="491" y="652"/>
                </a:lnTo>
                <a:lnTo>
                  <a:pt x="490" y="658"/>
                </a:lnTo>
                <a:lnTo>
                  <a:pt x="490" y="664"/>
                </a:lnTo>
                <a:lnTo>
                  <a:pt x="490" y="664"/>
                </a:lnTo>
                <a:lnTo>
                  <a:pt x="490" y="672"/>
                </a:lnTo>
                <a:lnTo>
                  <a:pt x="490" y="677"/>
                </a:lnTo>
                <a:lnTo>
                  <a:pt x="490" y="682"/>
                </a:lnTo>
                <a:lnTo>
                  <a:pt x="490" y="682"/>
                </a:lnTo>
                <a:lnTo>
                  <a:pt x="494" y="692"/>
                </a:lnTo>
                <a:lnTo>
                  <a:pt x="495" y="697"/>
                </a:lnTo>
                <a:lnTo>
                  <a:pt x="497" y="700"/>
                </a:lnTo>
                <a:lnTo>
                  <a:pt x="497" y="700"/>
                </a:lnTo>
                <a:lnTo>
                  <a:pt x="501" y="705"/>
                </a:lnTo>
                <a:lnTo>
                  <a:pt x="502" y="710"/>
                </a:lnTo>
                <a:lnTo>
                  <a:pt x="505" y="715"/>
                </a:lnTo>
                <a:lnTo>
                  <a:pt x="506" y="716"/>
                </a:lnTo>
                <a:lnTo>
                  <a:pt x="506" y="716"/>
                </a:lnTo>
                <a:lnTo>
                  <a:pt x="511" y="722"/>
                </a:lnTo>
                <a:lnTo>
                  <a:pt x="514" y="725"/>
                </a:lnTo>
                <a:lnTo>
                  <a:pt x="514" y="725"/>
                </a:lnTo>
                <a:lnTo>
                  <a:pt x="506" y="729"/>
                </a:lnTo>
                <a:lnTo>
                  <a:pt x="494" y="734"/>
                </a:lnTo>
                <a:lnTo>
                  <a:pt x="494" y="734"/>
                </a:lnTo>
                <a:lnTo>
                  <a:pt x="479" y="740"/>
                </a:lnTo>
                <a:lnTo>
                  <a:pt x="470" y="743"/>
                </a:lnTo>
                <a:lnTo>
                  <a:pt x="463" y="747"/>
                </a:lnTo>
                <a:lnTo>
                  <a:pt x="463" y="747"/>
                </a:lnTo>
                <a:lnTo>
                  <a:pt x="448" y="754"/>
                </a:lnTo>
                <a:lnTo>
                  <a:pt x="440" y="758"/>
                </a:lnTo>
                <a:lnTo>
                  <a:pt x="435" y="760"/>
                </a:lnTo>
                <a:lnTo>
                  <a:pt x="435" y="760"/>
                </a:lnTo>
                <a:lnTo>
                  <a:pt x="429" y="765"/>
                </a:lnTo>
                <a:lnTo>
                  <a:pt x="424" y="769"/>
                </a:lnTo>
                <a:lnTo>
                  <a:pt x="424" y="769"/>
                </a:lnTo>
                <a:lnTo>
                  <a:pt x="425" y="763"/>
                </a:lnTo>
                <a:lnTo>
                  <a:pt x="426" y="758"/>
                </a:lnTo>
                <a:lnTo>
                  <a:pt x="425" y="751"/>
                </a:lnTo>
                <a:lnTo>
                  <a:pt x="425" y="751"/>
                </a:lnTo>
                <a:lnTo>
                  <a:pt x="420" y="733"/>
                </a:lnTo>
                <a:lnTo>
                  <a:pt x="417" y="722"/>
                </a:lnTo>
                <a:lnTo>
                  <a:pt x="417" y="722"/>
                </a:lnTo>
                <a:lnTo>
                  <a:pt x="413" y="715"/>
                </a:lnTo>
                <a:lnTo>
                  <a:pt x="412" y="710"/>
                </a:lnTo>
                <a:lnTo>
                  <a:pt x="412" y="707"/>
                </a:lnTo>
                <a:lnTo>
                  <a:pt x="412" y="707"/>
                </a:lnTo>
                <a:lnTo>
                  <a:pt x="416" y="705"/>
                </a:lnTo>
                <a:lnTo>
                  <a:pt x="417" y="703"/>
                </a:lnTo>
                <a:lnTo>
                  <a:pt x="418" y="697"/>
                </a:lnTo>
                <a:lnTo>
                  <a:pt x="418" y="697"/>
                </a:lnTo>
                <a:lnTo>
                  <a:pt x="417" y="683"/>
                </a:lnTo>
                <a:lnTo>
                  <a:pt x="416" y="663"/>
                </a:lnTo>
                <a:lnTo>
                  <a:pt x="416" y="663"/>
                </a:lnTo>
                <a:lnTo>
                  <a:pt x="414" y="660"/>
                </a:lnTo>
                <a:lnTo>
                  <a:pt x="414" y="658"/>
                </a:lnTo>
                <a:lnTo>
                  <a:pt x="414" y="658"/>
                </a:lnTo>
                <a:lnTo>
                  <a:pt x="412" y="644"/>
                </a:lnTo>
                <a:lnTo>
                  <a:pt x="412" y="644"/>
                </a:lnTo>
                <a:lnTo>
                  <a:pt x="410" y="639"/>
                </a:lnTo>
                <a:lnTo>
                  <a:pt x="407" y="634"/>
                </a:lnTo>
                <a:lnTo>
                  <a:pt x="402" y="626"/>
                </a:lnTo>
                <a:lnTo>
                  <a:pt x="396" y="621"/>
                </a:lnTo>
                <a:lnTo>
                  <a:pt x="394" y="620"/>
                </a:lnTo>
                <a:lnTo>
                  <a:pt x="394" y="620"/>
                </a:lnTo>
                <a:lnTo>
                  <a:pt x="372" y="569"/>
                </a:lnTo>
                <a:lnTo>
                  <a:pt x="356" y="532"/>
                </a:lnTo>
                <a:lnTo>
                  <a:pt x="346" y="513"/>
                </a:lnTo>
                <a:lnTo>
                  <a:pt x="346" y="513"/>
                </a:lnTo>
                <a:lnTo>
                  <a:pt x="345" y="505"/>
                </a:lnTo>
                <a:lnTo>
                  <a:pt x="341" y="490"/>
                </a:lnTo>
                <a:lnTo>
                  <a:pt x="335" y="441"/>
                </a:lnTo>
                <a:lnTo>
                  <a:pt x="321" y="334"/>
                </a:lnTo>
                <a:lnTo>
                  <a:pt x="321" y="334"/>
                </a:lnTo>
                <a:lnTo>
                  <a:pt x="334" y="328"/>
                </a:lnTo>
                <a:lnTo>
                  <a:pt x="338" y="325"/>
                </a:lnTo>
                <a:lnTo>
                  <a:pt x="340" y="323"/>
                </a:lnTo>
                <a:lnTo>
                  <a:pt x="342" y="319"/>
                </a:lnTo>
                <a:lnTo>
                  <a:pt x="342" y="316"/>
                </a:lnTo>
                <a:lnTo>
                  <a:pt x="342" y="316"/>
                </a:lnTo>
                <a:lnTo>
                  <a:pt x="341" y="301"/>
                </a:lnTo>
                <a:lnTo>
                  <a:pt x="340" y="296"/>
                </a:lnTo>
                <a:lnTo>
                  <a:pt x="340" y="296"/>
                </a:lnTo>
                <a:lnTo>
                  <a:pt x="339" y="275"/>
                </a:lnTo>
                <a:lnTo>
                  <a:pt x="338" y="257"/>
                </a:lnTo>
                <a:lnTo>
                  <a:pt x="336" y="241"/>
                </a:lnTo>
                <a:lnTo>
                  <a:pt x="336" y="241"/>
                </a:lnTo>
                <a:lnTo>
                  <a:pt x="336" y="235"/>
                </a:lnTo>
                <a:lnTo>
                  <a:pt x="336" y="231"/>
                </a:lnTo>
                <a:lnTo>
                  <a:pt x="339" y="225"/>
                </a:lnTo>
                <a:lnTo>
                  <a:pt x="339" y="224"/>
                </a:lnTo>
                <a:lnTo>
                  <a:pt x="339" y="222"/>
                </a:lnTo>
                <a:lnTo>
                  <a:pt x="336" y="218"/>
                </a:lnTo>
                <a:lnTo>
                  <a:pt x="333" y="215"/>
                </a:lnTo>
                <a:lnTo>
                  <a:pt x="333" y="215"/>
                </a:lnTo>
                <a:lnTo>
                  <a:pt x="328" y="210"/>
                </a:lnTo>
                <a:lnTo>
                  <a:pt x="320" y="206"/>
                </a:lnTo>
                <a:lnTo>
                  <a:pt x="312" y="204"/>
                </a:lnTo>
                <a:lnTo>
                  <a:pt x="304" y="203"/>
                </a:lnTo>
                <a:lnTo>
                  <a:pt x="288" y="200"/>
                </a:lnTo>
                <a:lnTo>
                  <a:pt x="281" y="198"/>
                </a:lnTo>
                <a:lnTo>
                  <a:pt x="281" y="198"/>
                </a:lnTo>
                <a:lnTo>
                  <a:pt x="270" y="193"/>
                </a:lnTo>
                <a:lnTo>
                  <a:pt x="262" y="188"/>
                </a:lnTo>
                <a:lnTo>
                  <a:pt x="253" y="163"/>
                </a:lnTo>
                <a:lnTo>
                  <a:pt x="253" y="163"/>
                </a:lnTo>
                <a:lnTo>
                  <a:pt x="259" y="155"/>
                </a:lnTo>
                <a:lnTo>
                  <a:pt x="265" y="149"/>
                </a:lnTo>
                <a:lnTo>
                  <a:pt x="273" y="143"/>
                </a:lnTo>
                <a:lnTo>
                  <a:pt x="273" y="143"/>
                </a:lnTo>
                <a:lnTo>
                  <a:pt x="276" y="140"/>
                </a:lnTo>
                <a:lnTo>
                  <a:pt x="280" y="134"/>
                </a:lnTo>
                <a:lnTo>
                  <a:pt x="288" y="121"/>
                </a:lnTo>
                <a:lnTo>
                  <a:pt x="292" y="114"/>
                </a:lnTo>
                <a:lnTo>
                  <a:pt x="294" y="106"/>
                </a:lnTo>
                <a:lnTo>
                  <a:pt x="294" y="100"/>
                </a:lnTo>
                <a:lnTo>
                  <a:pt x="294" y="97"/>
                </a:lnTo>
                <a:lnTo>
                  <a:pt x="294" y="97"/>
                </a:lnTo>
                <a:lnTo>
                  <a:pt x="291" y="92"/>
                </a:lnTo>
                <a:lnTo>
                  <a:pt x="288" y="91"/>
                </a:lnTo>
                <a:lnTo>
                  <a:pt x="288" y="91"/>
                </a:lnTo>
                <a:lnTo>
                  <a:pt x="287" y="90"/>
                </a:lnTo>
                <a:lnTo>
                  <a:pt x="286" y="87"/>
                </a:lnTo>
                <a:lnTo>
                  <a:pt x="287" y="81"/>
                </a:lnTo>
                <a:lnTo>
                  <a:pt x="288" y="73"/>
                </a:lnTo>
                <a:lnTo>
                  <a:pt x="288" y="61"/>
                </a:lnTo>
                <a:lnTo>
                  <a:pt x="288" y="61"/>
                </a:lnTo>
                <a:lnTo>
                  <a:pt x="287" y="52"/>
                </a:lnTo>
                <a:lnTo>
                  <a:pt x="287" y="48"/>
                </a:lnTo>
                <a:lnTo>
                  <a:pt x="285" y="43"/>
                </a:lnTo>
                <a:lnTo>
                  <a:pt x="277" y="36"/>
                </a:lnTo>
                <a:lnTo>
                  <a:pt x="277" y="36"/>
                </a:lnTo>
                <a:lnTo>
                  <a:pt x="263" y="18"/>
                </a:lnTo>
                <a:lnTo>
                  <a:pt x="258" y="13"/>
                </a:lnTo>
                <a:lnTo>
                  <a:pt x="256" y="9"/>
                </a:lnTo>
                <a:lnTo>
                  <a:pt x="256" y="9"/>
                </a:lnTo>
                <a:lnTo>
                  <a:pt x="249" y="6"/>
                </a:lnTo>
                <a:lnTo>
                  <a:pt x="244" y="3"/>
                </a:lnTo>
                <a:lnTo>
                  <a:pt x="239" y="3"/>
                </a:lnTo>
                <a:lnTo>
                  <a:pt x="239" y="3"/>
                </a:lnTo>
                <a:lnTo>
                  <a:pt x="222" y="1"/>
                </a:lnTo>
                <a:lnTo>
                  <a:pt x="210" y="0"/>
                </a:lnTo>
                <a:lnTo>
                  <a:pt x="210" y="0"/>
                </a:lnTo>
                <a:lnTo>
                  <a:pt x="191" y="13"/>
                </a:lnTo>
                <a:lnTo>
                  <a:pt x="177" y="22"/>
                </a:lnTo>
                <a:lnTo>
                  <a:pt x="168" y="28"/>
                </a:lnTo>
                <a:lnTo>
                  <a:pt x="168" y="28"/>
                </a:lnTo>
                <a:lnTo>
                  <a:pt x="160" y="34"/>
                </a:lnTo>
                <a:lnTo>
                  <a:pt x="157" y="39"/>
                </a:lnTo>
                <a:lnTo>
                  <a:pt x="155" y="45"/>
                </a:lnTo>
                <a:lnTo>
                  <a:pt x="155" y="45"/>
                </a:lnTo>
                <a:lnTo>
                  <a:pt x="152" y="66"/>
                </a:lnTo>
                <a:lnTo>
                  <a:pt x="151" y="78"/>
                </a:lnTo>
                <a:lnTo>
                  <a:pt x="151" y="78"/>
                </a:lnTo>
                <a:lnTo>
                  <a:pt x="150" y="76"/>
                </a:lnTo>
                <a:lnTo>
                  <a:pt x="145" y="74"/>
                </a:lnTo>
                <a:lnTo>
                  <a:pt x="143" y="73"/>
                </a:lnTo>
                <a:lnTo>
                  <a:pt x="140" y="73"/>
                </a:lnTo>
                <a:lnTo>
                  <a:pt x="139" y="74"/>
                </a:lnTo>
                <a:lnTo>
                  <a:pt x="138" y="78"/>
                </a:lnTo>
                <a:lnTo>
                  <a:pt x="138" y="78"/>
                </a:lnTo>
                <a:lnTo>
                  <a:pt x="138" y="82"/>
                </a:lnTo>
                <a:lnTo>
                  <a:pt x="139" y="87"/>
                </a:lnTo>
                <a:lnTo>
                  <a:pt x="143" y="99"/>
                </a:lnTo>
                <a:lnTo>
                  <a:pt x="148" y="110"/>
                </a:lnTo>
                <a:lnTo>
                  <a:pt x="151" y="117"/>
                </a:lnTo>
                <a:lnTo>
                  <a:pt x="151" y="117"/>
                </a:lnTo>
                <a:lnTo>
                  <a:pt x="154" y="120"/>
                </a:lnTo>
                <a:lnTo>
                  <a:pt x="156" y="120"/>
                </a:lnTo>
                <a:lnTo>
                  <a:pt x="158" y="120"/>
                </a:lnTo>
                <a:lnTo>
                  <a:pt x="158" y="129"/>
                </a:lnTo>
                <a:lnTo>
                  <a:pt x="158" y="129"/>
                </a:lnTo>
                <a:lnTo>
                  <a:pt x="155" y="133"/>
                </a:lnTo>
                <a:lnTo>
                  <a:pt x="152" y="135"/>
                </a:lnTo>
                <a:lnTo>
                  <a:pt x="151" y="140"/>
                </a:lnTo>
                <a:lnTo>
                  <a:pt x="151" y="140"/>
                </a:lnTo>
                <a:lnTo>
                  <a:pt x="150" y="147"/>
                </a:lnTo>
                <a:lnTo>
                  <a:pt x="150" y="151"/>
                </a:lnTo>
                <a:lnTo>
                  <a:pt x="148" y="156"/>
                </a:lnTo>
                <a:lnTo>
                  <a:pt x="148" y="156"/>
                </a:lnTo>
                <a:lnTo>
                  <a:pt x="142" y="169"/>
                </a:lnTo>
                <a:lnTo>
                  <a:pt x="142" y="169"/>
                </a:lnTo>
                <a:lnTo>
                  <a:pt x="130" y="175"/>
                </a:lnTo>
                <a:lnTo>
                  <a:pt x="101" y="191"/>
                </a:lnTo>
                <a:lnTo>
                  <a:pt x="85" y="200"/>
                </a:lnTo>
                <a:lnTo>
                  <a:pt x="70" y="211"/>
                </a:lnTo>
                <a:lnTo>
                  <a:pt x="56" y="223"/>
                </a:lnTo>
                <a:lnTo>
                  <a:pt x="52" y="228"/>
                </a:lnTo>
                <a:lnTo>
                  <a:pt x="48" y="234"/>
                </a:lnTo>
                <a:lnTo>
                  <a:pt x="48" y="234"/>
                </a:lnTo>
                <a:lnTo>
                  <a:pt x="34" y="263"/>
                </a:lnTo>
                <a:lnTo>
                  <a:pt x="19" y="298"/>
                </a:lnTo>
                <a:lnTo>
                  <a:pt x="13" y="313"/>
                </a:lnTo>
                <a:lnTo>
                  <a:pt x="8" y="328"/>
                </a:lnTo>
                <a:lnTo>
                  <a:pt x="7" y="337"/>
                </a:lnTo>
                <a:lnTo>
                  <a:pt x="7" y="340"/>
                </a:lnTo>
                <a:lnTo>
                  <a:pt x="8" y="342"/>
                </a:lnTo>
                <a:lnTo>
                  <a:pt x="18" y="346"/>
                </a:lnTo>
                <a:lnTo>
                  <a:pt x="18" y="346"/>
                </a:lnTo>
                <a:lnTo>
                  <a:pt x="11" y="376"/>
                </a:lnTo>
                <a:lnTo>
                  <a:pt x="5" y="406"/>
                </a:lnTo>
                <a:lnTo>
                  <a:pt x="1" y="432"/>
                </a:lnTo>
                <a:lnTo>
                  <a:pt x="0" y="441"/>
                </a:lnTo>
                <a:lnTo>
                  <a:pt x="0" y="447"/>
                </a:lnTo>
                <a:lnTo>
                  <a:pt x="0" y="447"/>
                </a:lnTo>
                <a:lnTo>
                  <a:pt x="5" y="455"/>
                </a:lnTo>
                <a:lnTo>
                  <a:pt x="13" y="468"/>
                </a:lnTo>
                <a:lnTo>
                  <a:pt x="40" y="507"/>
                </a:lnTo>
                <a:lnTo>
                  <a:pt x="40" y="507"/>
                </a:lnTo>
                <a:lnTo>
                  <a:pt x="46" y="557"/>
                </a:lnTo>
                <a:lnTo>
                  <a:pt x="52" y="592"/>
                </a:lnTo>
                <a:lnTo>
                  <a:pt x="52" y="592"/>
                </a:lnTo>
                <a:lnTo>
                  <a:pt x="53" y="602"/>
                </a:lnTo>
                <a:lnTo>
                  <a:pt x="55" y="611"/>
                </a:lnTo>
                <a:lnTo>
                  <a:pt x="58" y="621"/>
                </a:lnTo>
                <a:lnTo>
                  <a:pt x="61" y="628"/>
                </a:lnTo>
                <a:lnTo>
                  <a:pt x="61" y="628"/>
                </a:lnTo>
                <a:lnTo>
                  <a:pt x="64" y="634"/>
                </a:lnTo>
                <a:lnTo>
                  <a:pt x="67" y="638"/>
                </a:lnTo>
                <a:lnTo>
                  <a:pt x="71" y="641"/>
                </a:lnTo>
                <a:lnTo>
                  <a:pt x="71" y="641"/>
                </a:lnTo>
                <a:lnTo>
                  <a:pt x="71" y="647"/>
                </a:lnTo>
                <a:lnTo>
                  <a:pt x="71" y="660"/>
                </a:lnTo>
                <a:lnTo>
                  <a:pt x="72" y="678"/>
                </a:lnTo>
                <a:lnTo>
                  <a:pt x="74" y="686"/>
                </a:lnTo>
                <a:lnTo>
                  <a:pt x="77" y="693"/>
                </a:lnTo>
                <a:lnTo>
                  <a:pt x="77" y="693"/>
                </a:lnTo>
                <a:lnTo>
                  <a:pt x="83" y="703"/>
                </a:lnTo>
                <a:lnTo>
                  <a:pt x="86" y="709"/>
                </a:lnTo>
                <a:lnTo>
                  <a:pt x="89" y="712"/>
                </a:lnTo>
                <a:lnTo>
                  <a:pt x="90" y="716"/>
                </a:lnTo>
                <a:lnTo>
                  <a:pt x="90" y="716"/>
                </a:lnTo>
                <a:lnTo>
                  <a:pt x="88" y="747"/>
                </a:lnTo>
                <a:lnTo>
                  <a:pt x="86" y="773"/>
                </a:lnTo>
                <a:lnTo>
                  <a:pt x="86" y="801"/>
                </a:lnTo>
                <a:lnTo>
                  <a:pt x="86" y="801"/>
                </a:lnTo>
                <a:lnTo>
                  <a:pt x="88" y="861"/>
                </a:lnTo>
                <a:lnTo>
                  <a:pt x="90" y="894"/>
                </a:lnTo>
                <a:lnTo>
                  <a:pt x="91" y="908"/>
                </a:lnTo>
                <a:lnTo>
                  <a:pt x="94" y="921"/>
                </a:lnTo>
                <a:lnTo>
                  <a:pt x="94" y="921"/>
                </a:lnTo>
                <a:lnTo>
                  <a:pt x="98" y="952"/>
                </a:lnTo>
                <a:lnTo>
                  <a:pt x="103" y="989"/>
                </a:lnTo>
                <a:lnTo>
                  <a:pt x="109" y="1032"/>
                </a:lnTo>
                <a:lnTo>
                  <a:pt x="109" y="1032"/>
                </a:lnTo>
                <a:lnTo>
                  <a:pt x="108" y="1033"/>
                </a:lnTo>
                <a:lnTo>
                  <a:pt x="103" y="1037"/>
                </a:lnTo>
                <a:lnTo>
                  <a:pt x="98" y="1043"/>
                </a:lnTo>
                <a:lnTo>
                  <a:pt x="97" y="1046"/>
                </a:lnTo>
                <a:lnTo>
                  <a:pt x="96" y="1051"/>
                </a:lnTo>
                <a:lnTo>
                  <a:pt x="96" y="1051"/>
                </a:lnTo>
                <a:lnTo>
                  <a:pt x="96" y="1059"/>
                </a:lnTo>
                <a:lnTo>
                  <a:pt x="97" y="1067"/>
                </a:lnTo>
                <a:lnTo>
                  <a:pt x="100" y="1074"/>
                </a:lnTo>
                <a:lnTo>
                  <a:pt x="100" y="1074"/>
                </a:lnTo>
                <a:lnTo>
                  <a:pt x="116" y="1106"/>
                </a:lnTo>
                <a:lnTo>
                  <a:pt x="136" y="1139"/>
                </a:lnTo>
                <a:lnTo>
                  <a:pt x="136" y="1139"/>
                </a:lnTo>
                <a:lnTo>
                  <a:pt x="137" y="1146"/>
                </a:lnTo>
                <a:lnTo>
                  <a:pt x="138" y="1154"/>
                </a:lnTo>
                <a:lnTo>
                  <a:pt x="138" y="1165"/>
                </a:lnTo>
                <a:lnTo>
                  <a:pt x="138" y="1165"/>
                </a:lnTo>
                <a:lnTo>
                  <a:pt x="146" y="1172"/>
                </a:lnTo>
                <a:lnTo>
                  <a:pt x="156" y="1177"/>
                </a:lnTo>
                <a:lnTo>
                  <a:pt x="168" y="1182"/>
                </a:lnTo>
                <a:lnTo>
                  <a:pt x="168" y="1182"/>
                </a:lnTo>
                <a:lnTo>
                  <a:pt x="174" y="1183"/>
                </a:lnTo>
                <a:lnTo>
                  <a:pt x="180" y="1183"/>
                </a:lnTo>
                <a:lnTo>
                  <a:pt x="191" y="1182"/>
                </a:lnTo>
                <a:lnTo>
                  <a:pt x="197" y="1180"/>
                </a:lnTo>
                <a:lnTo>
                  <a:pt x="201" y="1178"/>
                </a:lnTo>
                <a:lnTo>
                  <a:pt x="201" y="1178"/>
                </a:lnTo>
                <a:lnTo>
                  <a:pt x="203" y="1181"/>
                </a:lnTo>
                <a:lnTo>
                  <a:pt x="209" y="1186"/>
                </a:lnTo>
                <a:lnTo>
                  <a:pt x="217" y="1190"/>
                </a:lnTo>
                <a:lnTo>
                  <a:pt x="221" y="1192"/>
                </a:lnTo>
                <a:lnTo>
                  <a:pt x="226" y="1192"/>
                </a:lnTo>
                <a:lnTo>
                  <a:pt x="226" y="1192"/>
                </a:lnTo>
                <a:lnTo>
                  <a:pt x="231" y="1190"/>
                </a:lnTo>
                <a:lnTo>
                  <a:pt x="233" y="1189"/>
                </a:lnTo>
                <a:lnTo>
                  <a:pt x="235" y="1187"/>
                </a:lnTo>
                <a:lnTo>
                  <a:pt x="237" y="1184"/>
                </a:lnTo>
                <a:lnTo>
                  <a:pt x="238" y="1182"/>
                </a:lnTo>
                <a:lnTo>
                  <a:pt x="238" y="1180"/>
                </a:lnTo>
                <a:lnTo>
                  <a:pt x="235" y="1175"/>
                </a:lnTo>
                <a:lnTo>
                  <a:pt x="235" y="1175"/>
                </a:lnTo>
                <a:lnTo>
                  <a:pt x="233" y="1169"/>
                </a:lnTo>
                <a:lnTo>
                  <a:pt x="229" y="1162"/>
                </a:lnTo>
                <a:lnTo>
                  <a:pt x="226" y="1152"/>
                </a:lnTo>
                <a:lnTo>
                  <a:pt x="226" y="1152"/>
                </a:lnTo>
                <a:lnTo>
                  <a:pt x="239" y="1152"/>
                </a:lnTo>
                <a:lnTo>
                  <a:pt x="249" y="1152"/>
                </a:lnTo>
                <a:lnTo>
                  <a:pt x="253" y="1151"/>
                </a:lnTo>
                <a:lnTo>
                  <a:pt x="256" y="1150"/>
                </a:lnTo>
                <a:lnTo>
                  <a:pt x="256" y="1150"/>
                </a:lnTo>
                <a:lnTo>
                  <a:pt x="258" y="1146"/>
                </a:lnTo>
                <a:lnTo>
                  <a:pt x="261" y="1144"/>
                </a:lnTo>
                <a:lnTo>
                  <a:pt x="261" y="1139"/>
                </a:lnTo>
                <a:lnTo>
                  <a:pt x="258" y="1133"/>
                </a:lnTo>
                <a:lnTo>
                  <a:pt x="258" y="1133"/>
                </a:lnTo>
                <a:lnTo>
                  <a:pt x="256" y="1127"/>
                </a:lnTo>
                <a:lnTo>
                  <a:pt x="253" y="1124"/>
                </a:lnTo>
                <a:lnTo>
                  <a:pt x="245" y="1119"/>
                </a:lnTo>
                <a:lnTo>
                  <a:pt x="245" y="1119"/>
                </a:lnTo>
                <a:lnTo>
                  <a:pt x="226" y="1110"/>
                </a:lnTo>
                <a:lnTo>
                  <a:pt x="226" y="1110"/>
                </a:lnTo>
                <a:lnTo>
                  <a:pt x="226" y="1106"/>
                </a:lnTo>
                <a:lnTo>
                  <a:pt x="223" y="1100"/>
                </a:lnTo>
                <a:lnTo>
                  <a:pt x="223" y="1100"/>
                </a:lnTo>
                <a:lnTo>
                  <a:pt x="216" y="1087"/>
                </a:lnTo>
                <a:lnTo>
                  <a:pt x="216" y="1087"/>
                </a:lnTo>
                <a:lnTo>
                  <a:pt x="213" y="1081"/>
                </a:lnTo>
                <a:lnTo>
                  <a:pt x="223" y="1081"/>
                </a:lnTo>
                <a:lnTo>
                  <a:pt x="223" y="1081"/>
                </a:lnTo>
                <a:lnTo>
                  <a:pt x="223" y="1074"/>
                </a:lnTo>
                <a:lnTo>
                  <a:pt x="226" y="1059"/>
                </a:lnTo>
                <a:lnTo>
                  <a:pt x="229" y="1043"/>
                </a:lnTo>
                <a:lnTo>
                  <a:pt x="233" y="1037"/>
                </a:lnTo>
                <a:lnTo>
                  <a:pt x="235" y="1032"/>
                </a:lnTo>
                <a:lnTo>
                  <a:pt x="235" y="1032"/>
                </a:lnTo>
                <a:lnTo>
                  <a:pt x="258" y="1009"/>
                </a:lnTo>
                <a:lnTo>
                  <a:pt x="300" y="964"/>
                </a:lnTo>
                <a:lnTo>
                  <a:pt x="363" y="895"/>
                </a:lnTo>
                <a:lnTo>
                  <a:pt x="363" y="895"/>
                </a:lnTo>
                <a:lnTo>
                  <a:pt x="368" y="886"/>
                </a:lnTo>
                <a:lnTo>
                  <a:pt x="374" y="877"/>
                </a:lnTo>
                <a:lnTo>
                  <a:pt x="378" y="866"/>
                </a:lnTo>
                <a:lnTo>
                  <a:pt x="378" y="866"/>
                </a:lnTo>
                <a:lnTo>
                  <a:pt x="384" y="841"/>
                </a:lnTo>
                <a:lnTo>
                  <a:pt x="389" y="818"/>
                </a:lnTo>
                <a:lnTo>
                  <a:pt x="390" y="807"/>
                </a:lnTo>
                <a:lnTo>
                  <a:pt x="392" y="796"/>
                </a:lnTo>
                <a:lnTo>
                  <a:pt x="392" y="797"/>
                </a:lnTo>
                <a:lnTo>
                  <a:pt x="392" y="797"/>
                </a:lnTo>
                <a:lnTo>
                  <a:pt x="394" y="802"/>
                </a:lnTo>
                <a:lnTo>
                  <a:pt x="395" y="806"/>
                </a:lnTo>
                <a:lnTo>
                  <a:pt x="398" y="808"/>
                </a:lnTo>
                <a:lnTo>
                  <a:pt x="404" y="812"/>
                </a:lnTo>
                <a:lnTo>
                  <a:pt x="404" y="812"/>
                </a:lnTo>
                <a:lnTo>
                  <a:pt x="414" y="818"/>
                </a:lnTo>
                <a:lnTo>
                  <a:pt x="429" y="824"/>
                </a:lnTo>
                <a:lnTo>
                  <a:pt x="445" y="827"/>
                </a:lnTo>
                <a:lnTo>
                  <a:pt x="452" y="829"/>
                </a:lnTo>
                <a:lnTo>
                  <a:pt x="458" y="827"/>
                </a:lnTo>
                <a:lnTo>
                  <a:pt x="458" y="827"/>
                </a:lnTo>
                <a:lnTo>
                  <a:pt x="464" y="826"/>
                </a:lnTo>
                <a:lnTo>
                  <a:pt x="470" y="821"/>
                </a:lnTo>
                <a:lnTo>
                  <a:pt x="476" y="817"/>
                </a:lnTo>
                <a:lnTo>
                  <a:pt x="482" y="811"/>
                </a:lnTo>
                <a:lnTo>
                  <a:pt x="489" y="801"/>
                </a:lnTo>
                <a:lnTo>
                  <a:pt x="493" y="796"/>
                </a:lnTo>
                <a:lnTo>
                  <a:pt x="493" y="796"/>
                </a:lnTo>
                <a:lnTo>
                  <a:pt x="493" y="801"/>
                </a:lnTo>
                <a:lnTo>
                  <a:pt x="490" y="812"/>
                </a:lnTo>
                <a:lnTo>
                  <a:pt x="490" y="812"/>
                </a:lnTo>
                <a:lnTo>
                  <a:pt x="489" y="821"/>
                </a:lnTo>
                <a:lnTo>
                  <a:pt x="489" y="833"/>
                </a:lnTo>
                <a:lnTo>
                  <a:pt x="489" y="847"/>
                </a:lnTo>
                <a:lnTo>
                  <a:pt x="487" y="861"/>
                </a:lnTo>
                <a:lnTo>
                  <a:pt x="487" y="861"/>
                </a:lnTo>
                <a:lnTo>
                  <a:pt x="483" y="871"/>
                </a:lnTo>
                <a:lnTo>
                  <a:pt x="482" y="876"/>
                </a:lnTo>
                <a:lnTo>
                  <a:pt x="481" y="879"/>
                </a:lnTo>
                <a:lnTo>
                  <a:pt x="482" y="884"/>
                </a:lnTo>
                <a:lnTo>
                  <a:pt x="482" y="884"/>
                </a:lnTo>
                <a:lnTo>
                  <a:pt x="485" y="889"/>
                </a:lnTo>
                <a:lnTo>
                  <a:pt x="489" y="894"/>
                </a:lnTo>
                <a:lnTo>
                  <a:pt x="494" y="897"/>
                </a:lnTo>
                <a:lnTo>
                  <a:pt x="494" y="897"/>
                </a:lnTo>
                <a:lnTo>
                  <a:pt x="488" y="978"/>
                </a:lnTo>
                <a:lnTo>
                  <a:pt x="488" y="978"/>
                </a:lnTo>
                <a:lnTo>
                  <a:pt x="488" y="995"/>
                </a:lnTo>
                <a:lnTo>
                  <a:pt x="489" y="1005"/>
                </a:lnTo>
                <a:lnTo>
                  <a:pt x="490" y="1017"/>
                </a:lnTo>
                <a:lnTo>
                  <a:pt x="490" y="1017"/>
                </a:lnTo>
                <a:lnTo>
                  <a:pt x="496" y="1043"/>
                </a:lnTo>
                <a:lnTo>
                  <a:pt x="499" y="1055"/>
                </a:lnTo>
                <a:lnTo>
                  <a:pt x="500" y="1064"/>
                </a:lnTo>
                <a:lnTo>
                  <a:pt x="500" y="1064"/>
                </a:lnTo>
                <a:lnTo>
                  <a:pt x="501" y="1074"/>
                </a:lnTo>
                <a:lnTo>
                  <a:pt x="506" y="1089"/>
                </a:lnTo>
                <a:lnTo>
                  <a:pt x="506" y="1089"/>
                </a:lnTo>
                <a:lnTo>
                  <a:pt x="511" y="1105"/>
                </a:lnTo>
                <a:lnTo>
                  <a:pt x="512" y="1111"/>
                </a:lnTo>
                <a:lnTo>
                  <a:pt x="512" y="1111"/>
                </a:lnTo>
                <a:lnTo>
                  <a:pt x="509" y="1121"/>
                </a:lnTo>
                <a:lnTo>
                  <a:pt x="506" y="1128"/>
                </a:lnTo>
                <a:lnTo>
                  <a:pt x="500" y="1134"/>
                </a:lnTo>
                <a:lnTo>
                  <a:pt x="500" y="1134"/>
                </a:lnTo>
                <a:lnTo>
                  <a:pt x="493" y="1140"/>
                </a:lnTo>
                <a:lnTo>
                  <a:pt x="484" y="1146"/>
                </a:lnTo>
                <a:lnTo>
                  <a:pt x="479" y="1148"/>
                </a:lnTo>
                <a:lnTo>
                  <a:pt x="477" y="1152"/>
                </a:lnTo>
                <a:lnTo>
                  <a:pt x="476" y="1154"/>
                </a:lnTo>
                <a:lnTo>
                  <a:pt x="477" y="1158"/>
                </a:lnTo>
                <a:lnTo>
                  <a:pt x="477" y="1158"/>
                </a:lnTo>
                <a:lnTo>
                  <a:pt x="478" y="1159"/>
                </a:lnTo>
                <a:lnTo>
                  <a:pt x="481" y="1159"/>
                </a:lnTo>
                <a:lnTo>
                  <a:pt x="485" y="1160"/>
                </a:lnTo>
                <a:lnTo>
                  <a:pt x="494" y="1159"/>
                </a:lnTo>
                <a:lnTo>
                  <a:pt x="502" y="1158"/>
                </a:lnTo>
                <a:lnTo>
                  <a:pt x="518" y="1154"/>
                </a:lnTo>
                <a:lnTo>
                  <a:pt x="530" y="1152"/>
                </a:lnTo>
                <a:lnTo>
                  <a:pt x="530" y="1152"/>
                </a:lnTo>
                <a:lnTo>
                  <a:pt x="538" y="1152"/>
                </a:lnTo>
                <a:lnTo>
                  <a:pt x="547" y="1150"/>
                </a:lnTo>
                <a:lnTo>
                  <a:pt x="550" y="1148"/>
                </a:lnTo>
                <a:lnTo>
                  <a:pt x="554" y="1145"/>
                </a:lnTo>
                <a:lnTo>
                  <a:pt x="556" y="1141"/>
                </a:lnTo>
                <a:lnTo>
                  <a:pt x="556" y="1136"/>
                </a:lnTo>
                <a:lnTo>
                  <a:pt x="556" y="1136"/>
                </a:lnTo>
                <a:lnTo>
                  <a:pt x="556" y="1130"/>
                </a:lnTo>
                <a:lnTo>
                  <a:pt x="555" y="1124"/>
                </a:lnTo>
                <a:lnTo>
                  <a:pt x="553" y="1116"/>
                </a:lnTo>
                <a:lnTo>
                  <a:pt x="549" y="1107"/>
                </a:lnTo>
                <a:lnTo>
                  <a:pt x="548" y="1103"/>
                </a:lnTo>
                <a:lnTo>
                  <a:pt x="548" y="1098"/>
                </a:lnTo>
                <a:lnTo>
                  <a:pt x="548" y="1098"/>
                </a:lnTo>
                <a:lnTo>
                  <a:pt x="547" y="1081"/>
                </a:lnTo>
                <a:lnTo>
                  <a:pt x="547" y="1073"/>
                </a:lnTo>
                <a:lnTo>
                  <a:pt x="548" y="1064"/>
                </a:lnTo>
                <a:lnTo>
                  <a:pt x="548" y="1064"/>
                </a:lnTo>
                <a:lnTo>
                  <a:pt x="550" y="1038"/>
                </a:lnTo>
                <a:lnTo>
                  <a:pt x="553" y="1020"/>
                </a:lnTo>
                <a:lnTo>
                  <a:pt x="553" y="1020"/>
                </a:lnTo>
                <a:lnTo>
                  <a:pt x="562" y="1003"/>
                </a:lnTo>
                <a:lnTo>
                  <a:pt x="570" y="993"/>
                </a:lnTo>
                <a:lnTo>
                  <a:pt x="572" y="990"/>
                </a:lnTo>
                <a:lnTo>
                  <a:pt x="574" y="990"/>
                </a:lnTo>
                <a:lnTo>
                  <a:pt x="574" y="990"/>
                </a:lnTo>
                <a:lnTo>
                  <a:pt x="576" y="995"/>
                </a:lnTo>
                <a:lnTo>
                  <a:pt x="578" y="1002"/>
                </a:lnTo>
                <a:lnTo>
                  <a:pt x="580" y="1008"/>
                </a:lnTo>
                <a:lnTo>
                  <a:pt x="580" y="1014"/>
                </a:lnTo>
                <a:lnTo>
                  <a:pt x="580" y="1014"/>
                </a:lnTo>
                <a:lnTo>
                  <a:pt x="583" y="1020"/>
                </a:lnTo>
                <a:lnTo>
                  <a:pt x="588" y="1029"/>
                </a:lnTo>
                <a:lnTo>
                  <a:pt x="592" y="1040"/>
                </a:lnTo>
                <a:lnTo>
                  <a:pt x="594" y="1045"/>
                </a:lnTo>
                <a:lnTo>
                  <a:pt x="595" y="1049"/>
                </a:lnTo>
                <a:lnTo>
                  <a:pt x="595" y="1049"/>
                </a:lnTo>
                <a:lnTo>
                  <a:pt x="594" y="1057"/>
                </a:lnTo>
                <a:lnTo>
                  <a:pt x="591" y="1069"/>
                </a:lnTo>
                <a:lnTo>
                  <a:pt x="588" y="1089"/>
                </a:lnTo>
                <a:lnTo>
                  <a:pt x="588" y="1089"/>
                </a:lnTo>
                <a:lnTo>
                  <a:pt x="588" y="1099"/>
                </a:lnTo>
                <a:lnTo>
                  <a:pt x="589" y="1112"/>
                </a:lnTo>
                <a:lnTo>
                  <a:pt x="591" y="1127"/>
                </a:lnTo>
                <a:lnTo>
                  <a:pt x="594" y="1136"/>
                </a:lnTo>
                <a:lnTo>
                  <a:pt x="594" y="1136"/>
                </a:lnTo>
                <a:lnTo>
                  <a:pt x="596" y="1140"/>
                </a:lnTo>
                <a:lnTo>
                  <a:pt x="602" y="1141"/>
                </a:lnTo>
                <a:lnTo>
                  <a:pt x="608" y="1142"/>
                </a:lnTo>
                <a:lnTo>
                  <a:pt x="614" y="1144"/>
                </a:lnTo>
                <a:lnTo>
                  <a:pt x="621" y="1144"/>
                </a:lnTo>
                <a:lnTo>
                  <a:pt x="627" y="1142"/>
                </a:lnTo>
                <a:lnTo>
                  <a:pt x="631" y="1140"/>
                </a:lnTo>
                <a:lnTo>
                  <a:pt x="633" y="1136"/>
                </a:lnTo>
                <a:lnTo>
                  <a:pt x="633" y="1136"/>
                </a:lnTo>
                <a:lnTo>
                  <a:pt x="634" y="1132"/>
                </a:lnTo>
                <a:lnTo>
                  <a:pt x="633" y="1124"/>
                </a:lnTo>
                <a:lnTo>
                  <a:pt x="630" y="1107"/>
                </a:lnTo>
                <a:lnTo>
                  <a:pt x="625" y="1083"/>
                </a:lnTo>
                <a:lnTo>
                  <a:pt x="625" y="1083"/>
                </a:lnTo>
                <a:lnTo>
                  <a:pt x="626" y="1076"/>
                </a:lnTo>
                <a:lnTo>
                  <a:pt x="631" y="1067"/>
                </a:lnTo>
                <a:lnTo>
                  <a:pt x="638" y="1049"/>
                </a:lnTo>
                <a:lnTo>
                  <a:pt x="638" y="1049"/>
                </a:lnTo>
                <a:lnTo>
                  <a:pt x="645" y="1021"/>
                </a:lnTo>
                <a:lnTo>
                  <a:pt x="650" y="1004"/>
                </a:lnTo>
                <a:lnTo>
                  <a:pt x="651" y="991"/>
                </a:lnTo>
                <a:lnTo>
                  <a:pt x="651" y="991"/>
                </a:lnTo>
                <a:lnTo>
                  <a:pt x="650" y="981"/>
                </a:lnTo>
                <a:lnTo>
                  <a:pt x="648" y="969"/>
                </a:lnTo>
                <a:lnTo>
                  <a:pt x="645" y="958"/>
                </a:lnTo>
                <a:lnTo>
                  <a:pt x="644" y="949"/>
                </a:lnTo>
                <a:lnTo>
                  <a:pt x="644" y="949"/>
                </a:lnTo>
                <a:lnTo>
                  <a:pt x="644" y="925"/>
                </a:lnTo>
                <a:lnTo>
                  <a:pt x="645" y="908"/>
                </a:lnTo>
                <a:lnTo>
                  <a:pt x="645" y="908"/>
                </a:lnTo>
                <a:lnTo>
                  <a:pt x="651" y="885"/>
                </a:lnTo>
                <a:lnTo>
                  <a:pt x="654" y="868"/>
                </a:lnTo>
                <a:lnTo>
                  <a:pt x="656" y="855"/>
                </a:lnTo>
                <a:lnTo>
                  <a:pt x="656" y="855"/>
                </a:lnTo>
                <a:lnTo>
                  <a:pt x="656" y="844"/>
                </a:lnTo>
                <a:lnTo>
                  <a:pt x="655" y="835"/>
                </a:lnTo>
                <a:lnTo>
                  <a:pt x="655" y="825"/>
                </a:lnTo>
                <a:lnTo>
                  <a:pt x="656" y="817"/>
                </a:lnTo>
                <a:lnTo>
                  <a:pt x="656" y="817"/>
                </a:lnTo>
                <a:lnTo>
                  <a:pt x="664" y="784"/>
                </a:lnTo>
                <a:lnTo>
                  <a:pt x="672" y="761"/>
                </a:lnTo>
                <a:lnTo>
                  <a:pt x="672" y="761"/>
                </a:lnTo>
                <a:lnTo>
                  <a:pt x="678" y="758"/>
                </a:lnTo>
                <a:lnTo>
                  <a:pt x="691" y="751"/>
                </a:lnTo>
                <a:lnTo>
                  <a:pt x="707" y="741"/>
                </a:lnTo>
                <a:lnTo>
                  <a:pt x="714" y="735"/>
                </a:lnTo>
                <a:lnTo>
                  <a:pt x="719" y="730"/>
                </a:lnTo>
                <a:lnTo>
                  <a:pt x="719" y="730"/>
                </a:lnTo>
                <a:lnTo>
                  <a:pt x="722" y="723"/>
                </a:lnTo>
                <a:lnTo>
                  <a:pt x="725" y="712"/>
                </a:lnTo>
                <a:lnTo>
                  <a:pt x="729" y="684"/>
                </a:lnTo>
                <a:lnTo>
                  <a:pt x="733" y="660"/>
                </a:lnTo>
                <a:lnTo>
                  <a:pt x="734" y="651"/>
                </a:lnTo>
                <a:lnTo>
                  <a:pt x="734" y="651"/>
                </a:lnTo>
                <a:lnTo>
                  <a:pt x="739" y="645"/>
                </a:lnTo>
                <a:lnTo>
                  <a:pt x="744" y="636"/>
                </a:lnTo>
                <a:lnTo>
                  <a:pt x="744" y="636"/>
                </a:lnTo>
                <a:lnTo>
                  <a:pt x="747" y="633"/>
                </a:lnTo>
                <a:lnTo>
                  <a:pt x="755" y="627"/>
                </a:lnTo>
                <a:lnTo>
                  <a:pt x="759" y="621"/>
                </a:lnTo>
                <a:lnTo>
                  <a:pt x="763" y="618"/>
                </a:lnTo>
                <a:lnTo>
                  <a:pt x="763" y="618"/>
                </a:lnTo>
                <a:lnTo>
                  <a:pt x="774" y="579"/>
                </a:lnTo>
                <a:lnTo>
                  <a:pt x="774" y="579"/>
                </a:lnTo>
                <a:lnTo>
                  <a:pt x="793" y="533"/>
                </a:lnTo>
                <a:lnTo>
                  <a:pt x="793" y="533"/>
                </a:lnTo>
                <a:lnTo>
                  <a:pt x="803" y="514"/>
                </a:lnTo>
                <a:lnTo>
                  <a:pt x="817" y="485"/>
                </a:lnTo>
                <a:lnTo>
                  <a:pt x="836" y="448"/>
                </a:lnTo>
                <a:lnTo>
                  <a:pt x="836" y="448"/>
                </a:lnTo>
                <a:lnTo>
                  <a:pt x="828" y="484"/>
                </a:lnTo>
                <a:lnTo>
                  <a:pt x="822" y="510"/>
                </a:lnTo>
                <a:lnTo>
                  <a:pt x="821" y="521"/>
                </a:lnTo>
                <a:lnTo>
                  <a:pt x="821" y="526"/>
                </a:lnTo>
                <a:lnTo>
                  <a:pt x="821" y="526"/>
                </a:lnTo>
                <a:lnTo>
                  <a:pt x="823" y="532"/>
                </a:lnTo>
                <a:lnTo>
                  <a:pt x="827" y="534"/>
                </a:lnTo>
                <a:lnTo>
                  <a:pt x="829" y="535"/>
                </a:lnTo>
                <a:lnTo>
                  <a:pt x="830" y="537"/>
                </a:lnTo>
                <a:lnTo>
                  <a:pt x="830" y="537"/>
                </a:lnTo>
                <a:lnTo>
                  <a:pt x="821" y="633"/>
                </a:lnTo>
                <a:lnTo>
                  <a:pt x="812" y="701"/>
                </a:lnTo>
                <a:lnTo>
                  <a:pt x="809" y="725"/>
                </a:lnTo>
                <a:lnTo>
                  <a:pt x="806" y="739"/>
                </a:lnTo>
                <a:lnTo>
                  <a:pt x="806" y="739"/>
                </a:lnTo>
                <a:lnTo>
                  <a:pt x="792" y="777"/>
                </a:lnTo>
                <a:lnTo>
                  <a:pt x="788" y="788"/>
                </a:lnTo>
                <a:lnTo>
                  <a:pt x="786" y="797"/>
                </a:lnTo>
                <a:lnTo>
                  <a:pt x="785" y="806"/>
                </a:lnTo>
                <a:lnTo>
                  <a:pt x="786" y="808"/>
                </a:lnTo>
                <a:lnTo>
                  <a:pt x="787" y="811"/>
                </a:lnTo>
                <a:lnTo>
                  <a:pt x="787" y="811"/>
                </a:lnTo>
                <a:lnTo>
                  <a:pt x="788" y="812"/>
                </a:lnTo>
                <a:lnTo>
                  <a:pt x="792" y="814"/>
                </a:lnTo>
                <a:lnTo>
                  <a:pt x="801" y="817"/>
                </a:lnTo>
                <a:lnTo>
                  <a:pt x="815" y="818"/>
                </a:lnTo>
                <a:lnTo>
                  <a:pt x="828" y="819"/>
                </a:lnTo>
                <a:lnTo>
                  <a:pt x="853" y="820"/>
                </a:lnTo>
                <a:lnTo>
                  <a:pt x="865" y="820"/>
                </a:lnTo>
                <a:lnTo>
                  <a:pt x="865" y="820"/>
                </a:lnTo>
                <a:lnTo>
                  <a:pt x="866" y="821"/>
                </a:lnTo>
                <a:lnTo>
                  <a:pt x="868" y="824"/>
                </a:lnTo>
                <a:lnTo>
                  <a:pt x="869" y="832"/>
                </a:lnTo>
                <a:lnTo>
                  <a:pt x="870" y="847"/>
                </a:lnTo>
                <a:lnTo>
                  <a:pt x="870" y="847"/>
                </a:lnTo>
                <a:lnTo>
                  <a:pt x="864" y="871"/>
                </a:lnTo>
                <a:lnTo>
                  <a:pt x="860" y="892"/>
                </a:lnTo>
                <a:lnTo>
                  <a:pt x="860" y="904"/>
                </a:lnTo>
                <a:lnTo>
                  <a:pt x="860" y="915"/>
                </a:lnTo>
                <a:lnTo>
                  <a:pt x="860" y="915"/>
                </a:lnTo>
                <a:lnTo>
                  <a:pt x="864" y="951"/>
                </a:lnTo>
                <a:lnTo>
                  <a:pt x="865" y="962"/>
                </a:lnTo>
                <a:lnTo>
                  <a:pt x="866" y="970"/>
                </a:lnTo>
                <a:lnTo>
                  <a:pt x="866" y="970"/>
                </a:lnTo>
                <a:lnTo>
                  <a:pt x="868" y="992"/>
                </a:lnTo>
                <a:lnTo>
                  <a:pt x="868" y="992"/>
                </a:lnTo>
                <a:lnTo>
                  <a:pt x="865" y="995"/>
                </a:lnTo>
                <a:lnTo>
                  <a:pt x="864" y="999"/>
                </a:lnTo>
                <a:lnTo>
                  <a:pt x="862" y="1008"/>
                </a:lnTo>
                <a:lnTo>
                  <a:pt x="862" y="1008"/>
                </a:lnTo>
                <a:lnTo>
                  <a:pt x="859" y="1034"/>
                </a:lnTo>
                <a:lnTo>
                  <a:pt x="859" y="1034"/>
                </a:lnTo>
                <a:lnTo>
                  <a:pt x="858" y="1044"/>
                </a:lnTo>
                <a:lnTo>
                  <a:pt x="856" y="1052"/>
                </a:lnTo>
                <a:lnTo>
                  <a:pt x="854" y="1061"/>
                </a:lnTo>
                <a:lnTo>
                  <a:pt x="856" y="1074"/>
                </a:lnTo>
                <a:lnTo>
                  <a:pt x="856" y="1074"/>
                </a:lnTo>
                <a:lnTo>
                  <a:pt x="857" y="1089"/>
                </a:lnTo>
                <a:lnTo>
                  <a:pt x="859" y="1104"/>
                </a:lnTo>
                <a:lnTo>
                  <a:pt x="862" y="1110"/>
                </a:lnTo>
                <a:lnTo>
                  <a:pt x="864" y="1115"/>
                </a:lnTo>
                <a:lnTo>
                  <a:pt x="868" y="1119"/>
                </a:lnTo>
                <a:lnTo>
                  <a:pt x="872" y="1124"/>
                </a:lnTo>
                <a:lnTo>
                  <a:pt x="872" y="1124"/>
                </a:lnTo>
                <a:lnTo>
                  <a:pt x="882" y="1133"/>
                </a:lnTo>
                <a:lnTo>
                  <a:pt x="886" y="1135"/>
                </a:lnTo>
                <a:lnTo>
                  <a:pt x="890" y="1136"/>
                </a:lnTo>
                <a:lnTo>
                  <a:pt x="894" y="1136"/>
                </a:lnTo>
                <a:lnTo>
                  <a:pt x="899" y="1134"/>
                </a:lnTo>
                <a:lnTo>
                  <a:pt x="904" y="1129"/>
                </a:lnTo>
                <a:lnTo>
                  <a:pt x="910" y="1121"/>
                </a:lnTo>
                <a:lnTo>
                  <a:pt x="910" y="1121"/>
                </a:lnTo>
                <a:lnTo>
                  <a:pt x="914" y="1110"/>
                </a:lnTo>
                <a:lnTo>
                  <a:pt x="917" y="1101"/>
                </a:lnTo>
                <a:lnTo>
                  <a:pt x="917" y="1093"/>
                </a:lnTo>
                <a:lnTo>
                  <a:pt x="916" y="1085"/>
                </a:lnTo>
                <a:lnTo>
                  <a:pt x="912" y="1071"/>
                </a:lnTo>
                <a:lnTo>
                  <a:pt x="911" y="1064"/>
                </a:lnTo>
                <a:lnTo>
                  <a:pt x="911" y="1058"/>
                </a:lnTo>
                <a:lnTo>
                  <a:pt x="911" y="1058"/>
                </a:lnTo>
                <a:lnTo>
                  <a:pt x="910" y="1043"/>
                </a:lnTo>
                <a:lnTo>
                  <a:pt x="911" y="1017"/>
                </a:lnTo>
                <a:lnTo>
                  <a:pt x="911" y="1017"/>
                </a:lnTo>
                <a:lnTo>
                  <a:pt x="912" y="990"/>
                </a:lnTo>
                <a:lnTo>
                  <a:pt x="911" y="979"/>
                </a:lnTo>
                <a:lnTo>
                  <a:pt x="911" y="979"/>
                </a:lnTo>
                <a:lnTo>
                  <a:pt x="908" y="964"/>
                </a:lnTo>
                <a:lnTo>
                  <a:pt x="908" y="955"/>
                </a:lnTo>
                <a:lnTo>
                  <a:pt x="910" y="943"/>
                </a:lnTo>
                <a:lnTo>
                  <a:pt x="910" y="943"/>
                </a:lnTo>
                <a:lnTo>
                  <a:pt x="912" y="936"/>
                </a:lnTo>
                <a:lnTo>
                  <a:pt x="916" y="925"/>
                </a:lnTo>
                <a:lnTo>
                  <a:pt x="926" y="902"/>
                </a:lnTo>
                <a:lnTo>
                  <a:pt x="942" y="870"/>
                </a:lnTo>
                <a:lnTo>
                  <a:pt x="942" y="870"/>
                </a:lnTo>
                <a:lnTo>
                  <a:pt x="953" y="827"/>
                </a:lnTo>
                <a:lnTo>
                  <a:pt x="953" y="827"/>
                </a:lnTo>
                <a:lnTo>
                  <a:pt x="960" y="852"/>
                </a:lnTo>
                <a:lnTo>
                  <a:pt x="968" y="878"/>
                </a:lnTo>
                <a:lnTo>
                  <a:pt x="968" y="878"/>
                </a:lnTo>
                <a:lnTo>
                  <a:pt x="968" y="921"/>
                </a:lnTo>
                <a:lnTo>
                  <a:pt x="966" y="975"/>
                </a:lnTo>
                <a:lnTo>
                  <a:pt x="966" y="975"/>
                </a:lnTo>
                <a:lnTo>
                  <a:pt x="965" y="990"/>
                </a:lnTo>
                <a:lnTo>
                  <a:pt x="965" y="1003"/>
                </a:lnTo>
                <a:lnTo>
                  <a:pt x="965" y="1015"/>
                </a:lnTo>
                <a:lnTo>
                  <a:pt x="964" y="1026"/>
                </a:lnTo>
                <a:lnTo>
                  <a:pt x="964" y="1026"/>
                </a:lnTo>
                <a:lnTo>
                  <a:pt x="952" y="1091"/>
                </a:lnTo>
                <a:lnTo>
                  <a:pt x="952" y="1091"/>
                </a:lnTo>
                <a:lnTo>
                  <a:pt x="950" y="1091"/>
                </a:lnTo>
                <a:lnTo>
                  <a:pt x="947" y="1093"/>
                </a:lnTo>
                <a:lnTo>
                  <a:pt x="944" y="1095"/>
                </a:lnTo>
                <a:lnTo>
                  <a:pt x="942" y="1098"/>
                </a:lnTo>
                <a:lnTo>
                  <a:pt x="941" y="1103"/>
                </a:lnTo>
                <a:lnTo>
                  <a:pt x="941" y="1107"/>
                </a:lnTo>
                <a:lnTo>
                  <a:pt x="941" y="1107"/>
                </a:lnTo>
                <a:lnTo>
                  <a:pt x="941" y="1123"/>
                </a:lnTo>
                <a:lnTo>
                  <a:pt x="941" y="1132"/>
                </a:lnTo>
                <a:lnTo>
                  <a:pt x="941" y="1132"/>
                </a:lnTo>
                <a:lnTo>
                  <a:pt x="941" y="1136"/>
                </a:lnTo>
                <a:lnTo>
                  <a:pt x="941" y="1141"/>
                </a:lnTo>
                <a:lnTo>
                  <a:pt x="943" y="1153"/>
                </a:lnTo>
                <a:lnTo>
                  <a:pt x="943" y="1153"/>
                </a:lnTo>
                <a:lnTo>
                  <a:pt x="946" y="1160"/>
                </a:lnTo>
                <a:lnTo>
                  <a:pt x="947" y="1165"/>
                </a:lnTo>
                <a:lnTo>
                  <a:pt x="949" y="1169"/>
                </a:lnTo>
                <a:lnTo>
                  <a:pt x="952" y="1172"/>
                </a:lnTo>
                <a:lnTo>
                  <a:pt x="955" y="1175"/>
                </a:lnTo>
                <a:lnTo>
                  <a:pt x="960" y="1177"/>
                </a:lnTo>
                <a:lnTo>
                  <a:pt x="966" y="1177"/>
                </a:lnTo>
                <a:lnTo>
                  <a:pt x="966" y="1177"/>
                </a:lnTo>
                <a:lnTo>
                  <a:pt x="979" y="1176"/>
                </a:lnTo>
                <a:lnTo>
                  <a:pt x="988" y="1172"/>
                </a:lnTo>
                <a:lnTo>
                  <a:pt x="994" y="1169"/>
                </a:lnTo>
                <a:lnTo>
                  <a:pt x="996" y="1165"/>
                </a:lnTo>
                <a:lnTo>
                  <a:pt x="996" y="1165"/>
                </a:lnTo>
                <a:lnTo>
                  <a:pt x="997" y="1162"/>
                </a:lnTo>
                <a:lnTo>
                  <a:pt x="1000" y="1159"/>
                </a:lnTo>
                <a:lnTo>
                  <a:pt x="1001" y="1156"/>
                </a:lnTo>
                <a:lnTo>
                  <a:pt x="1002" y="1152"/>
                </a:lnTo>
                <a:lnTo>
                  <a:pt x="1002" y="1152"/>
                </a:lnTo>
                <a:lnTo>
                  <a:pt x="1002" y="1150"/>
                </a:lnTo>
                <a:lnTo>
                  <a:pt x="1003" y="1134"/>
                </a:lnTo>
                <a:lnTo>
                  <a:pt x="1003" y="1134"/>
                </a:lnTo>
                <a:lnTo>
                  <a:pt x="1003" y="1106"/>
                </a:lnTo>
                <a:lnTo>
                  <a:pt x="1003" y="1097"/>
                </a:lnTo>
                <a:lnTo>
                  <a:pt x="1002" y="1089"/>
                </a:lnTo>
                <a:lnTo>
                  <a:pt x="1002" y="1089"/>
                </a:lnTo>
                <a:lnTo>
                  <a:pt x="996" y="1081"/>
                </a:lnTo>
                <a:lnTo>
                  <a:pt x="994" y="1076"/>
                </a:lnTo>
                <a:lnTo>
                  <a:pt x="993" y="1070"/>
                </a:lnTo>
                <a:lnTo>
                  <a:pt x="993" y="1070"/>
                </a:lnTo>
                <a:lnTo>
                  <a:pt x="995" y="1057"/>
                </a:lnTo>
                <a:lnTo>
                  <a:pt x="1000" y="1034"/>
                </a:lnTo>
                <a:lnTo>
                  <a:pt x="1015" y="978"/>
                </a:lnTo>
                <a:lnTo>
                  <a:pt x="1015" y="978"/>
                </a:lnTo>
                <a:lnTo>
                  <a:pt x="1018" y="961"/>
                </a:lnTo>
                <a:lnTo>
                  <a:pt x="1020" y="939"/>
                </a:lnTo>
                <a:lnTo>
                  <a:pt x="1024" y="891"/>
                </a:lnTo>
                <a:lnTo>
                  <a:pt x="1025" y="848"/>
                </a:lnTo>
                <a:lnTo>
                  <a:pt x="1025" y="830"/>
                </a:lnTo>
                <a:lnTo>
                  <a:pt x="1025" y="830"/>
                </a:lnTo>
                <a:lnTo>
                  <a:pt x="1050" y="824"/>
                </a:lnTo>
                <a:lnTo>
                  <a:pt x="1071" y="820"/>
                </a:lnTo>
                <a:lnTo>
                  <a:pt x="1085" y="818"/>
                </a:lnTo>
                <a:lnTo>
                  <a:pt x="1085" y="818"/>
                </a:lnTo>
                <a:lnTo>
                  <a:pt x="1099" y="819"/>
                </a:lnTo>
                <a:lnTo>
                  <a:pt x="1104" y="818"/>
                </a:lnTo>
                <a:lnTo>
                  <a:pt x="1106" y="817"/>
                </a:lnTo>
                <a:lnTo>
                  <a:pt x="1106" y="814"/>
                </a:lnTo>
                <a:lnTo>
                  <a:pt x="1106" y="814"/>
                </a:lnTo>
                <a:lnTo>
                  <a:pt x="1107" y="806"/>
                </a:lnTo>
                <a:lnTo>
                  <a:pt x="1106" y="790"/>
                </a:lnTo>
                <a:lnTo>
                  <a:pt x="1098" y="735"/>
                </a:lnTo>
                <a:lnTo>
                  <a:pt x="1098" y="735"/>
                </a:lnTo>
                <a:lnTo>
                  <a:pt x="1096" y="717"/>
                </a:lnTo>
                <a:lnTo>
                  <a:pt x="1096" y="700"/>
                </a:lnTo>
                <a:lnTo>
                  <a:pt x="1095" y="669"/>
                </a:lnTo>
                <a:lnTo>
                  <a:pt x="1092" y="641"/>
                </a:lnTo>
                <a:lnTo>
                  <a:pt x="1090" y="628"/>
                </a:lnTo>
                <a:lnTo>
                  <a:pt x="1087" y="616"/>
                </a:lnTo>
                <a:lnTo>
                  <a:pt x="1087" y="616"/>
                </a:lnTo>
                <a:lnTo>
                  <a:pt x="1072" y="573"/>
                </a:lnTo>
                <a:lnTo>
                  <a:pt x="1066" y="551"/>
                </a:lnTo>
                <a:lnTo>
                  <a:pt x="1066" y="551"/>
                </a:lnTo>
                <a:lnTo>
                  <a:pt x="1071" y="550"/>
                </a:lnTo>
                <a:lnTo>
                  <a:pt x="1081" y="550"/>
                </a:lnTo>
                <a:lnTo>
                  <a:pt x="1087" y="549"/>
                </a:lnTo>
                <a:lnTo>
                  <a:pt x="1092" y="547"/>
                </a:lnTo>
                <a:lnTo>
                  <a:pt x="1096" y="545"/>
                </a:lnTo>
                <a:lnTo>
                  <a:pt x="1096" y="543"/>
                </a:lnTo>
                <a:lnTo>
                  <a:pt x="1096" y="540"/>
                </a:lnTo>
                <a:lnTo>
                  <a:pt x="1096" y="540"/>
                </a:lnTo>
                <a:lnTo>
                  <a:pt x="1095" y="527"/>
                </a:lnTo>
                <a:lnTo>
                  <a:pt x="1091" y="511"/>
                </a:lnTo>
                <a:lnTo>
                  <a:pt x="1087" y="495"/>
                </a:lnTo>
                <a:lnTo>
                  <a:pt x="1087" y="495"/>
                </a:lnTo>
                <a:lnTo>
                  <a:pt x="1098" y="520"/>
                </a:lnTo>
                <a:lnTo>
                  <a:pt x="1107" y="540"/>
                </a:lnTo>
                <a:lnTo>
                  <a:pt x="1112" y="555"/>
                </a:lnTo>
                <a:lnTo>
                  <a:pt x="1112" y="555"/>
                </a:lnTo>
                <a:lnTo>
                  <a:pt x="1115" y="568"/>
                </a:lnTo>
                <a:lnTo>
                  <a:pt x="1121" y="586"/>
                </a:lnTo>
                <a:lnTo>
                  <a:pt x="1130" y="614"/>
                </a:lnTo>
                <a:lnTo>
                  <a:pt x="1130" y="614"/>
                </a:lnTo>
                <a:lnTo>
                  <a:pt x="1132" y="623"/>
                </a:lnTo>
                <a:lnTo>
                  <a:pt x="1133" y="632"/>
                </a:lnTo>
                <a:lnTo>
                  <a:pt x="1133" y="632"/>
                </a:lnTo>
                <a:lnTo>
                  <a:pt x="1132" y="645"/>
                </a:lnTo>
                <a:lnTo>
                  <a:pt x="1130" y="669"/>
                </a:lnTo>
                <a:lnTo>
                  <a:pt x="1130" y="669"/>
                </a:lnTo>
                <a:lnTo>
                  <a:pt x="1128" y="681"/>
                </a:lnTo>
                <a:lnTo>
                  <a:pt x="1127" y="690"/>
                </a:lnTo>
                <a:lnTo>
                  <a:pt x="1127" y="690"/>
                </a:lnTo>
                <a:lnTo>
                  <a:pt x="1125" y="704"/>
                </a:lnTo>
                <a:lnTo>
                  <a:pt x="1125" y="709"/>
                </a:lnTo>
                <a:lnTo>
                  <a:pt x="1127" y="710"/>
                </a:lnTo>
                <a:lnTo>
                  <a:pt x="1127" y="710"/>
                </a:lnTo>
                <a:lnTo>
                  <a:pt x="1128" y="709"/>
                </a:lnTo>
                <a:lnTo>
                  <a:pt x="1130" y="705"/>
                </a:lnTo>
                <a:lnTo>
                  <a:pt x="1134" y="695"/>
                </a:lnTo>
                <a:lnTo>
                  <a:pt x="1139" y="687"/>
                </a:lnTo>
                <a:lnTo>
                  <a:pt x="1142" y="684"/>
                </a:lnTo>
                <a:lnTo>
                  <a:pt x="1142" y="684"/>
                </a:lnTo>
                <a:lnTo>
                  <a:pt x="1143" y="684"/>
                </a:lnTo>
                <a:lnTo>
                  <a:pt x="1143" y="684"/>
                </a:lnTo>
                <a:lnTo>
                  <a:pt x="1144" y="698"/>
                </a:lnTo>
                <a:lnTo>
                  <a:pt x="1145" y="707"/>
                </a:lnTo>
                <a:lnTo>
                  <a:pt x="1145" y="707"/>
                </a:lnTo>
                <a:lnTo>
                  <a:pt x="1144" y="710"/>
                </a:lnTo>
                <a:lnTo>
                  <a:pt x="1140" y="715"/>
                </a:lnTo>
                <a:lnTo>
                  <a:pt x="1133" y="722"/>
                </a:lnTo>
                <a:lnTo>
                  <a:pt x="1133" y="722"/>
                </a:lnTo>
                <a:lnTo>
                  <a:pt x="1128" y="723"/>
                </a:lnTo>
                <a:lnTo>
                  <a:pt x="1124" y="724"/>
                </a:lnTo>
                <a:lnTo>
                  <a:pt x="1120" y="724"/>
                </a:lnTo>
                <a:lnTo>
                  <a:pt x="1118" y="725"/>
                </a:lnTo>
                <a:lnTo>
                  <a:pt x="1118" y="725"/>
                </a:lnTo>
                <a:lnTo>
                  <a:pt x="1120" y="730"/>
                </a:lnTo>
                <a:lnTo>
                  <a:pt x="1121" y="734"/>
                </a:lnTo>
                <a:lnTo>
                  <a:pt x="1121" y="734"/>
                </a:lnTo>
                <a:lnTo>
                  <a:pt x="1120" y="737"/>
                </a:lnTo>
                <a:lnTo>
                  <a:pt x="1120" y="740"/>
                </a:lnTo>
                <a:lnTo>
                  <a:pt x="1121" y="741"/>
                </a:lnTo>
                <a:lnTo>
                  <a:pt x="1122" y="742"/>
                </a:lnTo>
                <a:lnTo>
                  <a:pt x="1122" y="742"/>
                </a:lnTo>
                <a:lnTo>
                  <a:pt x="1125" y="742"/>
                </a:lnTo>
                <a:lnTo>
                  <a:pt x="1127" y="742"/>
                </a:lnTo>
                <a:lnTo>
                  <a:pt x="1133" y="739"/>
                </a:lnTo>
                <a:lnTo>
                  <a:pt x="1142" y="733"/>
                </a:lnTo>
                <a:lnTo>
                  <a:pt x="1154" y="727"/>
                </a:lnTo>
                <a:lnTo>
                  <a:pt x="1154" y="727"/>
                </a:lnTo>
                <a:lnTo>
                  <a:pt x="1157" y="724"/>
                </a:lnTo>
                <a:lnTo>
                  <a:pt x="1160" y="722"/>
                </a:lnTo>
                <a:lnTo>
                  <a:pt x="1164" y="715"/>
                </a:lnTo>
                <a:lnTo>
                  <a:pt x="1168" y="706"/>
                </a:lnTo>
                <a:lnTo>
                  <a:pt x="1170" y="697"/>
                </a:lnTo>
                <a:lnTo>
                  <a:pt x="1172" y="686"/>
                </a:lnTo>
                <a:lnTo>
                  <a:pt x="1173" y="676"/>
                </a:lnTo>
                <a:lnTo>
                  <a:pt x="1173" y="659"/>
                </a:lnTo>
                <a:lnTo>
                  <a:pt x="1170" y="624"/>
                </a:lnTo>
                <a:lnTo>
                  <a:pt x="1170" y="624"/>
                </a:lnTo>
                <a:lnTo>
                  <a:pt x="1172" y="624"/>
                </a:lnTo>
                <a:lnTo>
                  <a:pt x="1172" y="626"/>
                </a:lnTo>
                <a:lnTo>
                  <a:pt x="1173" y="623"/>
                </a:lnTo>
                <a:lnTo>
                  <a:pt x="1172" y="616"/>
                </a:lnTo>
                <a:lnTo>
                  <a:pt x="1172" y="616"/>
                </a:lnTo>
                <a:lnTo>
                  <a:pt x="1168" y="566"/>
                </a:lnTo>
                <a:lnTo>
                  <a:pt x="1166" y="532"/>
                </a:lnTo>
                <a:lnTo>
                  <a:pt x="1163" y="517"/>
                </a:lnTo>
                <a:lnTo>
                  <a:pt x="1161" y="507"/>
                </a:lnTo>
                <a:lnTo>
                  <a:pt x="1161" y="507"/>
                </a:lnTo>
                <a:lnTo>
                  <a:pt x="1156" y="479"/>
                </a:lnTo>
                <a:lnTo>
                  <a:pt x="1149" y="441"/>
                </a:lnTo>
                <a:lnTo>
                  <a:pt x="1143" y="404"/>
                </a:lnTo>
                <a:lnTo>
                  <a:pt x="1139" y="379"/>
                </a:lnTo>
                <a:lnTo>
                  <a:pt x="1139" y="379"/>
                </a:lnTo>
                <a:lnTo>
                  <a:pt x="1138" y="370"/>
                </a:lnTo>
                <a:lnTo>
                  <a:pt x="1136" y="356"/>
                </a:lnTo>
                <a:lnTo>
                  <a:pt x="1127" y="328"/>
                </a:lnTo>
                <a:lnTo>
                  <a:pt x="1115" y="289"/>
                </a:lnTo>
                <a:lnTo>
                  <a:pt x="1115" y="289"/>
                </a:lnTo>
                <a:lnTo>
                  <a:pt x="1115" y="287"/>
                </a:lnTo>
                <a:lnTo>
                  <a:pt x="1115" y="282"/>
                </a:lnTo>
                <a:lnTo>
                  <a:pt x="1115" y="280"/>
                </a:lnTo>
                <a:lnTo>
                  <a:pt x="1113" y="277"/>
                </a:lnTo>
                <a:lnTo>
                  <a:pt x="1110" y="275"/>
                </a:lnTo>
                <a:lnTo>
                  <a:pt x="1106" y="274"/>
                </a:lnTo>
                <a:lnTo>
                  <a:pt x="1106" y="274"/>
                </a:lnTo>
                <a:lnTo>
                  <a:pt x="1092" y="266"/>
                </a:lnTo>
                <a:lnTo>
                  <a:pt x="1077" y="258"/>
                </a:lnTo>
                <a:lnTo>
                  <a:pt x="1056" y="246"/>
                </a:lnTo>
                <a:lnTo>
                  <a:pt x="1056" y="246"/>
                </a:lnTo>
                <a:lnTo>
                  <a:pt x="1049" y="241"/>
                </a:lnTo>
                <a:lnTo>
                  <a:pt x="1038" y="233"/>
                </a:lnTo>
                <a:lnTo>
                  <a:pt x="1038" y="233"/>
                </a:lnTo>
                <a:lnTo>
                  <a:pt x="1035" y="228"/>
                </a:lnTo>
                <a:lnTo>
                  <a:pt x="1032" y="222"/>
                </a:lnTo>
                <a:lnTo>
                  <a:pt x="1029" y="217"/>
                </a:lnTo>
                <a:lnTo>
                  <a:pt x="1027" y="215"/>
                </a:lnTo>
                <a:lnTo>
                  <a:pt x="1027" y="215"/>
                </a:lnTo>
                <a:lnTo>
                  <a:pt x="1024" y="211"/>
                </a:lnTo>
                <a:lnTo>
                  <a:pt x="1023" y="209"/>
                </a:lnTo>
                <a:lnTo>
                  <a:pt x="1023" y="205"/>
                </a:lnTo>
                <a:lnTo>
                  <a:pt x="1023" y="205"/>
                </a:lnTo>
                <a:lnTo>
                  <a:pt x="1019" y="186"/>
                </a:lnTo>
                <a:lnTo>
                  <a:pt x="1032" y="181"/>
                </a:lnTo>
                <a:lnTo>
                  <a:pt x="1031" y="168"/>
                </a:lnTo>
                <a:close/>
                <a:moveTo>
                  <a:pt x="378" y="701"/>
                </a:moveTo>
                <a:lnTo>
                  <a:pt x="378" y="701"/>
                </a:lnTo>
                <a:lnTo>
                  <a:pt x="382" y="710"/>
                </a:lnTo>
                <a:lnTo>
                  <a:pt x="384" y="713"/>
                </a:lnTo>
                <a:lnTo>
                  <a:pt x="384" y="716"/>
                </a:lnTo>
                <a:lnTo>
                  <a:pt x="384" y="716"/>
                </a:lnTo>
                <a:lnTo>
                  <a:pt x="383" y="737"/>
                </a:lnTo>
                <a:lnTo>
                  <a:pt x="381" y="769"/>
                </a:lnTo>
                <a:lnTo>
                  <a:pt x="381" y="769"/>
                </a:lnTo>
                <a:lnTo>
                  <a:pt x="377" y="760"/>
                </a:lnTo>
                <a:lnTo>
                  <a:pt x="372" y="748"/>
                </a:lnTo>
                <a:lnTo>
                  <a:pt x="372" y="748"/>
                </a:lnTo>
                <a:lnTo>
                  <a:pt x="362" y="725"/>
                </a:lnTo>
                <a:lnTo>
                  <a:pt x="358" y="717"/>
                </a:lnTo>
                <a:lnTo>
                  <a:pt x="356" y="710"/>
                </a:lnTo>
                <a:lnTo>
                  <a:pt x="356" y="710"/>
                </a:lnTo>
                <a:lnTo>
                  <a:pt x="356" y="706"/>
                </a:lnTo>
                <a:lnTo>
                  <a:pt x="357" y="703"/>
                </a:lnTo>
                <a:lnTo>
                  <a:pt x="356" y="697"/>
                </a:lnTo>
                <a:lnTo>
                  <a:pt x="352" y="683"/>
                </a:lnTo>
                <a:lnTo>
                  <a:pt x="352" y="683"/>
                </a:lnTo>
                <a:lnTo>
                  <a:pt x="346" y="658"/>
                </a:lnTo>
                <a:lnTo>
                  <a:pt x="344" y="652"/>
                </a:lnTo>
                <a:lnTo>
                  <a:pt x="342" y="651"/>
                </a:lnTo>
                <a:lnTo>
                  <a:pt x="342" y="651"/>
                </a:lnTo>
                <a:lnTo>
                  <a:pt x="340" y="644"/>
                </a:lnTo>
                <a:lnTo>
                  <a:pt x="335" y="629"/>
                </a:lnTo>
                <a:lnTo>
                  <a:pt x="327" y="602"/>
                </a:lnTo>
                <a:lnTo>
                  <a:pt x="327" y="602"/>
                </a:lnTo>
                <a:lnTo>
                  <a:pt x="327" y="599"/>
                </a:lnTo>
                <a:lnTo>
                  <a:pt x="329" y="596"/>
                </a:lnTo>
                <a:lnTo>
                  <a:pt x="336" y="590"/>
                </a:lnTo>
                <a:lnTo>
                  <a:pt x="336" y="590"/>
                </a:lnTo>
                <a:lnTo>
                  <a:pt x="357" y="630"/>
                </a:lnTo>
                <a:lnTo>
                  <a:pt x="357" y="630"/>
                </a:lnTo>
                <a:lnTo>
                  <a:pt x="360" y="638"/>
                </a:lnTo>
                <a:lnTo>
                  <a:pt x="364" y="647"/>
                </a:lnTo>
                <a:lnTo>
                  <a:pt x="364" y="647"/>
                </a:lnTo>
                <a:lnTo>
                  <a:pt x="365" y="653"/>
                </a:lnTo>
                <a:lnTo>
                  <a:pt x="364" y="658"/>
                </a:lnTo>
                <a:lnTo>
                  <a:pt x="362" y="662"/>
                </a:lnTo>
                <a:lnTo>
                  <a:pt x="360" y="669"/>
                </a:lnTo>
                <a:lnTo>
                  <a:pt x="360" y="669"/>
                </a:lnTo>
                <a:lnTo>
                  <a:pt x="360" y="671"/>
                </a:lnTo>
                <a:lnTo>
                  <a:pt x="360" y="675"/>
                </a:lnTo>
                <a:lnTo>
                  <a:pt x="364" y="678"/>
                </a:lnTo>
                <a:lnTo>
                  <a:pt x="369" y="682"/>
                </a:lnTo>
                <a:lnTo>
                  <a:pt x="370" y="686"/>
                </a:lnTo>
                <a:lnTo>
                  <a:pt x="370" y="689"/>
                </a:lnTo>
                <a:lnTo>
                  <a:pt x="370" y="689"/>
                </a:lnTo>
                <a:lnTo>
                  <a:pt x="371" y="695"/>
                </a:lnTo>
                <a:lnTo>
                  <a:pt x="372" y="698"/>
                </a:lnTo>
                <a:lnTo>
                  <a:pt x="375" y="700"/>
                </a:lnTo>
                <a:lnTo>
                  <a:pt x="378" y="701"/>
                </a:lnTo>
                <a:lnTo>
                  <a:pt x="378" y="701"/>
                </a:lnTo>
                <a:close/>
                <a:moveTo>
                  <a:pt x="210" y="755"/>
                </a:moveTo>
                <a:lnTo>
                  <a:pt x="210" y="755"/>
                </a:lnTo>
                <a:lnTo>
                  <a:pt x="217" y="764"/>
                </a:lnTo>
                <a:lnTo>
                  <a:pt x="225" y="772"/>
                </a:lnTo>
                <a:lnTo>
                  <a:pt x="229" y="781"/>
                </a:lnTo>
                <a:lnTo>
                  <a:pt x="229" y="781"/>
                </a:lnTo>
                <a:lnTo>
                  <a:pt x="231" y="785"/>
                </a:lnTo>
                <a:lnTo>
                  <a:pt x="232" y="790"/>
                </a:lnTo>
                <a:lnTo>
                  <a:pt x="232" y="799"/>
                </a:lnTo>
                <a:lnTo>
                  <a:pt x="232" y="808"/>
                </a:lnTo>
                <a:lnTo>
                  <a:pt x="233" y="817"/>
                </a:lnTo>
                <a:lnTo>
                  <a:pt x="233" y="817"/>
                </a:lnTo>
                <a:lnTo>
                  <a:pt x="237" y="826"/>
                </a:lnTo>
                <a:lnTo>
                  <a:pt x="241" y="836"/>
                </a:lnTo>
                <a:lnTo>
                  <a:pt x="246" y="844"/>
                </a:lnTo>
                <a:lnTo>
                  <a:pt x="249" y="849"/>
                </a:lnTo>
                <a:lnTo>
                  <a:pt x="249" y="853"/>
                </a:lnTo>
                <a:lnTo>
                  <a:pt x="249" y="853"/>
                </a:lnTo>
                <a:lnTo>
                  <a:pt x="246" y="860"/>
                </a:lnTo>
                <a:lnTo>
                  <a:pt x="240" y="871"/>
                </a:lnTo>
                <a:lnTo>
                  <a:pt x="221" y="902"/>
                </a:lnTo>
                <a:lnTo>
                  <a:pt x="193" y="944"/>
                </a:lnTo>
                <a:lnTo>
                  <a:pt x="193" y="944"/>
                </a:lnTo>
                <a:lnTo>
                  <a:pt x="195" y="936"/>
                </a:lnTo>
                <a:lnTo>
                  <a:pt x="201" y="914"/>
                </a:lnTo>
                <a:lnTo>
                  <a:pt x="201" y="914"/>
                </a:lnTo>
                <a:lnTo>
                  <a:pt x="202" y="908"/>
                </a:lnTo>
                <a:lnTo>
                  <a:pt x="202" y="903"/>
                </a:lnTo>
                <a:lnTo>
                  <a:pt x="201" y="896"/>
                </a:lnTo>
                <a:lnTo>
                  <a:pt x="198" y="890"/>
                </a:lnTo>
                <a:lnTo>
                  <a:pt x="197" y="885"/>
                </a:lnTo>
                <a:lnTo>
                  <a:pt x="197" y="885"/>
                </a:lnTo>
                <a:lnTo>
                  <a:pt x="203" y="818"/>
                </a:lnTo>
                <a:lnTo>
                  <a:pt x="210" y="755"/>
                </a:lnTo>
                <a:lnTo>
                  <a:pt x="210" y="755"/>
                </a:lnTo>
                <a:close/>
              </a:path>
            </a:pathLst>
          </a:custGeom>
          <a:solidFill>
            <a:srgbClr val="00B050"/>
          </a:solidFill>
          <a:ln w="7938">
            <a:no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9" name="正方形/長方形 58"/>
          <p:cNvSpPr/>
          <p:nvPr/>
        </p:nvSpPr>
        <p:spPr>
          <a:xfrm>
            <a:off x="72260" y="8880672"/>
            <a:ext cx="3355008" cy="682428"/>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800" dirty="0">
                <a:solidFill>
                  <a:schemeClr val="tx1"/>
                </a:solidFill>
                <a:latin typeface="+mn-ea"/>
              </a:rPr>
              <a:t>※</a:t>
            </a:r>
            <a:r>
              <a:rPr kumimoji="1" lang="ja-JP" altLang="en-US" sz="800" dirty="0">
                <a:solidFill>
                  <a:schemeClr val="tx1"/>
                </a:solidFill>
                <a:latin typeface="+mn-ea"/>
              </a:rPr>
              <a:t>　省エネとバリアフリーの加算は、「住みたい岩手の家づくり促進</a:t>
            </a:r>
            <a:endParaRPr kumimoji="1" lang="en-US" altLang="ja-JP" sz="800" dirty="0">
              <a:solidFill>
                <a:schemeClr val="tx1"/>
              </a:solidFill>
              <a:latin typeface="+mn-ea"/>
            </a:endParaRPr>
          </a:p>
          <a:p>
            <a:r>
              <a:rPr kumimoji="1" lang="ja-JP" altLang="en-US" sz="800" dirty="0">
                <a:solidFill>
                  <a:schemeClr val="tx1"/>
                </a:solidFill>
                <a:latin typeface="+mn-ea"/>
              </a:rPr>
              <a:t>　事業」による補助となります</a:t>
            </a:r>
            <a:r>
              <a:rPr kumimoji="1" lang="ja-JP" altLang="en-US" sz="800" dirty="0" smtClean="0">
                <a:solidFill>
                  <a:schemeClr val="tx1"/>
                </a:solidFill>
                <a:latin typeface="+mn-ea"/>
              </a:rPr>
              <a:t>。リフォームの場合、耐震基準を満</a:t>
            </a:r>
            <a:r>
              <a:rPr kumimoji="1" lang="ja-JP" altLang="en-US" sz="800" dirty="0" err="1" smtClean="0">
                <a:solidFill>
                  <a:schemeClr val="tx1"/>
                </a:solidFill>
                <a:latin typeface="+mn-ea"/>
              </a:rPr>
              <a:t>た</a:t>
            </a:r>
            <a:endParaRPr kumimoji="1" lang="en-US" altLang="ja-JP" sz="800" dirty="0" smtClean="0">
              <a:solidFill>
                <a:schemeClr val="tx1"/>
              </a:solidFill>
              <a:latin typeface="+mn-ea"/>
            </a:endParaRPr>
          </a:p>
          <a:p>
            <a:r>
              <a:rPr kumimoji="1" lang="ja-JP" altLang="en-US" sz="800" dirty="0">
                <a:solidFill>
                  <a:schemeClr val="tx1"/>
                </a:solidFill>
                <a:latin typeface="+mn-ea"/>
              </a:rPr>
              <a:t>　</a:t>
            </a:r>
            <a:r>
              <a:rPr kumimoji="1" lang="ja-JP" altLang="en-US" sz="800" dirty="0" smtClean="0">
                <a:solidFill>
                  <a:schemeClr val="tx1"/>
                </a:solidFill>
                <a:latin typeface="+mn-ea"/>
              </a:rPr>
              <a:t>していることなど条件があります。</a:t>
            </a:r>
            <a:endParaRPr kumimoji="1" lang="en-US" altLang="ja-JP" sz="800" dirty="0" smtClean="0">
              <a:solidFill>
                <a:schemeClr val="tx1"/>
              </a:solidFill>
              <a:latin typeface="+mn-ea"/>
            </a:endParaRPr>
          </a:p>
          <a:p>
            <a:r>
              <a:rPr kumimoji="1" lang="ja-JP" altLang="en-US" sz="800" dirty="0">
                <a:solidFill>
                  <a:schemeClr val="tx1"/>
                </a:solidFill>
                <a:latin typeface="+mn-ea"/>
              </a:rPr>
              <a:t>　</a:t>
            </a:r>
            <a:r>
              <a:rPr kumimoji="1" lang="ja-JP" altLang="en-US" sz="800" dirty="0" smtClean="0">
                <a:solidFill>
                  <a:schemeClr val="tx1"/>
                </a:solidFill>
                <a:latin typeface="+mn-ea"/>
              </a:rPr>
              <a:t>　詳しく</a:t>
            </a:r>
            <a:r>
              <a:rPr kumimoji="1" lang="ja-JP" altLang="en-US" sz="800" dirty="0">
                <a:solidFill>
                  <a:schemeClr val="tx1"/>
                </a:solidFill>
                <a:latin typeface="+mn-ea"/>
              </a:rPr>
              <a:t>は、県庁建築</a:t>
            </a:r>
            <a:r>
              <a:rPr kumimoji="1" lang="ja-JP" altLang="en-US" sz="800" dirty="0" smtClean="0">
                <a:solidFill>
                  <a:schemeClr val="tx1"/>
                </a:solidFill>
                <a:latin typeface="+mn-ea"/>
              </a:rPr>
              <a:t>住宅課（℡ </a:t>
            </a:r>
            <a:r>
              <a:rPr kumimoji="1" lang="en-US" altLang="ja-JP" sz="800" dirty="0" smtClean="0">
                <a:solidFill>
                  <a:schemeClr val="tx1"/>
                </a:solidFill>
                <a:latin typeface="+mn-ea"/>
              </a:rPr>
              <a:t>019-629-5934</a:t>
            </a:r>
            <a:r>
              <a:rPr kumimoji="1" lang="ja-JP" altLang="en-US" sz="800" dirty="0">
                <a:solidFill>
                  <a:schemeClr val="tx1"/>
                </a:solidFill>
                <a:latin typeface="+mn-ea"/>
              </a:rPr>
              <a:t>）に</a:t>
            </a:r>
            <a:r>
              <a:rPr kumimoji="1" lang="ja-JP" altLang="en-US" sz="800" dirty="0" smtClean="0">
                <a:solidFill>
                  <a:schemeClr val="tx1"/>
                </a:solidFill>
                <a:latin typeface="+mn-ea"/>
              </a:rPr>
              <a:t>お問い合わせ　</a:t>
            </a:r>
            <a:endParaRPr kumimoji="1" lang="en-US" altLang="ja-JP" sz="800" dirty="0" smtClean="0">
              <a:solidFill>
                <a:schemeClr val="tx1"/>
              </a:solidFill>
              <a:latin typeface="+mn-ea"/>
            </a:endParaRPr>
          </a:p>
          <a:p>
            <a:r>
              <a:rPr kumimoji="1" lang="ja-JP" altLang="en-US" sz="800" dirty="0">
                <a:solidFill>
                  <a:schemeClr val="tx1"/>
                </a:solidFill>
                <a:latin typeface="+mn-ea"/>
              </a:rPr>
              <a:t>　</a:t>
            </a:r>
            <a:r>
              <a:rPr kumimoji="1" lang="ja-JP" altLang="en-US" sz="800" dirty="0" smtClean="0">
                <a:solidFill>
                  <a:schemeClr val="tx1"/>
                </a:solidFill>
                <a:latin typeface="+mn-ea"/>
              </a:rPr>
              <a:t>ください</a:t>
            </a:r>
            <a:r>
              <a:rPr kumimoji="1" lang="ja-JP" altLang="en-US" sz="800" dirty="0">
                <a:solidFill>
                  <a:schemeClr val="tx1"/>
                </a:solidFill>
                <a:latin typeface="+mn-ea"/>
              </a:rPr>
              <a:t>。</a:t>
            </a:r>
            <a:endParaRPr kumimoji="1" lang="ja-JP" altLang="en-US" sz="900" dirty="0"/>
          </a:p>
        </p:txBody>
      </p:sp>
      <p:grpSp>
        <p:nvGrpSpPr>
          <p:cNvPr id="11" name="グループ化 10">
            <a:extLst>
              <a:ext uri="{FF2B5EF4-FFF2-40B4-BE49-F238E27FC236}">
                <a16:creationId xmlns:a16="http://schemas.microsoft.com/office/drawing/2014/main" id="{0A258AAD-BFEE-4EB8-AFF3-3677BB984EE0}"/>
              </a:ext>
            </a:extLst>
          </p:cNvPr>
          <p:cNvGrpSpPr/>
          <p:nvPr/>
        </p:nvGrpSpPr>
        <p:grpSpPr>
          <a:xfrm>
            <a:off x="4703006" y="5933906"/>
            <a:ext cx="901013" cy="556070"/>
            <a:chOff x="4701366" y="5826079"/>
            <a:chExt cx="1064579" cy="653869"/>
          </a:xfrm>
        </p:grpSpPr>
        <p:grpSp>
          <p:nvGrpSpPr>
            <p:cNvPr id="40" name="グループ化 39">
              <a:extLst>
                <a:ext uri="{FF2B5EF4-FFF2-40B4-BE49-F238E27FC236}">
                  <a16:creationId xmlns:a16="http://schemas.microsoft.com/office/drawing/2014/main" id="{20016FAA-6414-40D4-B038-85C3C1B1F974}"/>
                </a:ext>
              </a:extLst>
            </p:cNvPr>
            <p:cNvGrpSpPr/>
            <p:nvPr/>
          </p:nvGrpSpPr>
          <p:grpSpPr>
            <a:xfrm>
              <a:off x="4701366" y="5826079"/>
              <a:ext cx="1064579" cy="653869"/>
              <a:chOff x="2542733" y="9030835"/>
              <a:chExt cx="960492" cy="488831"/>
            </a:xfrm>
          </p:grpSpPr>
          <p:sp>
            <p:nvSpPr>
              <p:cNvPr id="41" name="フローチャート: 手作業 40">
                <a:extLst>
                  <a:ext uri="{FF2B5EF4-FFF2-40B4-BE49-F238E27FC236}">
                    <a16:creationId xmlns:a16="http://schemas.microsoft.com/office/drawing/2014/main" id="{693DCFFC-7393-4C28-889B-AA0D4895EEB0}"/>
                  </a:ext>
                </a:extLst>
              </p:cNvPr>
              <p:cNvSpPr/>
              <p:nvPr/>
            </p:nvSpPr>
            <p:spPr>
              <a:xfrm flipV="1">
                <a:off x="2542733" y="9030835"/>
                <a:ext cx="960492" cy="234420"/>
              </a:xfrm>
              <a:prstGeom prst="flowChartManualOperation">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2" name="グループ化 41">
                <a:extLst>
                  <a:ext uri="{FF2B5EF4-FFF2-40B4-BE49-F238E27FC236}">
                    <a16:creationId xmlns:a16="http://schemas.microsoft.com/office/drawing/2014/main" id="{05C83DA5-7A3E-48CF-BE20-D5FF8AE8FFC7}"/>
                  </a:ext>
                </a:extLst>
              </p:cNvPr>
              <p:cNvGrpSpPr/>
              <p:nvPr/>
            </p:nvGrpSpPr>
            <p:grpSpPr>
              <a:xfrm>
                <a:off x="2705909" y="9242907"/>
                <a:ext cx="651115" cy="276759"/>
                <a:chOff x="-1581150" y="8179497"/>
                <a:chExt cx="651115" cy="384663"/>
              </a:xfrm>
            </p:grpSpPr>
            <p:sp>
              <p:nvSpPr>
                <p:cNvPr id="43" name="正方形/長方形 42">
                  <a:extLst>
                    <a:ext uri="{FF2B5EF4-FFF2-40B4-BE49-F238E27FC236}">
                      <a16:creationId xmlns:a16="http://schemas.microsoft.com/office/drawing/2014/main" id="{BB0F8595-DE8E-49A1-93C9-C58A715D163A}"/>
                    </a:ext>
                  </a:extLst>
                </p:cNvPr>
                <p:cNvSpPr/>
                <p:nvPr/>
              </p:nvSpPr>
              <p:spPr>
                <a:xfrm>
                  <a:off x="-1581150" y="8179497"/>
                  <a:ext cx="651115" cy="3846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フローチャート: 処理 43">
                  <a:extLst>
                    <a:ext uri="{FF2B5EF4-FFF2-40B4-BE49-F238E27FC236}">
                      <a16:creationId xmlns:a16="http://schemas.microsoft.com/office/drawing/2014/main" id="{10429129-792B-45FF-9ABD-4DF04C242FFB}"/>
                    </a:ext>
                  </a:extLst>
                </p:cNvPr>
                <p:cNvSpPr/>
                <p:nvPr/>
              </p:nvSpPr>
              <p:spPr>
                <a:xfrm>
                  <a:off x="-1474459" y="8267192"/>
                  <a:ext cx="100006" cy="125484"/>
                </a:xfrm>
                <a:prstGeom prst="flowChartProcess">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grpSp>
        </p:grpSp>
        <p:sp>
          <p:nvSpPr>
            <p:cNvPr id="60" name="フローチャート: 処理 59">
              <a:extLst>
                <a:ext uri="{FF2B5EF4-FFF2-40B4-BE49-F238E27FC236}">
                  <a16:creationId xmlns:a16="http://schemas.microsoft.com/office/drawing/2014/main" id="{10429129-792B-45FF-9ABD-4DF04C242FFB}"/>
                </a:ext>
              </a:extLst>
            </p:cNvPr>
            <p:cNvSpPr/>
            <p:nvPr/>
          </p:nvSpPr>
          <p:spPr>
            <a:xfrm>
              <a:off x="5135008" y="6194147"/>
              <a:ext cx="110842" cy="120765"/>
            </a:xfrm>
            <a:prstGeom prst="flowChartProcess">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61" name="フローチャート: 処理 60">
              <a:extLst>
                <a:ext uri="{FF2B5EF4-FFF2-40B4-BE49-F238E27FC236}">
                  <a16:creationId xmlns:a16="http://schemas.microsoft.com/office/drawing/2014/main" id="{10429129-792B-45FF-9ABD-4DF04C242FFB}"/>
                </a:ext>
              </a:extLst>
            </p:cNvPr>
            <p:cNvSpPr/>
            <p:nvPr/>
          </p:nvSpPr>
          <p:spPr>
            <a:xfrm>
              <a:off x="5380382" y="6212995"/>
              <a:ext cx="102540" cy="265057"/>
            </a:xfrm>
            <a:prstGeom prst="flowChartProcess">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grpSp>
      <p:graphicFrame>
        <p:nvGraphicFramePr>
          <p:cNvPr id="45" name="表 44">
            <a:extLst>
              <a:ext uri="{FF2B5EF4-FFF2-40B4-BE49-F238E27FC236}">
                <a16:creationId xmlns:a16="http://schemas.microsoft.com/office/drawing/2014/main" id="{2A6D726D-2A73-48EB-9FCF-A59DF15A5E05}"/>
              </a:ext>
            </a:extLst>
          </p:cNvPr>
          <p:cNvGraphicFramePr>
            <a:graphicFrameLocks noGrp="1"/>
          </p:cNvGraphicFramePr>
          <p:nvPr>
            <p:extLst>
              <p:ext uri="{D42A27DB-BD31-4B8C-83A1-F6EECF244321}">
                <p14:modId xmlns:p14="http://schemas.microsoft.com/office/powerpoint/2010/main" val="541677870"/>
              </p:ext>
            </p:extLst>
          </p:nvPr>
        </p:nvGraphicFramePr>
        <p:xfrm>
          <a:off x="126859" y="7179137"/>
          <a:ext cx="3355009" cy="1688178"/>
        </p:xfrm>
        <a:graphic>
          <a:graphicData uri="http://schemas.openxmlformats.org/drawingml/2006/table">
            <a:tbl>
              <a:tblPr>
                <a:tableStyleId>{ED083AE6-46FA-4A59-8FB0-9F97EB10719F}</a:tableStyleId>
              </a:tblPr>
              <a:tblGrid>
                <a:gridCol w="633311">
                  <a:extLst>
                    <a:ext uri="{9D8B030D-6E8A-4147-A177-3AD203B41FA5}">
                      <a16:colId xmlns:a16="http://schemas.microsoft.com/office/drawing/2014/main" val="1015620756"/>
                    </a:ext>
                  </a:extLst>
                </a:gridCol>
                <a:gridCol w="514845">
                  <a:extLst>
                    <a:ext uri="{9D8B030D-6E8A-4147-A177-3AD203B41FA5}">
                      <a16:colId xmlns:a16="http://schemas.microsoft.com/office/drawing/2014/main" val="1971562163"/>
                    </a:ext>
                  </a:extLst>
                </a:gridCol>
                <a:gridCol w="549228">
                  <a:extLst>
                    <a:ext uri="{9D8B030D-6E8A-4147-A177-3AD203B41FA5}">
                      <a16:colId xmlns:a16="http://schemas.microsoft.com/office/drawing/2014/main" val="808309417"/>
                    </a:ext>
                  </a:extLst>
                </a:gridCol>
                <a:gridCol w="549228">
                  <a:extLst>
                    <a:ext uri="{9D8B030D-6E8A-4147-A177-3AD203B41FA5}">
                      <a16:colId xmlns:a16="http://schemas.microsoft.com/office/drawing/2014/main" val="3019992197"/>
                    </a:ext>
                  </a:extLst>
                </a:gridCol>
                <a:gridCol w="549228">
                  <a:extLst>
                    <a:ext uri="{9D8B030D-6E8A-4147-A177-3AD203B41FA5}">
                      <a16:colId xmlns:a16="http://schemas.microsoft.com/office/drawing/2014/main" val="3923144351"/>
                    </a:ext>
                  </a:extLst>
                </a:gridCol>
                <a:gridCol w="559169">
                  <a:extLst>
                    <a:ext uri="{9D8B030D-6E8A-4147-A177-3AD203B41FA5}">
                      <a16:colId xmlns:a16="http://schemas.microsoft.com/office/drawing/2014/main" val="4243029550"/>
                    </a:ext>
                  </a:extLst>
                </a:gridCol>
              </a:tblGrid>
              <a:tr h="168513">
                <a:tc rowSpan="2">
                  <a:txBody>
                    <a:bodyPr/>
                    <a:lstStyle/>
                    <a:p>
                      <a:pPr algn="ctr" fontAlgn="b"/>
                      <a:r>
                        <a:rPr lang="ja-JP" altLang="en-US" sz="1000" b="0" i="0" u="none" strike="noStrike" dirty="0">
                          <a:solidFill>
                            <a:schemeClr val="tx1"/>
                          </a:solidFill>
                          <a:effectLst/>
                          <a:latin typeface="+mn-ea"/>
                          <a:ea typeface="+mn-ea"/>
                        </a:rPr>
                        <a:t>県産木材</a:t>
                      </a:r>
                      <a:endParaRPr lang="en-US" altLang="ja-JP" sz="1000" b="0" i="0" u="none" strike="noStrike" dirty="0">
                        <a:solidFill>
                          <a:schemeClr val="tx1"/>
                        </a:solidFill>
                        <a:effectLst/>
                        <a:latin typeface="+mn-ea"/>
                        <a:ea typeface="+mn-ea"/>
                      </a:endParaRPr>
                    </a:p>
                    <a:p>
                      <a:pPr algn="ctr" fontAlgn="b"/>
                      <a:r>
                        <a:rPr lang="ja-JP" altLang="en-US" sz="1000" b="0" i="0" u="none" strike="noStrike" dirty="0">
                          <a:solidFill>
                            <a:schemeClr val="tx1"/>
                          </a:solidFill>
                          <a:effectLst/>
                          <a:latin typeface="+mn-ea"/>
                          <a:ea typeface="+mn-ea"/>
                        </a:rPr>
                        <a:t>使用量</a:t>
                      </a:r>
                      <a:endParaRPr lang="en-US" altLang="ja-JP" sz="1000" b="0" i="0" u="none" strike="noStrike" dirty="0">
                        <a:solidFill>
                          <a:schemeClr val="tx1"/>
                        </a:solidFill>
                        <a:effectLst/>
                        <a:latin typeface="+mn-ea"/>
                        <a:ea typeface="+mn-ea"/>
                      </a:endParaRPr>
                    </a:p>
                    <a:p>
                      <a:pPr algn="ctr" fontAlgn="b"/>
                      <a:r>
                        <a:rPr lang="ja-JP" altLang="en-US" sz="1000" b="0" i="0" u="none" strike="noStrike" dirty="0">
                          <a:solidFill>
                            <a:schemeClr val="tx1"/>
                          </a:solidFill>
                          <a:effectLst/>
                          <a:latin typeface="+mn-ea"/>
                          <a:ea typeface="+mn-ea"/>
                        </a:rPr>
                        <a:t>（㎥）</a:t>
                      </a:r>
                    </a:p>
                  </a:txBody>
                  <a:tcPr marL="9525" marR="9525" marT="9525" marB="0" anchor="ctr">
                    <a:solidFill>
                      <a:schemeClr val="bg1"/>
                    </a:solidFill>
                  </a:tcPr>
                </a:tc>
                <a:tc rowSpan="2">
                  <a:txBody>
                    <a:bodyPr/>
                    <a:lstStyle/>
                    <a:p>
                      <a:pPr algn="ctr" fontAlgn="b"/>
                      <a:r>
                        <a:rPr lang="ja-JP" altLang="en-US" sz="1000" b="0" i="0" u="none" strike="noStrike" dirty="0">
                          <a:solidFill>
                            <a:schemeClr val="tx1"/>
                          </a:solidFill>
                          <a:effectLst/>
                          <a:latin typeface="+mn-ea"/>
                          <a:ea typeface="+mn-ea"/>
                        </a:rPr>
                        <a:t>基本額</a:t>
                      </a:r>
                    </a:p>
                  </a:txBody>
                  <a:tcPr marL="9525" marR="9525" marT="9525" marB="0" anchor="ctr">
                    <a:solidFill>
                      <a:schemeClr val="bg1"/>
                    </a:solidFill>
                  </a:tcPr>
                </a:tc>
                <a:tc gridSpan="3">
                  <a:txBody>
                    <a:bodyPr/>
                    <a:lstStyle/>
                    <a:p>
                      <a:pPr algn="ctr" fontAlgn="b"/>
                      <a:r>
                        <a:rPr lang="ja-JP" altLang="en-US" sz="1000" b="0" i="0" u="none" strike="noStrike" dirty="0">
                          <a:solidFill>
                            <a:schemeClr val="tx1"/>
                          </a:solidFill>
                          <a:effectLst/>
                          <a:latin typeface="+mn-ea"/>
                          <a:ea typeface="+mn-ea"/>
                        </a:rPr>
                        <a:t>加算額</a:t>
                      </a:r>
                    </a:p>
                  </a:txBody>
                  <a:tcPr marL="9525" marR="9525" marT="9525" marB="0" anchor="ctr">
                    <a:solidFill>
                      <a:schemeClr val="bg1"/>
                    </a:solidFill>
                  </a:tcPr>
                </a:tc>
                <a:tc hMerge="1">
                  <a:txBody>
                    <a:bodyPr/>
                    <a:lstStyle/>
                    <a:p>
                      <a:pPr algn="ctr" fontAlgn="b"/>
                      <a:endParaRPr lang="ja-JP" altLang="en-US" sz="1000" b="0" i="0" u="none" strike="noStrike" dirty="0">
                        <a:solidFill>
                          <a:schemeClr val="tx1"/>
                        </a:solidFill>
                        <a:effectLst/>
                        <a:latin typeface="+mn-ea"/>
                        <a:ea typeface="+mn-ea"/>
                      </a:endParaRPr>
                    </a:p>
                  </a:txBody>
                  <a:tcPr marL="9525" marR="9525" marT="9525" marB="0" anchor="ctr">
                    <a:solidFill>
                      <a:schemeClr val="bg1"/>
                    </a:solidFill>
                  </a:tcPr>
                </a:tc>
                <a:tc hMerge="1">
                  <a:txBody>
                    <a:bodyPr/>
                    <a:lstStyle/>
                    <a:p>
                      <a:pPr algn="ctr" fontAlgn="b"/>
                      <a:endParaRPr lang="ja-JP" altLang="en-US" sz="1050" b="0" i="0" u="none" strike="noStrike" dirty="0">
                        <a:solidFill>
                          <a:schemeClr val="tx1"/>
                        </a:solidFill>
                        <a:effectLst/>
                        <a:latin typeface="+mn-ea"/>
                        <a:ea typeface="+mn-ea"/>
                      </a:endParaRPr>
                    </a:p>
                  </a:txBody>
                  <a:tcPr marL="9525" marR="9525" marT="9525" marB="0" anchor="ctr">
                    <a:solidFill>
                      <a:schemeClr val="bg1"/>
                    </a:solidFill>
                  </a:tcPr>
                </a:tc>
                <a:tc rowSpan="2">
                  <a:txBody>
                    <a:bodyPr/>
                    <a:lstStyle/>
                    <a:p>
                      <a:pPr algn="ctr" fontAlgn="b"/>
                      <a:r>
                        <a:rPr lang="ja-JP" altLang="en-US" sz="1050" b="1" i="0" u="none" strike="noStrike" dirty="0">
                          <a:solidFill>
                            <a:srgbClr val="FF0000"/>
                          </a:solidFill>
                          <a:effectLst/>
                          <a:latin typeface="+mn-ea"/>
                          <a:ea typeface="+mn-ea"/>
                        </a:rPr>
                        <a:t>補助</a:t>
                      </a:r>
                      <a:r>
                        <a:rPr lang="ja-JP" altLang="en-US" sz="1050" b="1" i="0" u="none" strike="noStrike" dirty="0" smtClean="0">
                          <a:solidFill>
                            <a:srgbClr val="FF0000"/>
                          </a:solidFill>
                          <a:effectLst/>
                          <a:latin typeface="+mn-ea"/>
                          <a:ea typeface="+mn-ea"/>
                        </a:rPr>
                        <a:t>額</a:t>
                      </a:r>
                      <a:endParaRPr lang="en-US" altLang="ja-JP" sz="1050" b="1" i="0" u="none" strike="noStrike" dirty="0">
                        <a:solidFill>
                          <a:srgbClr val="FF0000"/>
                        </a:solidFill>
                        <a:effectLst/>
                        <a:latin typeface="+mn-ea"/>
                        <a:ea typeface="+mn-ea"/>
                      </a:endParaRPr>
                    </a:p>
                  </a:txBody>
                  <a:tcPr marL="9525" marR="9525" marT="9525" marB="0" anchor="ctr">
                    <a:solidFill>
                      <a:schemeClr val="bg1"/>
                    </a:solidFill>
                  </a:tcPr>
                </a:tc>
                <a:extLst>
                  <a:ext uri="{0D108BD9-81ED-4DB2-BD59-A6C34878D82A}">
                    <a16:rowId xmlns:a16="http://schemas.microsoft.com/office/drawing/2014/main" val="3573530336"/>
                  </a:ext>
                </a:extLst>
              </a:tr>
              <a:tr h="436807">
                <a:tc vMerge="1">
                  <a:txBody>
                    <a:bodyPr/>
                    <a:lstStyle/>
                    <a:p>
                      <a:endParaRPr kumimoji="1" lang="ja-JP" altLang="en-US"/>
                    </a:p>
                  </a:txBody>
                  <a:tcPr/>
                </a:tc>
                <a:tc vMerge="1">
                  <a:txBody>
                    <a:bodyPr/>
                    <a:lstStyle/>
                    <a:p>
                      <a:endParaRPr kumimoji="1" lang="ja-JP" altLang="en-US"/>
                    </a:p>
                  </a:txBody>
                  <a:tcPr/>
                </a:tc>
                <a:tc>
                  <a:txBody>
                    <a:bodyPr/>
                    <a:lstStyle/>
                    <a:p>
                      <a:pPr algn="ctr" fontAlgn="b"/>
                      <a:r>
                        <a:rPr lang="ja-JP" altLang="en-US" sz="1000" b="0" i="0" u="none" strike="noStrike" dirty="0">
                          <a:solidFill>
                            <a:schemeClr val="tx1"/>
                          </a:solidFill>
                          <a:effectLst/>
                          <a:latin typeface="+mn-ea"/>
                          <a:ea typeface="+mn-ea"/>
                        </a:rPr>
                        <a:t>子育て</a:t>
                      </a:r>
                      <a:endParaRPr lang="en-US" altLang="ja-JP" sz="1000" b="0" i="0" u="none" strike="noStrike" dirty="0">
                        <a:solidFill>
                          <a:schemeClr val="tx1"/>
                        </a:solidFill>
                        <a:effectLst/>
                        <a:latin typeface="+mn-ea"/>
                        <a:ea typeface="+mn-ea"/>
                      </a:endParaRPr>
                    </a:p>
                    <a:p>
                      <a:pPr algn="ctr" fontAlgn="b"/>
                      <a:r>
                        <a:rPr lang="ja-JP" altLang="en-US" sz="1000" b="0" i="0" u="none" strike="noStrike" dirty="0">
                          <a:solidFill>
                            <a:schemeClr val="tx1"/>
                          </a:solidFill>
                          <a:effectLst/>
                          <a:latin typeface="+mn-ea"/>
                          <a:ea typeface="+mn-ea"/>
                        </a:rPr>
                        <a:t>世帯</a:t>
                      </a:r>
                    </a:p>
                  </a:txBody>
                  <a:tcPr marL="9525" marR="9525" marT="9525" marB="0" anchor="ctr">
                    <a:solidFill>
                      <a:schemeClr val="bg1"/>
                    </a:solidFill>
                  </a:tcPr>
                </a:tc>
                <a:tc>
                  <a:txBody>
                    <a:bodyPr/>
                    <a:lstStyle/>
                    <a:p>
                      <a:pPr marL="0" marR="0" lvl="0" indent="0" algn="ctr" defTabSz="685814" rtl="0" eaLnBrk="1" fontAlgn="b"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rPr>
                        <a:t>省エネ</a:t>
                      </a:r>
                      <a:r>
                        <a:rPr lang="en-US" altLang="ja-JP" sz="800" b="0" i="0" u="none" strike="noStrike" dirty="0">
                          <a:solidFill>
                            <a:schemeClr val="tx1"/>
                          </a:solidFill>
                          <a:effectLst/>
                          <a:latin typeface="+mn-ea"/>
                          <a:ea typeface="+mn-ea"/>
                        </a:rPr>
                        <a:t>※</a:t>
                      </a:r>
                      <a:endParaRPr lang="ja-JP" altLang="en-US" sz="1000" b="0" i="0" u="none" strike="noStrike" dirty="0">
                        <a:solidFill>
                          <a:schemeClr val="tx1"/>
                        </a:solidFill>
                        <a:effectLst/>
                        <a:latin typeface="+mn-ea"/>
                        <a:ea typeface="+mn-ea"/>
                      </a:endParaRPr>
                    </a:p>
                  </a:txBody>
                  <a:tcPr marL="9525" marR="9525" marT="9525" marB="0" anchor="ctr">
                    <a:solidFill>
                      <a:schemeClr val="bg1"/>
                    </a:solidFill>
                  </a:tcPr>
                </a:tc>
                <a:tc>
                  <a:txBody>
                    <a:bodyPr/>
                    <a:lstStyle/>
                    <a:p>
                      <a:pPr algn="l" fontAlgn="b"/>
                      <a:r>
                        <a:rPr lang="ja-JP" altLang="en-US" sz="1000" b="0" i="0" u="none" strike="noStrike" dirty="0">
                          <a:solidFill>
                            <a:schemeClr val="tx1"/>
                          </a:solidFill>
                          <a:effectLst/>
                          <a:latin typeface="+mn-ea"/>
                          <a:ea typeface="+mn-ea"/>
                        </a:rPr>
                        <a:t> バリア</a:t>
                      </a:r>
                      <a:endParaRPr lang="en-US" altLang="ja-JP" sz="1000" b="0" i="0" u="none" strike="noStrike" dirty="0">
                        <a:solidFill>
                          <a:schemeClr val="tx1"/>
                        </a:solidFill>
                        <a:effectLst/>
                        <a:latin typeface="+mn-ea"/>
                        <a:ea typeface="+mn-ea"/>
                      </a:endParaRPr>
                    </a:p>
                    <a:p>
                      <a:pPr algn="ctr" fontAlgn="b"/>
                      <a:r>
                        <a:rPr lang="ja-JP" altLang="en-US" sz="1000" b="0" i="0" u="none" strike="noStrike" dirty="0">
                          <a:solidFill>
                            <a:schemeClr val="tx1"/>
                          </a:solidFill>
                          <a:effectLst/>
                          <a:latin typeface="+mn-ea"/>
                          <a:ea typeface="+mn-ea"/>
                        </a:rPr>
                        <a:t>フリー</a:t>
                      </a:r>
                      <a:r>
                        <a:rPr lang="en-US" altLang="ja-JP" sz="800" b="0" i="0" u="none" strike="noStrike" dirty="0">
                          <a:solidFill>
                            <a:schemeClr val="tx1"/>
                          </a:solidFill>
                          <a:effectLst/>
                          <a:latin typeface="+mn-ea"/>
                          <a:ea typeface="+mn-ea"/>
                        </a:rPr>
                        <a:t>※</a:t>
                      </a:r>
                      <a:endParaRPr lang="ja-JP" altLang="en-US" sz="1000" b="0" i="0" u="none" strike="noStrike" dirty="0">
                        <a:solidFill>
                          <a:schemeClr val="tx1"/>
                        </a:solidFill>
                        <a:effectLst/>
                        <a:latin typeface="+mn-ea"/>
                        <a:ea typeface="+mn-ea"/>
                      </a:endParaRPr>
                    </a:p>
                  </a:txBody>
                  <a:tcPr marL="9525" marR="9525" marT="9525" marB="0" anchor="ctr">
                    <a:solidFill>
                      <a:schemeClr val="bg1"/>
                    </a:solidFill>
                  </a:tcPr>
                </a:tc>
                <a:tc vMerge="1">
                  <a:txBody>
                    <a:bodyPr/>
                    <a:lstStyle/>
                    <a:p>
                      <a:endParaRPr kumimoji="1" lang="ja-JP" altLang="en-US"/>
                    </a:p>
                  </a:txBody>
                  <a:tcPr/>
                </a:tc>
                <a:extLst>
                  <a:ext uri="{0D108BD9-81ED-4DB2-BD59-A6C34878D82A}">
                    <a16:rowId xmlns:a16="http://schemas.microsoft.com/office/drawing/2014/main" val="4074071137"/>
                  </a:ext>
                </a:extLst>
              </a:tr>
              <a:tr h="541429">
                <a:tc>
                  <a:txBody>
                    <a:bodyPr/>
                    <a:lstStyle/>
                    <a:p>
                      <a:pPr algn="ctr" fontAlgn="b"/>
                      <a:r>
                        <a:rPr lang="en-US" altLang="ja-JP" sz="1000" b="0" i="0" u="none" strike="noStrike" dirty="0">
                          <a:solidFill>
                            <a:srgbClr val="000000"/>
                          </a:solidFill>
                          <a:effectLst/>
                          <a:latin typeface="+mn-ea"/>
                          <a:ea typeface="+mn-ea"/>
                        </a:rPr>
                        <a:t>0.15</a:t>
                      </a:r>
                      <a:r>
                        <a:rPr lang="ja-JP" altLang="en-US" sz="1000" b="0" i="0" u="none" strike="noStrike" dirty="0">
                          <a:solidFill>
                            <a:srgbClr val="000000"/>
                          </a:solidFill>
                          <a:effectLst/>
                          <a:latin typeface="+mn-ea"/>
                          <a:ea typeface="+mn-ea"/>
                        </a:rPr>
                        <a:t>以上</a:t>
                      </a:r>
                      <a:endParaRPr lang="en-US" altLang="ja-JP" sz="1000" b="0" i="0" u="none" strike="noStrike" dirty="0">
                        <a:solidFill>
                          <a:srgbClr val="000000"/>
                        </a:solidFill>
                        <a:effectLst/>
                        <a:latin typeface="+mn-ea"/>
                        <a:ea typeface="+mn-ea"/>
                      </a:endParaRPr>
                    </a:p>
                    <a:p>
                      <a:pPr algn="ctr" fontAlgn="b"/>
                      <a:r>
                        <a:rPr lang="ja-JP" altLang="en-US" sz="1000" b="0" i="0" u="none" strike="noStrike" dirty="0">
                          <a:solidFill>
                            <a:srgbClr val="000000"/>
                          </a:solidFill>
                          <a:effectLst/>
                          <a:latin typeface="+mn-ea"/>
                          <a:ea typeface="+mn-ea"/>
                        </a:rPr>
                        <a:t>～</a:t>
                      </a:r>
                      <a:r>
                        <a:rPr lang="en-US" altLang="ja-JP" sz="1000" b="0" i="0" u="none" strike="noStrike" dirty="0">
                          <a:solidFill>
                            <a:srgbClr val="000000"/>
                          </a:solidFill>
                          <a:effectLst/>
                          <a:latin typeface="+mn-ea"/>
                          <a:ea typeface="+mn-ea"/>
                        </a:rPr>
                        <a:t>5</a:t>
                      </a:r>
                      <a:r>
                        <a:rPr lang="ja-JP" altLang="en-US" sz="1000" b="0" i="0" u="none" strike="noStrike" dirty="0">
                          <a:solidFill>
                            <a:srgbClr val="000000"/>
                          </a:solidFill>
                          <a:effectLst/>
                          <a:latin typeface="+mn-ea"/>
                          <a:ea typeface="+mn-ea"/>
                        </a:rPr>
                        <a:t>未満</a:t>
                      </a:r>
                    </a:p>
                  </a:txBody>
                  <a:tcPr marL="9525" marR="9525" marT="9525" marB="0" anchor="ctr">
                    <a:solidFill>
                      <a:schemeClr val="bg1"/>
                    </a:solidFill>
                  </a:tcPr>
                </a:tc>
                <a:tc>
                  <a:txBody>
                    <a:bodyPr/>
                    <a:lstStyle/>
                    <a:p>
                      <a:pPr algn="ctr" fontAlgn="b"/>
                      <a:r>
                        <a:rPr lang="en-US" altLang="ja-JP" sz="1000" b="0" i="0" u="none" strike="noStrike" dirty="0">
                          <a:solidFill>
                            <a:srgbClr val="000000"/>
                          </a:solidFill>
                          <a:effectLst/>
                          <a:latin typeface="+mn-ea"/>
                          <a:ea typeface="+mn-ea"/>
                        </a:rPr>
                        <a:t>10</a:t>
                      </a:r>
                      <a:r>
                        <a:rPr lang="ja-JP" altLang="en-US" sz="1000" b="0" i="0" u="none" strike="noStrike" dirty="0">
                          <a:solidFill>
                            <a:srgbClr val="000000"/>
                          </a:solidFill>
                          <a:effectLst/>
                          <a:latin typeface="+mn-ea"/>
                          <a:ea typeface="+mn-ea"/>
                        </a:rPr>
                        <a:t>万円</a:t>
                      </a:r>
                    </a:p>
                  </a:txBody>
                  <a:tcPr marL="9525" marR="9525" marT="9525" marB="0" anchor="ctr">
                    <a:solidFill>
                      <a:schemeClr val="bg1"/>
                    </a:solidFill>
                  </a:tcPr>
                </a:tc>
                <a:tc>
                  <a:txBody>
                    <a:bodyPr/>
                    <a:lstStyle/>
                    <a:p>
                      <a:pPr algn="ctr" fontAlgn="b"/>
                      <a:r>
                        <a:rPr lang="ja-JP" altLang="en-US" sz="1000" b="0" i="0" u="none" strike="noStrike" dirty="0">
                          <a:solidFill>
                            <a:srgbClr val="000000"/>
                          </a:solidFill>
                          <a:effectLst/>
                          <a:latin typeface="+mn-ea"/>
                          <a:ea typeface="+mn-ea"/>
                        </a:rPr>
                        <a:t>－</a:t>
                      </a:r>
                    </a:p>
                  </a:txBody>
                  <a:tcPr marL="9525" marR="9525" marT="9525" marB="0" anchor="ctr">
                    <a:solidFill>
                      <a:schemeClr val="bg1"/>
                    </a:solidFill>
                  </a:tcPr>
                </a:tc>
                <a:tc>
                  <a:txBody>
                    <a:bodyPr/>
                    <a:lstStyle/>
                    <a:p>
                      <a:pPr algn="ctr" fontAlgn="b"/>
                      <a:r>
                        <a:rPr lang="en-US" altLang="ja-JP" sz="1000" b="0" i="0" u="none" strike="noStrike" dirty="0">
                          <a:solidFill>
                            <a:srgbClr val="000000"/>
                          </a:solidFill>
                          <a:effectLst/>
                          <a:latin typeface="+mn-ea"/>
                          <a:ea typeface="+mn-ea"/>
                        </a:rPr>
                        <a:t>10</a:t>
                      </a:r>
                      <a:r>
                        <a:rPr lang="ja-JP" altLang="en-US" sz="1000" b="0" i="0" u="none" strike="noStrike" dirty="0">
                          <a:solidFill>
                            <a:srgbClr val="000000"/>
                          </a:solidFill>
                          <a:effectLst/>
                          <a:latin typeface="+mn-ea"/>
                          <a:ea typeface="+mn-ea"/>
                        </a:rPr>
                        <a:t>万円</a:t>
                      </a:r>
                    </a:p>
                  </a:txBody>
                  <a:tcPr marL="9525" marR="9525" marT="9525" marB="0" anchor="ctr">
                    <a:solidFill>
                      <a:schemeClr val="bg1"/>
                    </a:solidFill>
                  </a:tcPr>
                </a:tc>
                <a:tc>
                  <a:txBody>
                    <a:bodyPr/>
                    <a:lstStyle/>
                    <a:p>
                      <a:pPr algn="ctr" fontAlgn="b"/>
                      <a:r>
                        <a:rPr lang="en-US" altLang="ja-JP" sz="1000" b="0" i="0" u="none" strike="noStrike" dirty="0">
                          <a:solidFill>
                            <a:srgbClr val="000000"/>
                          </a:solidFill>
                          <a:effectLst/>
                          <a:latin typeface="+mn-ea"/>
                          <a:ea typeface="+mn-ea"/>
                        </a:rPr>
                        <a:t>10</a:t>
                      </a:r>
                      <a:r>
                        <a:rPr lang="ja-JP" altLang="en-US" sz="1000" b="0" i="0" u="none" strike="noStrike" dirty="0">
                          <a:solidFill>
                            <a:srgbClr val="000000"/>
                          </a:solidFill>
                          <a:effectLst/>
                          <a:latin typeface="+mn-ea"/>
                          <a:ea typeface="+mn-ea"/>
                        </a:rPr>
                        <a:t>万円</a:t>
                      </a:r>
                    </a:p>
                  </a:txBody>
                  <a:tcPr marL="9525" marR="9525" marT="9525" marB="0" anchor="ctr">
                    <a:solidFill>
                      <a:schemeClr val="bg1"/>
                    </a:solidFill>
                  </a:tcPr>
                </a:tc>
                <a:tc>
                  <a:txBody>
                    <a:bodyPr/>
                    <a:lstStyle/>
                    <a:p>
                      <a:pPr algn="ctr"/>
                      <a:r>
                        <a:rPr kumimoji="1" lang="en-US" altLang="ja-JP" sz="1200" b="1" dirty="0">
                          <a:solidFill>
                            <a:srgbClr val="FF0000"/>
                          </a:solidFill>
                          <a:latin typeface="+mn-ea"/>
                          <a:ea typeface="+mn-ea"/>
                        </a:rPr>
                        <a:t>30</a:t>
                      </a:r>
                      <a:r>
                        <a:rPr kumimoji="1" lang="ja-JP" altLang="en-US" sz="1200" b="1" dirty="0">
                          <a:solidFill>
                            <a:srgbClr val="FF0000"/>
                          </a:solidFill>
                          <a:latin typeface="+mn-ea"/>
                          <a:ea typeface="+mn-ea"/>
                        </a:rPr>
                        <a:t>万円</a:t>
                      </a:r>
                    </a:p>
                  </a:txBody>
                  <a:tcPr marL="9525" marR="9525" marT="9525" marB="0" anchor="ctr">
                    <a:solidFill>
                      <a:schemeClr val="bg1"/>
                    </a:solidFill>
                  </a:tcPr>
                </a:tc>
                <a:extLst>
                  <a:ext uri="{0D108BD9-81ED-4DB2-BD59-A6C34878D82A}">
                    <a16:rowId xmlns:a16="http://schemas.microsoft.com/office/drawing/2014/main" val="326839400"/>
                  </a:ext>
                </a:extLst>
              </a:tr>
              <a:tr h="541429">
                <a:tc>
                  <a:txBody>
                    <a:bodyPr/>
                    <a:lstStyle/>
                    <a:p>
                      <a:pPr algn="ctr" fontAlgn="ctr"/>
                      <a:r>
                        <a:rPr lang="ja-JP" altLang="en-US" sz="1000" b="0" i="0" u="none" strike="noStrike" dirty="0">
                          <a:solidFill>
                            <a:srgbClr val="000000"/>
                          </a:solidFill>
                          <a:effectLst/>
                          <a:latin typeface="+mn-ea"/>
                          <a:ea typeface="+mn-ea"/>
                        </a:rPr>
                        <a:t>５以上</a:t>
                      </a:r>
                    </a:p>
                  </a:txBody>
                  <a:tcPr marL="9525" marR="9525" marT="9525" marB="0" anchor="ctr">
                    <a:solidFill>
                      <a:schemeClr val="bg1"/>
                    </a:solidFill>
                  </a:tcPr>
                </a:tc>
                <a:tc>
                  <a:txBody>
                    <a:bodyPr/>
                    <a:lstStyle/>
                    <a:p>
                      <a:pPr algn="ctr" fontAlgn="ctr"/>
                      <a:r>
                        <a:rPr lang="en-US" altLang="ja-JP" sz="1000" b="0" i="0" u="none" strike="noStrike" dirty="0">
                          <a:solidFill>
                            <a:srgbClr val="000000"/>
                          </a:solidFill>
                          <a:effectLst/>
                          <a:latin typeface="+mn-ea"/>
                          <a:ea typeface="+mn-ea"/>
                        </a:rPr>
                        <a:t>20</a:t>
                      </a:r>
                      <a:r>
                        <a:rPr lang="ja-JP" altLang="en-US" sz="1000" b="0" i="0" u="none" strike="noStrike" dirty="0">
                          <a:solidFill>
                            <a:srgbClr val="000000"/>
                          </a:solidFill>
                          <a:effectLst/>
                          <a:latin typeface="+mn-ea"/>
                          <a:ea typeface="+mn-ea"/>
                        </a:rPr>
                        <a:t>万円</a:t>
                      </a:r>
                    </a:p>
                  </a:txBody>
                  <a:tcPr marL="9525" marR="9525" marT="9525" marB="0" anchor="ctr">
                    <a:solidFill>
                      <a:schemeClr val="bg1"/>
                    </a:solidFill>
                  </a:tcPr>
                </a:tc>
                <a:tc>
                  <a:txBody>
                    <a:bodyPr/>
                    <a:lstStyle/>
                    <a:p>
                      <a:pPr algn="ctr" fontAlgn="ctr"/>
                      <a:r>
                        <a:rPr lang="ja-JP" altLang="en-US" sz="1000" b="0" i="0" u="none" strike="noStrike" dirty="0">
                          <a:solidFill>
                            <a:srgbClr val="000000"/>
                          </a:solidFill>
                          <a:effectLst/>
                          <a:latin typeface="+mn-ea"/>
                          <a:ea typeface="+mn-ea"/>
                        </a:rPr>
                        <a:t>５万円</a:t>
                      </a:r>
                    </a:p>
                  </a:txBody>
                  <a:tcPr marL="9525" marR="9525" marT="9525" marB="0" anchor="ctr">
                    <a:solidFill>
                      <a:schemeClr val="bg1"/>
                    </a:solidFill>
                  </a:tcPr>
                </a:tc>
                <a:tc>
                  <a:txBody>
                    <a:bodyPr/>
                    <a:lstStyle/>
                    <a:p>
                      <a:pPr algn="ctr" fontAlgn="ctr"/>
                      <a:r>
                        <a:rPr lang="en-US" altLang="ja-JP" sz="1000" b="0" i="0" u="none" strike="noStrike" dirty="0">
                          <a:solidFill>
                            <a:srgbClr val="000000"/>
                          </a:solidFill>
                          <a:effectLst/>
                          <a:latin typeface="+mn-ea"/>
                          <a:ea typeface="+mn-ea"/>
                        </a:rPr>
                        <a:t>10</a:t>
                      </a:r>
                      <a:r>
                        <a:rPr lang="ja-JP" altLang="en-US" sz="1000" b="0" i="0" u="none" strike="noStrike" dirty="0">
                          <a:solidFill>
                            <a:srgbClr val="000000"/>
                          </a:solidFill>
                          <a:effectLst/>
                          <a:latin typeface="+mn-ea"/>
                          <a:ea typeface="+mn-ea"/>
                        </a:rPr>
                        <a:t>万円</a:t>
                      </a:r>
                    </a:p>
                  </a:txBody>
                  <a:tcPr marL="9525" marR="9525" marT="9525" marB="0" anchor="ctr">
                    <a:solidFill>
                      <a:schemeClr val="bg1"/>
                    </a:solidFill>
                  </a:tcPr>
                </a:tc>
                <a:tc>
                  <a:txBody>
                    <a:bodyPr/>
                    <a:lstStyle/>
                    <a:p>
                      <a:pPr marL="0" marR="0" lvl="0" indent="0" algn="ctr" defTabSz="685814" rtl="0" eaLnBrk="1" fontAlgn="b"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mn-ea"/>
                          <a:ea typeface="+mn-ea"/>
                        </a:rPr>
                        <a:t>10</a:t>
                      </a:r>
                      <a:r>
                        <a:rPr lang="ja-JP" altLang="en-US" sz="1000" b="0" i="0" u="none" strike="noStrike" dirty="0">
                          <a:solidFill>
                            <a:srgbClr val="000000"/>
                          </a:solidFill>
                          <a:effectLst/>
                          <a:latin typeface="+mn-ea"/>
                          <a:ea typeface="+mn-ea"/>
                        </a:rPr>
                        <a:t>万円</a:t>
                      </a:r>
                    </a:p>
                  </a:txBody>
                  <a:tcPr marL="9525" marR="9525" marT="9525" marB="0" anchor="ctr">
                    <a:solidFill>
                      <a:schemeClr val="bg1"/>
                    </a:solidFill>
                  </a:tcPr>
                </a:tc>
                <a:tc>
                  <a:txBody>
                    <a:bodyPr/>
                    <a:lstStyle/>
                    <a:p>
                      <a:pPr algn="ctr"/>
                      <a:r>
                        <a:rPr kumimoji="1" lang="en-US" altLang="ja-JP" sz="1200" b="1" dirty="0">
                          <a:solidFill>
                            <a:srgbClr val="FF0000"/>
                          </a:solidFill>
                          <a:latin typeface="+mn-ea"/>
                          <a:ea typeface="+mn-ea"/>
                        </a:rPr>
                        <a:t>45</a:t>
                      </a:r>
                      <a:r>
                        <a:rPr kumimoji="1" lang="ja-JP" altLang="en-US" sz="1200" b="1" dirty="0">
                          <a:solidFill>
                            <a:srgbClr val="FF0000"/>
                          </a:solidFill>
                          <a:latin typeface="+mn-ea"/>
                          <a:ea typeface="+mn-ea"/>
                        </a:rPr>
                        <a:t>万円</a:t>
                      </a:r>
                    </a:p>
                  </a:txBody>
                  <a:tcPr marL="9525" marR="9525" marT="9525" marB="0" anchor="ctr">
                    <a:solidFill>
                      <a:schemeClr val="bg1"/>
                    </a:solidFill>
                  </a:tcPr>
                </a:tc>
                <a:extLst>
                  <a:ext uri="{0D108BD9-81ED-4DB2-BD59-A6C34878D82A}">
                    <a16:rowId xmlns:a16="http://schemas.microsoft.com/office/drawing/2014/main" val="976592485"/>
                  </a:ext>
                </a:extLst>
              </a:tr>
            </a:tbl>
          </a:graphicData>
        </a:graphic>
      </p:graphicFrame>
      <p:sp>
        <p:nvSpPr>
          <p:cNvPr id="46" name="正方形/長方形 45">
            <a:extLst>
              <a:ext uri="{FF2B5EF4-FFF2-40B4-BE49-F238E27FC236}">
                <a16:creationId xmlns:a16="http://schemas.microsoft.com/office/drawing/2014/main" id="{05C76124-33A0-4A15-A169-E7FEC9E235AF}"/>
              </a:ext>
            </a:extLst>
          </p:cNvPr>
          <p:cNvSpPr/>
          <p:nvPr/>
        </p:nvSpPr>
        <p:spPr>
          <a:xfrm>
            <a:off x="390524" y="4090916"/>
            <a:ext cx="6193667" cy="468258"/>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800" dirty="0">
                <a:solidFill>
                  <a:schemeClr val="tx1"/>
                </a:solidFill>
                <a:latin typeface="+mn-ea"/>
              </a:rPr>
              <a:t>※1</a:t>
            </a:r>
            <a:r>
              <a:rPr kumimoji="1" lang="ja-JP" altLang="en-US" sz="800" dirty="0">
                <a:solidFill>
                  <a:schemeClr val="tx1"/>
                </a:solidFill>
                <a:latin typeface="+mn-ea"/>
              </a:rPr>
              <a:t>　省エネとバリアフリーの加算は、「住みたい岩手の家づくり促進事業」による補助となります。 </a:t>
            </a:r>
            <a:r>
              <a:rPr kumimoji="1" lang="ja-JP" altLang="en-US" sz="800" dirty="0" smtClean="0">
                <a:solidFill>
                  <a:schemeClr val="tx1"/>
                </a:solidFill>
                <a:latin typeface="+mn-ea"/>
              </a:rPr>
              <a:t>新築の場合、延</a:t>
            </a:r>
            <a:r>
              <a:rPr kumimoji="1" lang="ja-JP" altLang="en-US" sz="800" dirty="0">
                <a:solidFill>
                  <a:schemeClr val="tx1"/>
                </a:solidFill>
                <a:latin typeface="+mn-ea"/>
              </a:rPr>
              <a:t>べ</a:t>
            </a:r>
            <a:r>
              <a:rPr kumimoji="1" lang="ja-JP" altLang="en-US" sz="800" dirty="0" smtClean="0">
                <a:solidFill>
                  <a:schemeClr val="tx1"/>
                </a:solidFill>
                <a:latin typeface="+mn-ea"/>
              </a:rPr>
              <a:t>面積</a:t>
            </a:r>
            <a:r>
              <a:rPr kumimoji="1" lang="en-US" altLang="ja-JP" sz="800" dirty="0">
                <a:solidFill>
                  <a:schemeClr val="tx1"/>
                </a:solidFill>
                <a:latin typeface="+mn-ea"/>
              </a:rPr>
              <a:t>75㎡</a:t>
            </a:r>
            <a:r>
              <a:rPr kumimoji="1" lang="ja-JP" altLang="en-US" sz="800" dirty="0" smtClean="0">
                <a:solidFill>
                  <a:schemeClr val="tx1"/>
                </a:solidFill>
                <a:latin typeface="+mn-ea"/>
              </a:rPr>
              <a:t>以</a:t>
            </a:r>
            <a:endParaRPr kumimoji="1" lang="en-US" altLang="ja-JP" sz="800" dirty="0" smtClean="0">
              <a:solidFill>
                <a:schemeClr val="tx1"/>
              </a:solidFill>
              <a:latin typeface="+mn-ea"/>
            </a:endParaRPr>
          </a:p>
          <a:p>
            <a:r>
              <a:rPr kumimoji="1" lang="ja-JP" altLang="en-US" sz="800" dirty="0">
                <a:solidFill>
                  <a:schemeClr val="tx1"/>
                </a:solidFill>
                <a:latin typeface="+mn-ea"/>
              </a:rPr>
              <a:t>　</a:t>
            </a:r>
            <a:r>
              <a:rPr kumimoji="1" lang="ja-JP" altLang="en-US" sz="800" dirty="0" smtClean="0">
                <a:solidFill>
                  <a:schemeClr val="tx1"/>
                </a:solidFill>
                <a:latin typeface="+mn-ea"/>
              </a:rPr>
              <a:t>　上</a:t>
            </a:r>
            <a:r>
              <a:rPr kumimoji="1" lang="ja-JP" altLang="en-US" sz="800" dirty="0">
                <a:solidFill>
                  <a:schemeClr val="tx1"/>
                </a:solidFill>
                <a:latin typeface="+mn-ea"/>
              </a:rPr>
              <a:t>の</a:t>
            </a:r>
            <a:r>
              <a:rPr kumimoji="1" lang="ja-JP" altLang="en-US" sz="800" dirty="0" smtClean="0">
                <a:solidFill>
                  <a:schemeClr val="tx1"/>
                </a:solidFill>
                <a:latin typeface="+mn-ea"/>
              </a:rPr>
              <a:t>一戸建て住宅</a:t>
            </a:r>
            <a:r>
              <a:rPr kumimoji="1" lang="ja-JP" altLang="en-US" sz="800" dirty="0">
                <a:solidFill>
                  <a:schemeClr val="tx1"/>
                </a:solidFill>
                <a:latin typeface="+mn-ea"/>
              </a:rPr>
              <a:t>であることなどの条件があります。詳しくは、県庁建築</a:t>
            </a:r>
            <a:r>
              <a:rPr kumimoji="1" lang="ja-JP" altLang="en-US" sz="800" dirty="0" smtClean="0">
                <a:solidFill>
                  <a:schemeClr val="tx1"/>
                </a:solidFill>
                <a:latin typeface="+mn-ea"/>
              </a:rPr>
              <a:t>住宅課（℡ </a:t>
            </a:r>
            <a:r>
              <a:rPr kumimoji="1" lang="en-US" altLang="ja-JP" sz="800" dirty="0" smtClean="0">
                <a:solidFill>
                  <a:schemeClr val="tx1"/>
                </a:solidFill>
                <a:latin typeface="+mn-ea"/>
              </a:rPr>
              <a:t>019-629-5934</a:t>
            </a:r>
            <a:r>
              <a:rPr kumimoji="1" lang="ja-JP" altLang="en-US" sz="800" dirty="0" smtClean="0">
                <a:solidFill>
                  <a:schemeClr val="tx1"/>
                </a:solidFill>
                <a:latin typeface="+mn-ea"/>
              </a:rPr>
              <a:t>）に</a:t>
            </a:r>
            <a:r>
              <a:rPr kumimoji="1" lang="ja-JP" altLang="en-US" sz="800" dirty="0">
                <a:solidFill>
                  <a:schemeClr val="tx1"/>
                </a:solidFill>
                <a:latin typeface="+mn-ea"/>
              </a:rPr>
              <a:t>お問い合わせください。</a:t>
            </a:r>
            <a:endParaRPr kumimoji="1" lang="en-US" altLang="ja-JP" sz="800" dirty="0">
              <a:solidFill>
                <a:schemeClr val="tx1"/>
              </a:solidFill>
              <a:latin typeface="+mn-ea"/>
            </a:endParaRPr>
          </a:p>
          <a:p>
            <a:r>
              <a:rPr kumimoji="1" lang="en-US" altLang="ja-JP" sz="800" dirty="0">
                <a:solidFill>
                  <a:schemeClr val="tx1"/>
                </a:solidFill>
                <a:latin typeface="+mn-ea"/>
              </a:rPr>
              <a:t>※2</a:t>
            </a:r>
            <a:r>
              <a:rPr kumimoji="1" lang="ja-JP" altLang="en-US" sz="800" dirty="0">
                <a:solidFill>
                  <a:schemeClr val="tx1"/>
                </a:solidFill>
                <a:latin typeface="+mn-ea"/>
              </a:rPr>
              <a:t>　補助額（合計）の上限は</a:t>
            </a:r>
            <a:r>
              <a:rPr kumimoji="1" lang="en-US" altLang="ja-JP" sz="800" dirty="0">
                <a:solidFill>
                  <a:schemeClr val="tx1"/>
                </a:solidFill>
                <a:latin typeface="+mn-ea"/>
              </a:rPr>
              <a:t>100</a:t>
            </a:r>
            <a:r>
              <a:rPr kumimoji="1" lang="ja-JP" altLang="en-US" sz="800" dirty="0">
                <a:solidFill>
                  <a:schemeClr val="tx1"/>
                </a:solidFill>
                <a:latin typeface="+mn-ea"/>
              </a:rPr>
              <a:t>万円であるため、上限を超える場合は</a:t>
            </a:r>
            <a:r>
              <a:rPr kumimoji="1" lang="en-US" altLang="ja-JP" sz="800" dirty="0">
                <a:solidFill>
                  <a:schemeClr val="tx1"/>
                </a:solidFill>
                <a:latin typeface="+mn-ea"/>
              </a:rPr>
              <a:t>25</a:t>
            </a:r>
            <a:r>
              <a:rPr kumimoji="1" lang="ja-JP" altLang="en-US" sz="800" dirty="0">
                <a:solidFill>
                  <a:schemeClr val="tx1"/>
                </a:solidFill>
                <a:latin typeface="+mn-ea"/>
              </a:rPr>
              <a:t>万</a:t>
            </a:r>
            <a:r>
              <a:rPr kumimoji="1" lang="ja-JP" altLang="en-US" sz="800" dirty="0" smtClean="0">
                <a:solidFill>
                  <a:schemeClr val="tx1"/>
                </a:solidFill>
                <a:latin typeface="+mn-ea"/>
              </a:rPr>
              <a:t>円となります。</a:t>
            </a:r>
            <a:endParaRPr kumimoji="1" lang="ja-JP" altLang="en-US" sz="900" dirty="0"/>
          </a:p>
        </p:txBody>
      </p:sp>
      <p:grpSp>
        <p:nvGrpSpPr>
          <p:cNvPr id="18" name="グループ化 17">
            <a:extLst>
              <a:ext uri="{FF2B5EF4-FFF2-40B4-BE49-F238E27FC236}">
                <a16:creationId xmlns:a16="http://schemas.microsoft.com/office/drawing/2014/main" id="{14FD5EFC-AD3D-4CEA-A302-3E09AC958734}"/>
              </a:ext>
            </a:extLst>
          </p:cNvPr>
          <p:cNvGrpSpPr/>
          <p:nvPr/>
        </p:nvGrpSpPr>
        <p:grpSpPr>
          <a:xfrm>
            <a:off x="5827663" y="5934693"/>
            <a:ext cx="514767" cy="543862"/>
            <a:chOff x="5827663" y="5934693"/>
            <a:chExt cx="514767" cy="543862"/>
          </a:xfrm>
        </p:grpSpPr>
        <p:grpSp>
          <p:nvGrpSpPr>
            <p:cNvPr id="8" name="グループ化 7">
              <a:extLst>
                <a:ext uri="{FF2B5EF4-FFF2-40B4-BE49-F238E27FC236}">
                  <a16:creationId xmlns:a16="http://schemas.microsoft.com/office/drawing/2014/main" id="{DC00F882-55DE-4E61-841A-609373C355CA}"/>
                </a:ext>
              </a:extLst>
            </p:cNvPr>
            <p:cNvGrpSpPr/>
            <p:nvPr/>
          </p:nvGrpSpPr>
          <p:grpSpPr>
            <a:xfrm>
              <a:off x="5827663" y="5934693"/>
              <a:ext cx="514767" cy="543862"/>
              <a:chOff x="5827663" y="5953743"/>
              <a:chExt cx="514767" cy="543862"/>
            </a:xfrm>
          </p:grpSpPr>
          <p:grpSp>
            <p:nvGrpSpPr>
              <p:cNvPr id="5" name="グループ化 4">
                <a:extLst>
                  <a:ext uri="{FF2B5EF4-FFF2-40B4-BE49-F238E27FC236}">
                    <a16:creationId xmlns:a16="http://schemas.microsoft.com/office/drawing/2014/main" id="{9E48A7AD-9931-4C9F-B608-47CB26427112}"/>
                  </a:ext>
                </a:extLst>
              </p:cNvPr>
              <p:cNvGrpSpPr/>
              <p:nvPr/>
            </p:nvGrpSpPr>
            <p:grpSpPr>
              <a:xfrm>
                <a:off x="5827663" y="5953743"/>
                <a:ext cx="514767" cy="543862"/>
                <a:chOff x="5827663" y="5953743"/>
                <a:chExt cx="514767" cy="543862"/>
              </a:xfrm>
            </p:grpSpPr>
            <p:grpSp>
              <p:nvGrpSpPr>
                <p:cNvPr id="3" name="グループ化 2">
                  <a:extLst>
                    <a:ext uri="{FF2B5EF4-FFF2-40B4-BE49-F238E27FC236}">
                      <a16:creationId xmlns:a16="http://schemas.microsoft.com/office/drawing/2014/main" id="{28975BF3-CB11-4F96-94D2-BD8442533D30}"/>
                    </a:ext>
                  </a:extLst>
                </p:cNvPr>
                <p:cNvGrpSpPr/>
                <p:nvPr/>
              </p:nvGrpSpPr>
              <p:grpSpPr>
                <a:xfrm>
                  <a:off x="5827663" y="5953743"/>
                  <a:ext cx="514767" cy="543862"/>
                  <a:chOff x="5827663" y="5953743"/>
                  <a:chExt cx="514767" cy="543862"/>
                </a:xfrm>
              </p:grpSpPr>
              <p:grpSp>
                <p:nvGrpSpPr>
                  <p:cNvPr id="35" name="グループ化 34"/>
                  <p:cNvGrpSpPr/>
                  <p:nvPr/>
                </p:nvGrpSpPr>
                <p:grpSpPr>
                  <a:xfrm>
                    <a:off x="5827663" y="5968357"/>
                    <a:ext cx="514767" cy="529248"/>
                    <a:chOff x="7061938" y="5351959"/>
                    <a:chExt cx="514767" cy="529248"/>
                  </a:xfrm>
                </p:grpSpPr>
                <p:sp>
                  <p:nvSpPr>
                    <p:cNvPr id="51" name="雲 50"/>
                    <p:cNvSpPr/>
                    <p:nvPr/>
                  </p:nvSpPr>
                  <p:spPr>
                    <a:xfrm>
                      <a:off x="7290955" y="5477132"/>
                      <a:ext cx="285750" cy="148924"/>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5" name="グループ化 24"/>
                    <p:cNvGrpSpPr/>
                    <p:nvPr/>
                  </p:nvGrpSpPr>
                  <p:grpSpPr>
                    <a:xfrm>
                      <a:off x="7061938" y="5351959"/>
                      <a:ext cx="486224" cy="529248"/>
                      <a:chOff x="7061938" y="5351959"/>
                      <a:chExt cx="486224" cy="529248"/>
                    </a:xfrm>
                  </p:grpSpPr>
                  <p:grpSp>
                    <p:nvGrpSpPr>
                      <p:cNvPr id="21" name="グループ化 20"/>
                      <p:cNvGrpSpPr/>
                      <p:nvPr/>
                    </p:nvGrpSpPr>
                    <p:grpSpPr>
                      <a:xfrm>
                        <a:off x="7225010" y="5493217"/>
                        <a:ext cx="194965" cy="387990"/>
                        <a:chOff x="7225010" y="5493217"/>
                        <a:chExt cx="194965" cy="387990"/>
                      </a:xfrm>
                    </p:grpSpPr>
                    <p:sp>
                      <p:nvSpPr>
                        <p:cNvPr id="4" name="二等辺三角形 3"/>
                        <p:cNvSpPr/>
                        <p:nvPr/>
                      </p:nvSpPr>
                      <p:spPr>
                        <a:xfrm>
                          <a:off x="7290955" y="5700232"/>
                          <a:ext cx="45719" cy="180975"/>
                        </a:xfrm>
                        <a:prstGeom prst="triangle">
                          <a:avLst/>
                        </a:prstGeom>
                        <a:solidFill>
                          <a:srgbClr val="00B050"/>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cxnSp>
                      <p:nvCxnSpPr>
                        <p:cNvPr id="7" name="直線コネクタ 6"/>
                        <p:cNvCxnSpPr/>
                        <p:nvPr/>
                      </p:nvCxnSpPr>
                      <p:spPr>
                        <a:xfrm>
                          <a:off x="7225010" y="5538461"/>
                          <a:ext cx="81785" cy="189131"/>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a:endCxn id="4" idx="5"/>
                        </p:cNvCxnSpPr>
                        <p:nvPr/>
                      </p:nvCxnSpPr>
                      <p:spPr>
                        <a:xfrm flipH="1">
                          <a:off x="7325244" y="5493217"/>
                          <a:ext cx="11430" cy="297503"/>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a:endCxn id="4" idx="5"/>
                        </p:cNvCxnSpPr>
                        <p:nvPr/>
                      </p:nvCxnSpPr>
                      <p:spPr>
                        <a:xfrm flipH="1">
                          <a:off x="7325244" y="5546795"/>
                          <a:ext cx="94731" cy="243925"/>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grpSp>
                  <p:sp>
                    <p:nvSpPr>
                      <p:cNvPr id="23" name="雲 22"/>
                      <p:cNvSpPr/>
                      <p:nvPr/>
                    </p:nvSpPr>
                    <p:spPr>
                      <a:xfrm>
                        <a:off x="7061938" y="5553094"/>
                        <a:ext cx="285750" cy="148924"/>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雲 51"/>
                      <p:cNvSpPr/>
                      <p:nvPr/>
                    </p:nvSpPr>
                    <p:spPr>
                      <a:xfrm>
                        <a:off x="7090481" y="5419502"/>
                        <a:ext cx="285750" cy="148924"/>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雲 52"/>
                      <p:cNvSpPr/>
                      <p:nvPr/>
                    </p:nvSpPr>
                    <p:spPr>
                      <a:xfrm>
                        <a:off x="7233356" y="5351959"/>
                        <a:ext cx="285750" cy="148924"/>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雲 53"/>
                      <p:cNvSpPr/>
                      <p:nvPr/>
                    </p:nvSpPr>
                    <p:spPr>
                      <a:xfrm>
                        <a:off x="7357213" y="5602139"/>
                        <a:ext cx="190949" cy="98060"/>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56" name="雲 55"/>
                  <p:cNvSpPr/>
                  <p:nvPr/>
                </p:nvSpPr>
                <p:spPr>
                  <a:xfrm>
                    <a:off x="5936974" y="5953743"/>
                    <a:ext cx="285750" cy="148924"/>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7" name="雲 56"/>
                <p:cNvSpPr/>
                <p:nvPr/>
              </p:nvSpPr>
              <p:spPr>
                <a:xfrm>
                  <a:off x="6062184" y="6259140"/>
                  <a:ext cx="119495" cy="56893"/>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8" name="雲 57"/>
              <p:cNvSpPr/>
              <p:nvPr/>
            </p:nvSpPr>
            <p:spPr>
              <a:xfrm>
                <a:off x="6185114" y="6087288"/>
                <a:ext cx="119495" cy="56893"/>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55" name="直線コネクタ 54">
              <a:extLst>
                <a:ext uri="{FF2B5EF4-FFF2-40B4-BE49-F238E27FC236}">
                  <a16:creationId xmlns:a16="http://schemas.microsoft.com/office/drawing/2014/main" id="{A9370896-170B-4683-BFF5-711F764E529C}"/>
                </a:ext>
              </a:extLst>
            </p:cNvPr>
            <p:cNvCxnSpPr>
              <a:cxnSpLocks/>
            </p:cNvCxnSpPr>
            <p:nvPr/>
          </p:nvCxnSpPr>
          <p:spPr>
            <a:xfrm flipH="1" flipV="1">
              <a:off x="5980063" y="6251582"/>
              <a:ext cx="97572" cy="88861"/>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2473246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136</TotalTime>
  <Words>1442</Words>
  <Application>Microsoft Office PowerPoint</Application>
  <PresentationFormat>A4 210 x 297 mm</PresentationFormat>
  <Paragraphs>206</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HGS創英角ｺﾞｼｯｸUB</vt:lpstr>
      <vt:lpstr>HG丸ｺﾞｼｯｸM-PRO</vt:lpstr>
      <vt:lpstr>メイリオ</vt:lpstr>
      <vt:lpstr>游ゴシック</vt:lpstr>
      <vt:lpstr>游ゴシック Light</vt:lpstr>
      <vt:lpstr>游明朝</vt:lpstr>
      <vt:lpstr>Arial</vt:lpstr>
      <vt:lpstr>Calibri</vt:lpstr>
      <vt:lpstr>Calibri Light</vt:lpstr>
      <vt:lpstr>Office テーマ</vt:lpstr>
      <vt:lpstr>PowerPoint プレゼンテーション</vt:lpstr>
      <vt:lpstr>PowerPoint プレゼンテーション</vt:lpstr>
    </vt:vector>
  </TitlesOfParts>
  <Company>岩手県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林業振興課</dc:creator>
  <cp:lastModifiedBy>林業振興課</cp:lastModifiedBy>
  <cp:revision>357</cp:revision>
  <cp:lastPrinted>2021-04-20T04:01:48Z</cp:lastPrinted>
  <dcterms:created xsi:type="dcterms:W3CDTF">2020-12-28T02:30:15Z</dcterms:created>
  <dcterms:modified xsi:type="dcterms:W3CDTF">2021-04-22T08:42:50Z</dcterms:modified>
</cp:coreProperties>
</file>