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
  </p:notesMasterIdLst>
  <p:handoutMasterIdLst>
    <p:handoutMasterId r:id="rId5"/>
  </p:handoutMasterIdLst>
  <p:sldIdLst>
    <p:sldId id="261" r:id="rId2"/>
    <p:sldId id="262" r:id="rId3"/>
  </p:sldIdLst>
  <p:sldSz cx="6858000" cy="9906000" type="A4"/>
  <p:notesSz cx="673576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CA63"/>
    <a:srgbClr val="FDFCC4"/>
    <a:srgbClr val="FF8FB4"/>
    <a:srgbClr val="FFD1E0"/>
    <a:srgbClr val="FF9BBC"/>
    <a:srgbClr val="FFC9FF"/>
    <a:srgbClr val="F1D5FF"/>
    <a:srgbClr val="CC66FF"/>
    <a:srgbClr val="FF3300"/>
    <a:srgbClr val="D1F1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71" autoAdjust="0"/>
    <p:restoredTop sz="96391" autoAdjust="0"/>
  </p:normalViewPr>
  <p:slideViewPr>
    <p:cSldViewPr snapToGrid="0">
      <p:cViewPr varScale="1">
        <p:scale>
          <a:sx n="47" d="100"/>
          <a:sy n="47" d="100"/>
        </p:scale>
        <p:origin x="2334" y="60"/>
      </p:cViewPr>
      <p:guideLst>
        <p:guide orient="horz" pos="3120"/>
        <p:guide pos="2160"/>
        <p:guide pos="119"/>
        <p:guide pos="4156"/>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8" d="100"/>
          <a:sy n="78" d="100"/>
        </p:scale>
        <p:origin x="397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9413" cy="495619"/>
          </a:xfrm>
          <a:prstGeom prst="rect">
            <a:avLst/>
          </a:prstGeom>
        </p:spPr>
        <p:txBody>
          <a:bodyPr vert="horz" lIns="91463" tIns="45732" rIns="91463" bIns="45732"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14763" y="0"/>
            <a:ext cx="2919412" cy="495619"/>
          </a:xfrm>
          <a:prstGeom prst="rect">
            <a:avLst/>
          </a:prstGeom>
        </p:spPr>
        <p:txBody>
          <a:bodyPr vert="horz" lIns="91463" tIns="45732" rIns="91463" bIns="45732" rtlCol="0"/>
          <a:lstStyle>
            <a:lvl1pPr algn="r">
              <a:defRPr sz="1200"/>
            </a:lvl1pPr>
          </a:lstStyle>
          <a:p>
            <a:fld id="{11035C0A-6A21-427D-A3EB-E8A52BE8FF8D}" type="datetimeFigureOut">
              <a:rPr kumimoji="1" lang="ja-JP" altLang="en-US" smtClean="0"/>
              <a:t>2021/4/2</a:t>
            </a:fld>
            <a:endParaRPr kumimoji="1" lang="ja-JP" altLang="en-US"/>
          </a:p>
        </p:txBody>
      </p:sp>
      <p:sp>
        <p:nvSpPr>
          <p:cNvPr id="4" name="フッター プレースホルダー 3"/>
          <p:cNvSpPr>
            <a:spLocks noGrp="1"/>
          </p:cNvSpPr>
          <p:nvPr>
            <p:ph type="ftr" sz="quarter" idx="2"/>
          </p:nvPr>
        </p:nvSpPr>
        <p:spPr>
          <a:xfrm>
            <a:off x="2" y="9377044"/>
            <a:ext cx="2919413" cy="495619"/>
          </a:xfrm>
          <a:prstGeom prst="rect">
            <a:avLst/>
          </a:prstGeom>
        </p:spPr>
        <p:txBody>
          <a:bodyPr vert="horz" lIns="91463" tIns="45732" rIns="91463" bIns="4573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7044"/>
            <a:ext cx="2919412" cy="495619"/>
          </a:xfrm>
          <a:prstGeom prst="rect">
            <a:avLst/>
          </a:prstGeom>
        </p:spPr>
        <p:txBody>
          <a:bodyPr vert="horz" lIns="91463" tIns="45732" rIns="91463" bIns="45732"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621" cy="495131"/>
          </a:xfrm>
          <a:prstGeom prst="rect">
            <a:avLst/>
          </a:prstGeom>
        </p:spPr>
        <p:txBody>
          <a:bodyPr vert="horz" lIns="90674" tIns="45337" rIns="90674" bIns="45337"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15573" y="2"/>
            <a:ext cx="2918621" cy="495131"/>
          </a:xfrm>
          <a:prstGeom prst="rect">
            <a:avLst/>
          </a:prstGeom>
        </p:spPr>
        <p:txBody>
          <a:bodyPr vert="horz" lIns="90674" tIns="45337" rIns="90674" bIns="45337" rtlCol="0"/>
          <a:lstStyle>
            <a:lvl1pPr algn="r">
              <a:defRPr sz="1200"/>
            </a:lvl1pPr>
          </a:lstStyle>
          <a:p>
            <a:fld id="{7072B0E7-22FF-4BC1-A758-8F10060C7725}" type="datetimeFigureOut">
              <a:rPr kumimoji="1" lang="ja-JP" altLang="en-US" smtClean="0"/>
              <a:t>2021/4/2</a:t>
            </a:fld>
            <a:endParaRPr kumimoji="1" lang="ja-JP" altLang="en-US"/>
          </a:p>
        </p:txBody>
      </p:sp>
      <p:sp>
        <p:nvSpPr>
          <p:cNvPr id="4" name="スライド イメージ プレースホルダー 3"/>
          <p:cNvSpPr>
            <a:spLocks noGrp="1" noRot="1" noChangeAspect="1"/>
          </p:cNvSpPr>
          <p:nvPr>
            <p:ph type="sldImg" idx="2"/>
          </p:nvPr>
        </p:nvSpPr>
        <p:spPr>
          <a:xfrm>
            <a:off x="2214563" y="1235075"/>
            <a:ext cx="2306637" cy="3332163"/>
          </a:xfrm>
          <a:prstGeom prst="rect">
            <a:avLst/>
          </a:prstGeom>
          <a:noFill/>
          <a:ln w="12700">
            <a:solidFill>
              <a:prstClr val="black"/>
            </a:solidFill>
          </a:ln>
        </p:spPr>
        <p:txBody>
          <a:bodyPr vert="horz" lIns="90674" tIns="45337" rIns="90674" bIns="45337" rtlCol="0" anchor="ctr"/>
          <a:lstStyle/>
          <a:p>
            <a:endParaRPr lang="ja-JP" altLang="en-US"/>
          </a:p>
        </p:txBody>
      </p:sp>
      <p:sp>
        <p:nvSpPr>
          <p:cNvPr id="5" name="ノート プレースホルダー 4"/>
          <p:cNvSpPr>
            <a:spLocks noGrp="1"/>
          </p:cNvSpPr>
          <p:nvPr>
            <p:ph type="body" sz="quarter" idx="3"/>
          </p:nvPr>
        </p:nvSpPr>
        <p:spPr>
          <a:xfrm>
            <a:off x="673891" y="4751053"/>
            <a:ext cx="5387982" cy="3886937"/>
          </a:xfrm>
          <a:prstGeom prst="rect">
            <a:avLst/>
          </a:prstGeom>
        </p:spPr>
        <p:txBody>
          <a:bodyPr vert="horz" lIns="90674" tIns="45337" rIns="90674" bIns="4533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7533"/>
            <a:ext cx="2918621" cy="495131"/>
          </a:xfrm>
          <a:prstGeom prst="rect">
            <a:avLst/>
          </a:prstGeom>
        </p:spPr>
        <p:txBody>
          <a:bodyPr vert="horz" lIns="90674" tIns="45337" rIns="90674" bIns="4533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7533"/>
            <a:ext cx="2918621" cy="495131"/>
          </a:xfrm>
          <a:prstGeom prst="rect">
            <a:avLst/>
          </a:prstGeom>
        </p:spPr>
        <p:txBody>
          <a:bodyPr vert="horz" lIns="90674" tIns="45337" rIns="90674" bIns="45337"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09791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2021/4/2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2021/4/2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a:spLocks/>
          </p:cNvSpPr>
          <p:nvPr/>
        </p:nvSpPr>
        <p:spPr>
          <a:xfrm>
            <a:off x="-13065" y="546502"/>
            <a:ext cx="6871065" cy="1656000"/>
          </a:xfrm>
          <a:prstGeom prst="roundRect">
            <a:avLst>
              <a:gd name="adj" fmla="val 0"/>
            </a:avLst>
          </a:prstGeom>
          <a:solidFill>
            <a:srgbClr val="FDCA63">
              <a:alpha val="89804"/>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ctr"/>
          <a:lstStyle/>
          <a:p>
            <a:pPr algn="ctr">
              <a:lnSpc>
                <a:spcPts val="4000"/>
              </a:lnSpc>
            </a:pPr>
            <a:r>
              <a:rPr kumimoji="1" lang="ja-JP" altLang="en-US" sz="36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低所得の子育て世帯に対する</a:t>
            </a:r>
          </a:p>
          <a:p>
            <a:pPr algn="ctr">
              <a:lnSpc>
                <a:spcPts val="4000"/>
              </a:lnSpc>
            </a:pPr>
            <a:r>
              <a:rPr kumimoji="1" lang="ja-JP" altLang="en-US" sz="36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子育て世帯生活支援特別給付金</a:t>
            </a:r>
          </a:p>
          <a:p>
            <a:pPr algn="ctr">
              <a:lnSpc>
                <a:spcPts val="4000"/>
              </a:lnSpc>
            </a:pPr>
            <a:r>
              <a:rPr kumimoji="1" lang="ja-JP" altLang="en-US" sz="36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（ひとり親世帯分）のご案内</a:t>
            </a:r>
          </a:p>
        </p:txBody>
      </p:sp>
      <p:sp>
        <p:nvSpPr>
          <p:cNvPr id="45" name="テキスト ボックス 44"/>
          <p:cNvSpPr txBox="1"/>
          <p:nvPr/>
        </p:nvSpPr>
        <p:spPr>
          <a:xfrm>
            <a:off x="53506" y="209256"/>
            <a:ext cx="4536000" cy="369332"/>
          </a:xfrm>
          <a:prstGeom prst="rect">
            <a:avLst/>
          </a:prstGeom>
          <a:noFill/>
        </p:spPr>
        <p:txBody>
          <a:bodyPr wrap="square" rtlCol="0">
            <a:spAutoFit/>
          </a:bodyPr>
          <a:lstStyle/>
          <a:p>
            <a:r>
              <a:rPr lang="ja-JP" altLang="en-US" b="1" dirty="0">
                <a:solidFill>
                  <a:schemeClr val="accent2"/>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ひとり親のご家庭へ、大切なお知らせ</a:t>
            </a:r>
            <a:endParaRPr kumimoji="1" lang="ja-JP" altLang="en-US" b="1" dirty="0">
              <a:solidFill>
                <a:schemeClr val="accent2"/>
              </a:solidFill>
              <a:effectLst>
                <a:outerShdw blurRad="38100" dist="38100" dir="2700000" algn="tl">
                  <a:srgbClr val="000000">
                    <a:alpha val="43137"/>
                  </a:srgbClr>
                </a:outerShdw>
              </a:effectLst>
            </a:endParaRPr>
          </a:p>
        </p:txBody>
      </p:sp>
      <p:sp>
        <p:nvSpPr>
          <p:cNvPr id="52" name="角丸四角形 51"/>
          <p:cNvSpPr>
            <a:spLocks/>
          </p:cNvSpPr>
          <p:nvPr/>
        </p:nvSpPr>
        <p:spPr>
          <a:xfrm>
            <a:off x="-43401" y="7937275"/>
            <a:ext cx="6882531" cy="1961874"/>
          </a:xfrm>
          <a:prstGeom prst="roundRect">
            <a:avLst>
              <a:gd name="adj" fmla="val 0"/>
            </a:avLst>
          </a:prstGeom>
          <a:solidFill>
            <a:srgbClr val="FDCA63">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ctr"/>
          <a:lstStyle/>
          <a:p>
            <a:pPr lvl="0"/>
            <a:r>
              <a:rPr kumimoji="1" lang="ja-JP" altLang="en-US"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r>
              <a:rPr kumimoji="1" lang="ja-JP" altLang="en-US"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厚生労働省　コールセンター</a:t>
            </a:r>
            <a:endParaRPr kumimoji="1" lang="en-US" altLang="ja-JP"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endParaRPr>
          </a:p>
          <a:p>
            <a:pPr lvl="0">
              <a:lnSpc>
                <a:spcPts val="3800"/>
              </a:lnSpc>
              <a:spcBef>
                <a:spcPts val="300"/>
              </a:spcBef>
              <a:defRPr/>
            </a:pPr>
            <a:r>
              <a:rPr kumimoji="1" lang="en-US" altLang="ja-JP" sz="32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  </a:t>
            </a:r>
            <a:r>
              <a:rPr kumimoji="1" lang="en-US" altLang="ja-JP" sz="32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0120-400-903</a:t>
            </a:r>
            <a:r>
              <a:rPr kumimoji="1" lang="zh-TW" altLang="en-US" sz="1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（受付時間</a:t>
            </a:r>
            <a:r>
              <a:rPr kumimoji="1" lang="ja-JP" altLang="en-US" sz="1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r>
              <a:rPr kumimoji="1" lang="zh-TW" altLang="en-US" sz="1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平日</a:t>
            </a:r>
            <a:r>
              <a:rPr kumimoji="1" lang="en-US" altLang="zh-TW" sz="1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9:00</a:t>
            </a:r>
            <a:r>
              <a:rPr kumimoji="1" lang="zh-TW" altLang="en-US" sz="1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r>
              <a:rPr kumimoji="1" lang="en-US" altLang="zh-TW" sz="1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18:00</a:t>
            </a:r>
            <a:r>
              <a:rPr kumimoji="1" lang="ja-JP" altLang="en-US" sz="16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p>
          <a:p>
            <a:pPr lvl="0">
              <a:spcBef>
                <a:spcPts val="300"/>
              </a:spcBef>
            </a:pPr>
            <a:r>
              <a:rPr kumimoji="1" lang="ja-JP" altLang="en-US"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r>
              <a:rPr kumimoji="1" lang="ja-JP" altLang="en-US"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南アルプス市役所</a:t>
            </a:r>
          </a:p>
          <a:p>
            <a:pPr lvl="0"/>
            <a:r>
              <a:rPr kumimoji="1" lang="ja-JP" altLang="en-US"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　</a:t>
            </a:r>
            <a:r>
              <a:rPr kumimoji="1" lang="en-US" altLang="ja-JP"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r>
              <a:rPr kumimoji="1" lang="ja-JP" altLang="en-US"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子育て世帯生活支援特別給付金</a:t>
            </a:r>
            <a:r>
              <a:rPr kumimoji="1" lang="en-US" altLang="ja-JP"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r>
              <a:rPr kumimoji="1" lang="ja-JP" altLang="en-US"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ひとり親世帯分</a:t>
            </a:r>
            <a:r>
              <a:rPr kumimoji="1" lang="en-US" altLang="ja-JP"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r>
              <a:rPr kumimoji="1" lang="ja-JP" altLang="en-US"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窓口</a:t>
            </a:r>
            <a:endParaRPr kumimoji="1" lang="en-US" altLang="ja-JP" b="1" u="sng"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endParaRPr>
          </a:p>
          <a:p>
            <a:pPr lvl="0"/>
            <a:r>
              <a:rPr kumimoji="1" lang="ja-JP" altLang="en-US" sz="3200" b="1" dirty="0">
                <a:ln w="6600">
                  <a:solidFill>
                    <a:schemeClr val="accent2"/>
                  </a:solidFill>
                  <a:prstDash val="solid"/>
                </a:ln>
                <a:solidFill>
                  <a:srgbClr val="FFFFFF"/>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  </a:t>
            </a:r>
            <a:r>
              <a:rPr kumimoji="1" lang="en-US" altLang="ja-JP" sz="32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0</a:t>
            </a:r>
            <a:r>
              <a:rPr kumimoji="1" lang="ja-JP" altLang="en-US" sz="32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５５</a:t>
            </a:r>
            <a:r>
              <a:rPr kumimoji="1" lang="en-US" altLang="ja-JP" sz="32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r>
              <a:rPr kumimoji="1" lang="ja-JP" altLang="en-US" sz="32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２８２</a:t>
            </a:r>
            <a:r>
              <a:rPr kumimoji="1" lang="en-US" altLang="ja-JP" sz="32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a:t>
            </a:r>
            <a:r>
              <a:rPr kumimoji="1" lang="ja-JP" altLang="en-US" sz="3200" b="1" dirty="0">
                <a:ln w="6600">
                  <a:solidFill>
                    <a:schemeClr val="accent2"/>
                  </a:solidFill>
                  <a:prstDash val="solid"/>
                </a:ln>
                <a:solidFill>
                  <a:schemeClr val="tx1"/>
                </a:solidFill>
                <a:effectLst>
                  <a:outerShdw dist="38100" dir="2700000" algn="tl" rotWithShape="0">
                    <a:schemeClr val="accent2"/>
                  </a:outerShdw>
                </a:effectLst>
                <a:latin typeface="メイリオ" panose="020B0604030504040204" pitchFamily="50" charset="-128"/>
                <a:ea typeface="メイリオ" panose="020B0604030504040204" pitchFamily="50" charset="-128"/>
              </a:rPr>
              <a:t>７２９３</a:t>
            </a:r>
          </a:p>
        </p:txBody>
      </p:sp>
      <p:pic>
        <p:nvPicPr>
          <p:cNvPr id="18" name="図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3107" y="35750"/>
            <a:ext cx="1480893" cy="463413"/>
          </a:xfrm>
          <a:prstGeom prst="rect">
            <a:avLst/>
          </a:prstGeom>
        </p:spPr>
      </p:pic>
      <p:sp>
        <p:nvSpPr>
          <p:cNvPr id="19" name="角丸四角形 18"/>
          <p:cNvSpPr>
            <a:spLocks/>
          </p:cNvSpPr>
          <p:nvPr/>
        </p:nvSpPr>
        <p:spPr>
          <a:xfrm>
            <a:off x="1" y="2170416"/>
            <a:ext cx="6876000" cy="468000"/>
          </a:xfrm>
          <a:prstGeom prst="roundRect">
            <a:avLst>
              <a:gd name="adj"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algn="ctr"/>
            <a:r>
              <a:rPr kumimoji="1" lang="ja-JP" altLang="en-US" sz="1600" b="1" dirty="0">
                <a:solidFill>
                  <a:prstClr val="black"/>
                </a:solidFill>
                <a:latin typeface="メイリオ" panose="020B0604030504040204" pitchFamily="50" charset="-128"/>
                <a:ea typeface="メイリオ" panose="020B0604030504040204" pitchFamily="50" charset="-128"/>
              </a:rPr>
              <a:t>ひとり親世帯の支援のため、</a:t>
            </a:r>
            <a:r>
              <a:rPr kumimoji="1" lang="ja-JP" altLang="en-US" sz="2200" b="1" u="sng" dirty="0">
                <a:solidFill>
                  <a:prstClr val="black"/>
                </a:solidFill>
                <a:latin typeface="メイリオ" panose="020B0604030504040204" pitchFamily="50" charset="-128"/>
                <a:ea typeface="メイリオ" panose="020B0604030504040204" pitchFamily="50" charset="-128"/>
              </a:rPr>
              <a:t>新たな給付金の支給</a:t>
            </a:r>
            <a:r>
              <a:rPr kumimoji="1" lang="ja-JP" altLang="en-US" sz="1600" b="1" dirty="0">
                <a:solidFill>
                  <a:prstClr val="black"/>
                </a:solidFill>
                <a:latin typeface="メイリオ" panose="020B0604030504040204" pitchFamily="50" charset="-128"/>
                <a:ea typeface="メイリオ" panose="020B0604030504040204" pitchFamily="50" charset="-128"/>
              </a:rPr>
              <a:t>を実施します！</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53506" y="2778200"/>
            <a:ext cx="6676209" cy="396000"/>
            <a:chOff x="87393" y="2448000"/>
            <a:chExt cx="6676209" cy="396000"/>
          </a:xfrm>
        </p:grpSpPr>
        <p:sp>
          <p:nvSpPr>
            <p:cNvPr id="31" name="角丸四角形 30"/>
            <p:cNvSpPr/>
            <p:nvPr/>
          </p:nvSpPr>
          <p:spPr>
            <a:xfrm>
              <a:off x="267394" y="2448000"/>
              <a:ext cx="6496208" cy="396000"/>
            </a:xfrm>
            <a:prstGeom prst="roundRect">
              <a:avLst>
                <a:gd name="adj" fmla="val 0"/>
              </a:avLst>
            </a:prstGeom>
            <a:solidFill>
              <a:srgbClr val="D1F1FD"/>
            </a:solidFill>
            <a:ln w="28575">
              <a:noFill/>
              <a:prstDash val="sysDot"/>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393700" lvl="0" indent="-393700"/>
              <a:r>
                <a:rPr kumimoji="1" lang="ja-JP" altLang="en-US" sz="2000" b="1" dirty="0">
                  <a:solidFill>
                    <a:prstClr val="black"/>
                  </a:solidFill>
                  <a:latin typeface="メイリオ" panose="020B0604030504040204" pitchFamily="50" charset="-128"/>
                  <a:ea typeface="メイリオ" panose="020B0604030504040204" pitchFamily="50" charset="-128"/>
                </a:rPr>
                <a:t>１．支給対象者</a:t>
              </a:r>
              <a:endParaRPr kumimoji="1" lang="ja-JP" altLang="en-US" sz="2000" dirty="0">
                <a:solidFill>
                  <a:srgbClr val="FF9BBC"/>
                </a:solidFill>
              </a:endParaRPr>
            </a:p>
          </p:txBody>
        </p:sp>
        <p:sp>
          <p:nvSpPr>
            <p:cNvPr id="32" name="正方形/長方形 31"/>
            <p:cNvSpPr/>
            <p:nvPr/>
          </p:nvSpPr>
          <p:spPr>
            <a:xfrm>
              <a:off x="87393" y="2448000"/>
              <a:ext cx="180000" cy="39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92D050"/>
                </a:solidFill>
              </a:endParaRPr>
            </a:p>
          </p:txBody>
        </p:sp>
      </p:grpSp>
      <p:sp>
        <p:nvSpPr>
          <p:cNvPr id="24" name="正方形/長方形 23"/>
          <p:cNvSpPr/>
          <p:nvPr/>
        </p:nvSpPr>
        <p:spPr>
          <a:xfrm>
            <a:off x="4326500" y="4422603"/>
            <a:ext cx="6691602" cy="800219"/>
          </a:xfrm>
          <a:prstGeom prst="rect">
            <a:avLst/>
          </a:prstGeom>
        </p:spPr>
        <p:txBody>
          <a:bodyPr wrap="square" lIns="72000" tIns="36000" rIns="72000" bIns="36000">
            <a:noAutofit/>
          </a:bodyPr>
          <a:lstStyle/>
          <a:p>
            <a:endParaRPr kumimoji="1" lang="ja-JP" altLang="en-US" sz="1400" b="1" dirty="0">
              <a:solidFill>
                <a:prstClr val="black"/>
              </a:solidFill>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72001" y="5458830"/>
            <a:ext cx="6691600"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p:txBody>
      </p:sp>
      <p:sp>
        <p:nvSpPr>
          <p:cNvPr id="39" name="テキスト ボックス 38"/>
          <p:cNvSpPr txBox="1"/>
          <p:nvPr/>
        </p:nvSpPr>
        <p:spPr>
          <a:xfrm>
            <a:off x="3018064" y="4746730"/>
            <a:ext cx="6679237" cy="487059"/>
          </a:xfrm>
          <a:prstGeom prst="rect">
            <a:avLst/>
          </a:prstGeom>
          <a:noFill/>
        </p:spPr>
        <p:txBody>
          <a:bodyPr wrap="square" lIns="108000" tIns="108000" rIns="108000" bIns="36000" rtlCol="0" anchor="ctr" anchorCtr="0">
            <a:noAutofit/>
          </a:bodyPr>
          <a:lstStyle/>
          <a:p>
            <a:pPr algn="ctr"/>
            <a:endParaRPr kumimoji="1" lang="ja-JP" altLang="en-US" sz="2800" b="1"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9001" y="7286306"/>
            <a:ext cx="6848999" cy="630942"/>
          </a:xfrm>
          <a:prstGeom prst="rect">
            <a:avLst/>
          </a:prstGeom>
          <a:noFill/>
        </p:spPr>
        <p:txBody>
          <a:bodyPr wrap="square" rtlCol="0">
            <a:noAutofit/>
          </a:bodyPr>
          <a:lstStyle/>
          <a:p>
            <a:pPr marL="393700" indent="-393700"/>
            <a:r>
              <a:rPr kumimoji="1" lang="ja-JP" altLang="en-US" sz="1600" b="1" dirty="0">
                <a:latin typeface="メイリオ" panose="020B0604030504040204" pitchFamily="50" charset="-128"/>
                <a:ea typeface="メイリオ" panose="020B0604030504040204" pitchFamily="50" charset="-128"/>
              </a:rPr>
              <a:t>■支給手続きについては裏面に掲載しています。必ずご確認ください。</a:t>
            </a:r>
          </a:p>
          <a:p>
            <a:pPr marL="355600" lvl="0" indent="-355600">
              <a:spcBef>
                <a:spcPts val="600"/>
              </a:spcBef>
            </a:pPr>
            <a:r>
              <a:rPr kumimoji="1" lang="ja-JP" altLang="en-US" sz="1600" dirty="0">
                <a:solidFill>
                  <a:prstClr val="black"/>
                </a:solidFill>
                <a:latin typeface="メイリオ" panose="020B0604030504040204" pitchFamily="50" charset="-128"/>
                <a:ea typeface="メイリオ" panose="020B0604030504040204" pitchFamily="50" charset="-128"/>
              </a:rPr>
              <a:t>＊お問い合わせは、下記までお電話ください。</a:t>
            </a:r>
            <a:endParaRPr kumimoji="1" lang="ja-JP" altLang="en-US" sz="1600" b="1" dirty="0">
              <a:latin typeface="メイリオ" panose="020B0604030504040204" pitchFamily="50" charset="-128"/>
              <a:ea typeface="メイリオ" panose="020B0604030504040204" pitchFamily="50" charset="-128"/>
            </a:endParaRPr>
          </a:p>
        </p:txBody>
      </p:sp>
      <p:sp>
        <p:nvSpPr>
          <p:cNvPr id="34" name="角丸四角形 33"/>
          <p:cNvSpPr/>
          <p:nvPr/>
        </p:nvSpPr>
        <p:spPr>
          <a:xfrm>
            <a:off x="72000" y="3302091"/>
            <a:ext cx="6722500" cy="2556000"/>
          </a:xfrm>
          <a:prstGeom prst="roundRect">
            <a:avLst>
              <a:gd name="adj" fmla="val 7264"/>
            </a:avLst>
          </a:prstGeom>
          <a:noFill/>
          <a:ln w="28575">
            <a:solidFill>
              <a:srgbClr val="00B0F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108000" rIns="36000" bIns="72000" rtlCol="0" anchor="t" anchorCtr="0"/>
          <a:lstStyle/>
          <a:p>
            <a:pPr marL="180000" lvl="0" indent="-457200"/>
            <a:r>
              <a:rPr kumimoji="1" lang="ja-JP" altLang="en-US" dirty="0">
                <a:solidFill>
                  <a:prstClr val="black"/>
                </a:solidFill>
                <a:latin typeface="メイリオ" panose="020B0604030504040204" pitchFamily="50" charset="-128"/>
                <a:ea typeface="メイリオ" panose="020B0604030504040204" pitchFamily="50" charset="-128"/>
              </a:rPr>
              <a:t>■以下の①～③のいずれかに該当する方</a:t>
            </a:r>
            <a:endParaRPr kumimoji="1" lang="ja-JP" altLang="en-US" b="1" u="sng" dirty="0">
              <a:solidFill>
                <a:prstClr val="black"/>
              </a:solidFill>
              <a:latin typeface="メイリオ" panose="020B0604030504040204" pitchFamily="50" charset="-128"/>
              <a:ea typeface="メイリオ" panose="020B0604030504040204" pitchFamily="50" charset="-128"/>
            </a:endParaRPr>
          </a:p>
          <a:p>
            <a:pPr marL="504000" lvl="0" indent="-457200">
              <a:lnSpc>
                <a:spcPts val="2000"/>
              </a:lnSpc>
              <a:spcBef>
                <a:spcPts val="600"/>
              </a:spcBef>
            </a:pPr>
            <a:r>
              <a:rPr kumimoji="1" lang="ja-JP" altLang="en-US" sz="1600" dirty="0">
                <a:solidFill>
                  <a:prstClr val="black"/>
                </a:solidFill>
                <a:latin typeface="メイリオ" panose="020B0604030504040204" pitchFamily="50" charset="-128"/>
                <a:ea typeface="メイリオ" panose="020B0604030504040204" pitchFamily="50" charset="-128"/>
              </a:rPr>
              <a:t>　①　</a:t>
            </a:r>
            <a:r>
              <a:rPr kumimoji="1" lang="ja-JP" altLang="en-US" sz="1600" b="1" dirty="0">
                <a:solidFill>
                  <a:prstClr val="black"/>
                </a:solidFill>
                <a:latin typeface="メイリオ" panose="020B0604030504040204" pitchFamily="50" charset="-128"/>
                <a:ea typeface="メイリオ" panose="020B0604030504040204" pitchFamily="50" charset="-128"/>
              </a:rPr>
              <a:t>令和３年４月分の児童扶養手当受給者の方</a:t>
            </a:r>
            <a:endParaRPr kumimoji="1" lang="en-US" altLang="ja-JP" sz="1600" b="1" dirty="0">
              <a:solidFill>
                <a:prstClr val="black"/>
              </a:solidFill>
              <a:latin typeface="メイリオ" panose="020B0604030504040204" pitchFamily="50" charset="-128"/>
              <a:ea typeface="メイリオ" panose="020B0604030504040204" pitchFamily="50" charset="-128"/>
            </a:endParaRPr>
          </a:p>
          <a:p>
            <a:pPr marL="504000" lvl="0" indent="-457200">
              <a:lnSpc>
                <a:spcPts val="2000"/>
              </a:lnSpc>
              <a:spcBef>
                <a:spcPts val="600"/>
              </a:spcBef>
            </a:pPr>
            <a:r>
              <a:rPr kumimoji="1" lang="ja-JP" altLang="en-US" sz="1600" dirty="0">
                <a:solidFill>
                  <a:prstClr val="black"/>
                </a:solidFill>
                <a:latin typeface="メイリオ" panose="020B0604030504040204" pitchFamily="50" charset="-128"/>
                <a:ea typeface="メイリオ" panose="020B0604030504040204" pitchFamily="50" charset="-128"/>
              </a:rPr>
              <a:t>　②　</a:t>
            </a:r>
            <a:r>
              <a:rPr kumimoji="1" lang="ja-JP" altLang="en-US" sz="1600" b="1" dirty="0">
                <a:solidFill>
                  <a:prstClr val="black"/>
                </a:solidFill>
                <a:latin typeface="メイリオ" panose="020B0604030504040204" pitchFamily="50" charset="-128"/>
                <a:ea typeface="メイリオ" panose="020B0604030504040204" pitchFamily="50" charset="-128"/>
              </a:rPr>
              <a:t>公的年金等を受給</a:t>
            </a:r>
            <a:r>
              <a:rPr kumimoji="1" lang="ja-JP" altLang="en-US" sz="1600" dirty="0">
                <a:solidFill>
                  <a:prstClr val="black"/>
                </a:solidFill>
                <a:latin typeface="メイリオ" panose="020B0604030504040204" pitchFamily="50" charset="-128"/>
                <a:ea typeface="メイリオ" panose="020B0604030504040204" pitchFamily="50" charset="-128"/>
              </a:rPr>
              <a:t>していることにより、</a:t>
            </a:r>
            <a:r>
              <a:rPr kumimoji="1" lang="ja-JP" altLang="en-US" sz="1600" b="1" dirty="0">
                <a:solidFill>
                  <a:prstClr val="black"/>
                </a:solidFill>
                <a:latin typeface="メイリオ" panose="020B0604030504040204" pitchFamily="50" charset="-128"/>
                <a:ea typeface="メイリオ" panose="020B0604030504040204" pitchFamily="50" charset="-128"/>
              </a:rPr>
              <a:t>令和３年４月分の児童扶養手当の支給を受けていない方</a:t>
            </a:r>
            <a:endParaRPr kumimoji="1" lang="en-US" altLang="ja-JP" sz="1600" b="1" dirty="0">
              <a:solidFill>
                <a:prstClr val="black"/>
              </a:solidFill>
              <a:latin typeface="メイリオ" panose="020B0604030504040204" pitchFamily="50" charset="-128"/>
              <a:ea typeface="メイリオ" panose="020B0604030504040204" pitchFamily="50" charset="-128"/>
            </a:endParaRPr>
          </a:p>
          <a:p>
            <a:pPr marL="576000" lvl="0" indent="-457200">
              <a:lnSpc>
                <a:spcPts val="1800"/>
              </a:lnSpc>
            </a:pPr>
            <a:r>
              <a:rPr kumimoji="1" lang="en-US" altLang="ja-JP" sz="1400" dirty="0">
                <a:solidFill>
                  <a:prstClr val="black"/>
                </a:solidFill>
                <a:latin typeface="メイリオ" panose="020B0604030504040204" pitchFamily="50" charset="-128"/>
                <a:ea typeface="メイリオ" panose="020B0604030504040204" pitchFamily="50" charset="-128"/>
              </a:rPr>
              <a:t>   </a:t>
            </a:r>
            <a:r>
              <a:rPr kumimoji="1" lang="ja-JP" altLang="en-US" sz="1400" dirty="0">
                <a:solidFill>
                  <a:prstClr val="black"/>
                </a:solidFill>
                <a:latin typeface="メイリオ" panose="020B0604030504040204" pitchFamily="50" charset="-128"/>
                <a:ea typeface="メイリオ" panose="020B0604030504040204" pitchFamily="50" charset="-128"/>
              </a:rPr>
              <a:t>（「公的年金等」には、遺族年金、障害年金、老齢年金、労災年金、遺族補償などが該当します。）</a:t>
            </a:r>
            <a:endParaRPr kumimoji="1" lang="en-US" altLang="ja-JP" sz="1400" baseline="30000" dirty="0">
              <a:solidFill>
                <a:prstClr val="black"/>
              </a:solidFill>
              <a:latin typeface="メイリオ" panose="020B0604030504040204" pitchFamily="50" charset="-128"/>
              <a:ea typeface="メイリオ" panose="020B0604030504040204" pitchFamily="50" charset="-128"/>
            </a:endParaRPr>
          </a:p>
          <a:p>
            <a:pPr marL="504000" lvl="0" indent="-457200">
              <a:lnSpc>
                <a:spcPts val="2000"/>
              </a:lnSpc>
              <a:spcBef>
                <a:spcPts val="600"/>
              </a:spcBef>
            </a:pPr>
            <a:r>
              <a:rPr kumimoji="1" lang="ja-JP" altLang="en-US" sz="1600" dirty="0">
                <a:solidFill>
                  <a:prstClr val="black"/>
                </a:solidFill>
                <a:latin typeface="メイリオ" panose="020B0604030504040204" pitchFamily="50" charset="-128"/>
                <a:ea typeface="メイリオ" panose="020B0604030504040204" pitchFamily="50" charset="-128"/>
              </a:rPr>
              <a:t>　③　新型コロナウイルス感染症の影響を受けて家計が急変するなど、</a:t>
            </a:r>
            <a:r>
              <a:rPr kumimoji="1" lang="ja-JP" altLang="en-US" sz="1600" b="1" dirty="0">
                <a:solidFill>
                  <a:prstClr val="black"/>
                </a:solidFill>
                <a:latin typeface="メイリオ" panose="020B0604030504040204" pitchFamily="50" charset="-128"/>
                <a:ea typeface="メイリオ" panose="020B0604030504040204" pitchFamily="50" charset="-128"/>
              </a:rPr>
              <a:t>収入が児童扶養手当を受給している方と同じ水準となっている方</a:t>
            </a:r>
          </a:p>
          <a:p>
            <a:pPr marL="180000" lvl="0" indent="-457200">
              <a:lnSpc>
                <a:spcPts val="2000"/>
              </a:lnSpc>
            </a:pPr>
            <a:endParaRPr kumimoji="1" lang="en-US" altLang="ja-JP" sz="1600" b="1" dirty="0">
              <a:solidFill>
                <a:prstClr val="black"/>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87392" y="6066997"/>
            <a:ext cx="6676209" cy="396000"/>
            <a:chOff x="87392" y="6371797"/>
            <a:chExt cx="6676209" cy="396000"/>
          </a:xfrm>
        </p:grpSpPr>
        <p:sp>
          <p:nvSpPr>
            <p:cNvPr id="40" name="角丸四角形 39"/>
            <p:cNvSpPr/>
            <p:nvPr/>
          </p:nvSpPr>
          <p:spPr>
            <a:xfrm>
              <a:off x="267393" y="6371797"/>
              <a:ext cx="6496208" cy="396000"/>
            </a:xfrm>
            <a:prstGeom prst="roundRect">
              <a:avLst>
                <a:gd name="adj" fmla="val 0"/>
              </a:avLst>
            </a:prstGeom>
            <a:solidFill>
              <a:srgbClr val="D1F1FD"/>
            </a:solidFill>
            <a:ln w="28575">
              <a:noFill/>
              <a:prstDash val="sysDot"/>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393700" lvl="0" indent="-393700"/>
              <a:r>
                <a:rPr kumimoji="1" lang="ja-JP" altLang="en-US" sz="2000" b="1" dirty="0">
                  <a:solidFill>
                    <a:prstClr val="black"/>
                  </a:solidFill>
                  <a:latin typeface="メイリオ" panose="020B0604030504040204" pitchFamily="50" charset="-128"/>
                  <a:ea typeface="メイリオ" panose="020B0604030504040204" pitchFamily="50" charset="-128"/>
                </a:rPr>
                <a:t>２．支給額</a:t>
              </a:r>
              <a:endParaRPr kumimoji="1" lang="ja-JP" altLang="en-US" sz="2000" dirty="0">
                <a:solidFill>
                  <a:srgbClr val="FF9BBC"/>
                </a:solidFill>
              </a:endParaRPr>
            </a:p>
          </p:txBody>
        </p:sp>
        <p:sp>
          <p:nvSpPr>
            <p:cNvPr id="42" name="正方形/長方形 41"/>
            <p:cNvSpPr/>
            <p:nvPr/>
          </p:nvSpPr>
          <p:spPr>
            <a:xfrm>
              <a:off x="87392" y="6371797"/>
              <a:ext cx="180000" cy="39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92D050"/>
                </a:solidFill>
              </a:endParaRPr>
            </a:p>
          </p:txBody>
        </p:sp>
      </p:grpSp>
      <p:sp>
        <p:nvSpPr>
          <p:cNvPr id="38" name="角丸四角形 37"/>
          <p:cNvSpPr/>
          <p:nvPr/>
        </p:nvSpPr>
        <p:spPr>
          <a:xfrm>
            <a:off x="72000" y="6536703"/>
            <a:ext cx="6732000" cy="576000"/>
          </a:xfrm>
          <a:prstGeom prst="roundRect">
            <a:avLst/>
          </a:prstGeom>
          <a:noFill/>
          <a:ln w="28575">
            <a:solidFill>
              <a:srgbClr val="00B0F0"/>
            </a:solidFill>
            <a:prstDash val="solid"/>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lvl="0" algn="ctr"/>
            <a:r>
              <a:rPr kumimoji="1" lang="ja-JP" altLang="en-US" sz="2000" dirty="0">
                <a:solidFill>
                  <a:prstClr val="black"/>
                </a:solidFill>
                <a:latin typeface="メイリオ" panose="020B0604030504040204" pitchFamily="50" charset="-128"/>
                <a:ea typeface="メイリオ" panose="020B0604030504040204" pitchFamily="50" charset="-128"/>
              </a:rPr>
              <a:t>児童</a:t>
            </a:r>
            <a:r>
              <a:rPr kumimoji="1" lang="ja-JP" altLang="en-US" sz="2000">
                <a:solidFill>
                  <a:prstClr val="black"/>
                </a:solidFill>
                <a:latin typeface="メイリオ" panose="020B0604030504040204" pitchFamily="50" charset="-128"/>
                <a:ea typeface="メイリオ" panose="020B0604030504040204" pitchFamily="50" charset="-128"/>
              </a:rPr>
              <a:t>１人当たり一律</a:t>
            </a:r>
            <a:r>
              <a:rPr kumimoji="1" lang="ja-JP" altLang="en-US" sz="3200" b="1">
                <a:solidFill>
                  <a:prstClr val="black"/>
                </a:solidFill>
                <a:latin typeface="メイリオ" panose="020B0604030504040204" pitchFamily="50" charset="-128"/>
                <a:ea typeface="メイリオ" panose="020B0604030504040204" pitchFamily="50" charset="-128"/>
              </a:rPr>
              <a:t>５万円</a:t>
            </a:r>
            <a:endParaRPr kumimoji="1" lang="ja-JP" altLang="en-US" sz="3200" dirty="0"/>
          </a:p>
        </p:txBody>
      </p:sp>
    </p:spTree>
    <p:extLst>
      <p:ext uri="{BB962C8B-B14F-4D97-AF65-F5344CB8AC3E}">
        <p14:creationId xmlns:p14="http://schemas.microsoft.com/office/powerpoint/2010/main" val="3800977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a:xfrm>
            <a:off x="199562" y="8023863"/>
            <a:ext cx="6434683" cy="1694302"/>
          </a:xfrm>
          <a:prstGeom prst="rect">
            <a:avLst/>
          </a:prstGeom>
          <a:solidFill>
            <a:srgbClr val="FFE7E7"/>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dirty="0">
              <a:solidFill>
                <a:prstClr val="white"/>
              </a:solidFill>
            </a:endParaRPr>
          </a:p>
        </p:txBody>
      </p:sp>
      <p:sp>
        <p:nvSpPr>
          <p:cNvPr id="52" name="テキスト ボックス 51"/>
          <p:cNvSpPr txBox="1"/>
          <p:nvPr/>
        </p:nvSpPr>
        <p:spPr>
          <a:xfrm>
            <a:off x="834988" y="8164117"/>
            <a:ext cx="5884371" cy="682079"/>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itchFamily="50" charset="-128"/>
                <a:ea typeface="メイリオ" pitchFamily="50" charset="-128"/>
                <a:cs typeface="メイリオ" pitchFamily="50" charset="-128"/>
              </a:rPr>
              <a:t>「低所得の子育て世帯に対する子育て世帯生活支援特別給付金</a:t>
            </a:r>
            <a:r>
              <a:rPr lang="en-US" altLang="ja-JP" sz="1400" b="1" dirty="0">
                <a:latin typeface="メイリオ" pitchFamily="50" charset="-128"/>
                <a:ea typeface="メイリオ" pitchFamily="50" charset="-128"/>
                <a:cs typeface="メイリオ" pitchFamily="50" charset="-128"/>
              </a:rPr>
              <a:t>｣ </a:t>
            </a:r>
            <a:r>
              <a:rPr lang="ja-JP" altLang="en-US" b="1" dirty="0">
                <a:latin typeface="メイリオ" pitchFamily="50" charset="-128"/>
                <a:ea typeface="メイリオ" pitchFamily="50" charset="-128"/>
                <a:cs typeface="メイリオ" pitchFamily="50" charset="-128"/>
              </a:rPr>
              <a:t>の</a:t>
            </a:r>
            <a:endParaRPr lang="en-US" altLang="ja-JP" b="1" dirty="0">
              <a:latin typeface="メイリオ" pitchFamily="50" charset="-128"/>
              <a:ea typeface="メイリオ" pitchFamily="50" charset="-128"/>
              <a:cs typeface="メイリオ" pitchFamily="50" charset="-128"/>
            </a:endParaRPr>
          </a:p>
          <a:p>
            <a:pPr defTabSz="1474670">
              <a:lnSpc>
                <a:spcPct val="110000"/>
              </a:lnSpc>
            </a:pPr>
            <a:r>
              <a:rPr lang="ja-JP" altLang="en-US" b="1" dirty="0">
                <a:solidFill>
                  <a:srgbClr val="C00000"/>
                </a:solidFill>
                <a:latin typeface="メイリオ" pitchFamily="50" charset="-128"/>
                <a:ea typeface="メイリオ" pitchFamily="50" charset="-128"/>
                <a:cs typeface="メイリオ" pitchFamily="50" charset="-128"/>
              </a:rPr>
              <a:t>“振り込め詐欺”や“個人情報の詐取”</a:t>
            </a:r>
            <a:r>
              <a:rPr lang="ja-JP" altLang="en-US" b="1" dirty="0">
                <a:solidFill>
                  <a:prstClr val="black"/>
                </a:solidFill>
                <a:latin typeface="メイリオ" pitchFamily="50" charset="-128"/>
                <a:ea typeface="メイリオ" pitchFamily="50" charset="-128"/>
                <a:cs typeface="メイリオ" pitchFamily="50" charset="-128"/>
              </a:rPr>
              <a:t>にご注意ください。　</a:t>
            </a:r>
          </a:p>
        </p:txBody>
      </p:sp>
      <p:grpSp>
        <p:nvGrpSpPr>
          <p:cNvPr id="53" name="グループ化 52"/>
          <p:cNvGrpSpPr/>
          <p:nvPr/>
        </p:nvGrpSpPr>
        <p:grpSpPr>
          <a:xfrm>
            <a:off x="280400" y="8217249"/>
            <a:ext cx="504056" cy="438314"/>
            <a:chOff x="245868" y="1038368"/>
            <a:chExt cx="828000" cy="828000"/>
          </a:xfrm>
        </p:grpSpPr>
        <p:sp>
          <p:nvSpPr>
            <p:cNvPr id="54" name="円/楕円 59"/>
            <p:cNvSpPr>
              <a:spLocks noChangeAspect="1"/>
            </p:cNvSpPr>
            <p:nvPr/>
          </p:nvSpPr>
          <p:spPr>
            <a:xfrm>
              <a:off x="245868" y="1038368"/>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dirty="0">
                <a:solidFill>
                  <a:prstClr val="white"/>
                </a:solidFill>
              </a:endParaRPr>
            </a:p>
          </p:txBody>
        </p:sp>
        <p:pic>
          <p:nvPicPr>
            <p:cNvPr id="55" name="図 5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p:cNvSpPr txBox="1"/>
          <p:nvPr/>
        </p:nvSpPr>
        <p:spPr>
          <a:xfrm>
            <a:off x="365961" y="8859062"/>
            <a:ext cx="6156000" cy="766562"/>
          </a:xfrm>
          <a:prstGeom prst="rect">
            <a:avLst/>
          </a:prstGeom>
          <a:noFill/>
        </p:spPr>
        <p:txBody>
          <a:bodyPr wrap="square" lIns="72000" tIns="52676" rIns="72000" bIns="52676" rtlCol="0" anchor="ctr" anchorCtr="0">
            <a:spAutoFit/>
          </a:bodyPr>
          <a:lstStyle/>
          <a:p>
            <a:pPr defTabSz="1474670">
              <a:lnSpc>
                <a:spcPct val="110000"/>
              </a:lnSpc>
            </a:pPr>
            <a:r>
              <a:rPr lang="ja-JP" altLang="en-US" sz="1300" dirty="0">
                <a:solidFill>
                  <a:prstClr val="black"/>
                </a:solidFill>
                <a:latin typeface="メイリオ" pitchFamily="50" charset="-128"/>
                <a:ea typeface="メイリオ" pitchFamily="50" charset="-128"/>
                <a:cs typeface="メイリオ" pitchFamily="50" charset="-128"/>
              </a:rPr>
              <a:t>ご自宅や職場などに都道府県・市区町村や厚生労働省（の職員）などをかたった不審な電話や郵便があった場合は、お住まいの市区町村や最寄りの警察署（または警察相談専用電話</a:t>
            </a:r>
            <a:r>
              <a:rPr lang="en-US" altLang="ja-JP" sz="1300" dirty="0">
                <a:solidFill>
                  <a:prstClr val="black"/>
                </a:solidFill>
                <a:latin typeface="メイリオ" pitchFamily="50" charset="-128"/>
                <a:ea typeface="メイリオ" pitchFamily="50" charset="-128"/>
                <a:cs typeface="メイリオ" pitchFamily="50" charset="-128"/>
              </a:rPr>
              <a:t>(#9110)</a:t>
            </a:r>
            <a:r>
              <a:rPr lang="ja-JP" altLang="en-US" sz="1300" dirty="0">
                <a:solidFill>
                  <a:prstClr val="black"/>
                </a:solidFill>
                <a:latin typeface="メイリオ" pitchFamily="50" charset="-128"/>
                <a:ea typeface="メイリオ" pitchFamily="50" charset="-128"/>
                <a:cs typeface="メイリオ" pitchFamily="50" charset="-128"/>
              </a:rPr>
              <a:t>）に</a:t>
            </a:r>
            <a:r>
              <a:rPr lang="ja-JP" altLang="en-US" sz="1300" dirty="0">
                <a:latin typeface="メイリオ" pitchFamily="50" charset="-128"/>
                <a:ea typeface="メイリオ" pitchFamily="50" charset="-128"/>
                <a:cs typeface="メイリオ" pitchFamily="50" charset="-128"/>
              </a:rPr>
              <a:t>ご</a:t>
            </a:r>
            <a:r>
              <a:rPr lang="ja-JP" altLang="en-US" sz="1300" dirty="0">
                <a:solidFill>
                  <a:prstClr val="black"/>
                </a:solidFill>
                <a:latin typeface="メイリオ" pitchFamily="50" charset="-128"/>
                <a:ea typeface="メイリオ" pitchFamily="50" charset="-128"/>
                <a:cs typeface="メイリオ" pitchFamily="50" charset="-128"/>
              </a:rPr>
              <a:t>連絡ください。</a:t>
            </a:r>
          </a:p>
        </p:txBody>
      </p:sp>
      <p:sp>
        <p:nvSpPr>
          <p:cNvPr id="47" name="角丸四角形 46"/>
          <p:cNvSpPr/>
          <p:nvPr/>
        </p:nvSpPr>
        <p:spPr>
          <a:xfrm>
            <a:off x="107999" y="3479912"/>
            <a:ext cx="6624000" cy="358009"/>
          </a:xfrm>
          <a:prstGeom prst="roundRect">
            <a:avLst/>
          </a:prstGeom>
          <a:solidFill>
            <a:srgbClr val="FDCA6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kumimoji="1" lang="ja-JP" altLang="en-US" sz="1600" b="1" dirty="0">
                <a:solidFill>
                  <a:schemeClr val="tx1"/>
                </a:solidFill>
                <a:latin typeface="メイリオ" panose="020B0604030504040204" pitchFamily="50" charset="-128"/>
                <a:ea typeface="メイリオ" panose="020B0604030504040204" pitchFamily="50" charset="-128"/>
              </a:rPr>
              <a:t>■上記以外の方</a:t>
            </a:r>
            <a:r>
              <a:rPr kumimoji="1" lang="ja-JP" altLang="en-US" sz="1400" b="1" dirty="0">
                <a:solidFill>
                  <a:schemeClr val="tx1"/>
                </a:solidFill>
                <a:latin typeface="メイリオ" panose="020B0604030504040204" pitchFamily="50" charset="-128"/>
                <a:ea typeface="メイリオ" panose="020B0604030504040204" pitchFamily="50" charset="-128"/>
              </a:rPr>
              <a:t>（表面</a:t>
            </a:r>
            <a:r>
              <a:rPr kumimoji="1" lang="ja-JP" altLang="en-US" sz="1400" b="1" u="sng" dirty="0">
                <a:solidFill>
                  <a:schemeClr val="tx1"/>
                </a:solidFill>
                <a:latin typeface="メイリオ" panose="020B0604030504040204" pitchFamily="50" charset="-128"/>
                <a:ea typeface="メイリオ" panose="020B0604030504040204" pitchFamily="50" charset="-128"/>
              </a:rPr>
              <a:t>１の②又は③のいずれか</a:t>
            </a:r>
            <a:r>
              <a:rPr kumimoji="1" lang="ja-JP" altLang="en-US" sz="1400" b="1" dirty="0">
                <a:solidFill>
                  <a:schemeClr val="tx1"/>
                </a:solidFill>
                <a:latin typeface="メイリオ" panose="020B0604030504040204" pitchFamily="50" charset="-128"/>
                <a:ea typeface="メイリオ" panose="020B0604030504040204" pitchFamily="50" charset="-128"/>
              </a:rPr>
              <a:t>に該当する方）</a:t>
            </a:r>
          </a:p>
        </p:txBody>
      </p:sp>
      <p:sp>
        <p:nvSpPr>
          <p:cNvPr id="50" name="正方形/長方形 49"/>
          <p:cNvSpPr/>
          <p:nvPr/>
        </p:nvSpPr>
        <p:spPr>
          <a:xfrm>
            <a:off x="180000" y="3891368"/>
            <a:ext cx="6516000" cy="1561178"/>
          </a:xfrm>
          <a:prstGeom prst="rect">
            <a:avLst/>
          </a:prstGeom>
        </p:spPr>
        <p:txBody>
          <a:bodyPr wrap="square" lIns="72000" tIns="72000" rIns="72000" bIns="72000">
            <a:spAutoFit/>
          </a:bodyPr>
          <a:lstStyle/>
          <a:p>
            <a:pPr marL="177800" lvl="0" indent="-177800"/>
            <a:r>
              <a:rPr kumimoji="1" lang="ja-JP" altLang="en-US" sz="1600" dirty="0">
                <a:solidFill>
                  <a:prstClr val="black"/>
                </a:solidFill>
                <a:latin typeface="メイリオ" panose="020B0604030504040204" pitchFamily="50" charset="-128"/>
                <a:ea typeface="メイリオ" panose="020B0604030504040204" pitchFamily="50" charset="-128"/>
              </a:rPr>
              <a:t>▶ 給付金を受け取るには、</a:t>
            </a:r>
            <a:r>
              <a:rPr kumimoji="1" lang="ja-JP" altLang="en-US" b="1" u="sng" dirty="0">
                <a:solidFill>
                  <a:prstClr val="black"/>
                </a:solidFill>
                <a:latin typeface="メイリオ" panose="020B0604030504040204" pitchFamily="50" charset="-128"/>
                <a:ea typeface="メイリオ" panose="020B0604030504040204" pitchFamily="50" charset="-128"/>
              </a:rPr>
              <a:t>申請が必要</a:t>
            </a:r>
            <a:r>
              <a:rPr kumimoji="1" lang="ja-JP" altLang="en-US" sz="1600" dirty="0">
                <a:solidFill>
                  <a:prstClr val="black"/>
                </a:solidFill>
                <a:latin typeface="メイリオ" panose="020B0604030504040204" pitchFamily="50" charset="-128"/>
                <a:ea typeface="メイリオ" panose="020B0604030504040204" pitchFamily="50" charset="-128"/>
              </a:rPr>
              <a:t>です。</a:t>
            </a:r>
            <a:endParaRPr kumimoji="1" lang="en-US" altLang="ja-JP" sz="1600" dirty="0">
              <a:solidFill>
                <a:prstClr val="black"/>
              </a:solidFill>
              <a:latin typeface="メイリオ" panose="020B0604030504040204" pitchFamily="50" charset="-128"/>
              <a:ea typeface="メイリオ" panose="020B0604030504040204" pitchFamily="50" charset="-128"/>
            </a:endParaRPr>
          </a:p>
          <a:p>
            <a:pPr marL="177800" lvl="0" indent="-177800">
              <a:spcBef>
                <a:spcPts val="600"/>
              </a:spcBef>
            </a:pPr>
            <a:r>
              <a:rPr kumimoji="1" lang="ja-JP" altLang="en-US" sz="1600" dirty="0">
                <a:solidFill>
                  <a:prstClr val="black"/>
                </a:solidFill>
                <a:latin typeface="メイリオ" panose="020B0604030504040204" pitchFamily="50" charset="-128"/>
                <a:ea typeface="メイリオ" panose="020B0604030504040204" pitchFamily="50" charset="-128"/>
              </a:rPr>
              <a:t>▶ 申請書に振込先口座などを記入して、必要書類とともに南アルプス市の</a:t>
            </a:r>
            <a:r>
              <a:rPr kumimoji="1" lang="ja-JP" altLang="en-US" sz="1600" b="1" dirty="0">
                <a:solidFill>
                  <a:prstClr val="black"/>
                </a:solidFill>
                <a:latin typeface="メイリオ" panose="020B0604030504040204" pitchFamily="50" charset="-128"/>
                <a:ea typeface="メイリオ" panose="020B0604030504040204" pitchFamily="50" charset="-128"/>
              </a:rPr>
              <a:t>専用窓口に直接、</a:t>
            </a:r>
            <a:r>
              <a:rPr kumimoji="1" lang="ja-JP" altLang="en-US" sz="1600" dirty="0">
                <a:solidFill>
                  <a:prstClr val="black"/>
                </a:solidFill>
                <a:latin typeface="メイリオ" panose="020B0604030504040204" pitchFamily="50" charset="-128"/>
                <a:ea typeface="メイリオ" panose="020B0604030504040204" pitchFamily="50" charset="-128"/>
              </a:rPr>
              <a:t>ご提出ください。</a:t>
            </a:r>
            <a:endParaRPr kumimoji="1" lang="en-US" altLang="ja-JP" sz="1600" dirty="0">
              <a:solidFill>
                <a:prstClr val="black"/>
              </a:solidFill>
              <a:latin typeface="メイリオ" panose="020B0604030504040204" pitchFamily="50" charset="-128"/>
              <a:ea typeface="メイリオ" panose="020B0604030504040204" pitchFamily="50" charset="-128"/>
            </a:endParaRPr>
          </a:p>
          <a:p>
            <a:pPr marL="177800" lvl="0" indent="-177800">
              <a:spcBef>
                <a:spcPts val="600"/>
              </a:spcBef>
            </a:pPr>
            <a:r>
              <a:rPr kumimoji="1" lang="ja-JP" altLang="en-US" sz="1600" dirty="0">
                <a:solidFill>
                  <a:prstClr val="black"/>
                </a:solidFill>
                <a:latin typeface="メイリオ" panose="020B0604030504040204" pitchFamily="50" charset="-128"/>
                <a:ea typeface="メイリオ" panose="020B0604030504040204" pitchFamily="50" charset="-128"/>
              </a:rPr>
              <a:t>▶ 給付金の支給要件に該当する方に対して、申請内容を確認して指定口座に振り込みます。</a:t>
            </a:r>
          </a:p>
        </p:txBody>
      </p:sp>
      <p:grpSp>
        <p:nvGrpSpPr>
          <p:cNvPr id="6" name="グループ化 5"/>
          <p:cNvGrpSpPr/>
          <p:nvPr/>
        </p:nvGrpSpPr>
        <p:grpSpPr>
          <a:xfrm>
            <a:off x="213701" y="5538320"/>
            <a:ext cx="6399760" cy="2121838"/>
            <a:chOff x="213701" y="5487520"/>
            <a:chExt cx="6399760" cy="2121838"/>
          </a:xfrm>
        </p:grpSpPr>
        <p:grpSp>
          <p:nvGrpSpPr>
            <p:cNvPr id="5" name="グループ化 4"/>
            <p:cNvGrpSpPr/>
            <p:nvPr/>
          </p:nvGrpSpPr>
          <p:grpSpPr>
            <a:xfrm>
              <a:off x="213701" y="5487520"/>
              <a:ext cx="6399760" cy="2121838"/>
              <a:chOff x="196960" y="2658724"/>
              <a:chExt cx="6431615" cy="1841730"/>
            </a:xfrm>
          </p:grpSpPr>
          <p:sp>
            <p:nvSpPr>
              <p:cNvPr id="11" name="角丸四角形 10"/>
              <p:cNvSpPr/>
              <p:nvPr/>
            </p:nvSpPr>
            <p:spPr>
              <a:xfrm>
                <a:off x="232960" y="2694902"/>
                <a:ext cx="1080000" cy="1781111"/>
              </a:xfrm>
              <a:prstGeom prst="round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196960" y="3339801"/>
                <a:ext cx="1152000" cy="584775"/>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ひとり親世帯</a:t>
                </a:r>
              </a:p>
            </p:txBody>
          </p:sp>
          <p:grpSp>
            <p:nvGrpSpPr>
              <p:cNvPr id="3" name="グループ化 2"/>
              <p:cNvGrpSpPr/>
              <p:nvPr/>
            </p:nvGrpSpPr>
            <p:grpSpPr>
              <a:xfrm>
                <a:off x="1155783" y="2658724"/>
                <a:ext cx="4311905" cy="555587"/>
                <a:chOff x="1817274" y="5174762"/>
                <a:chExt cx="3024000" cy="655236"/>
              </a:xfrm>
            </p:grpSpPr>
            <p:sp>
              <p:nvSpPr>
                <p:cNvPr id="25" name="テキスト ボックス 24"/>
                <p:cNvSpPr txBox="1"/>
                <p:nvPr/>
              </p:nvSpPr>
              <p:spPr>
                <a:xfrm>
                  <a:off x="1817274" y="5313845"/>
                  <a:ext cx="3024000" cy="399276"/>
                </a:xfrm>
                <a:prstGeom prst="rect">
                  <a:avLst/>
                </a:prstGeom>
                <a:noFill/>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(1)</a:t>
                  </a:r>
                  <a:r>
                    <a:rPr kumimoji="1" lang="ja-JP" altLang="en-US" sz="1600" b="1" dirty="0">
                      <a:latin typeface="メイリオ" panose="020B0604030504040204" pitchFamily="50" charset="-128"/>
                      <a:ea typeface="メイリオ" panose="020B0604030504040204" pitchFamily="50" charset="-128"/>
                    </a:rPr>
                    <a:t>給付金の申請手続き</a:t>
                  </a:r>
                </a:p>
              </p:txBody>
            </p:sp>
            <p:sp>
              <p:nvSpPr>
                <p:cNvPr id="24" name="右矢印 23"/>
                <p:cNvSpPr/>
                <p:nvPr/>
              </p:nvSpPr>
              <p:spPr>
                <a:xfrm>
                  <a:off x="2145672" y="5174762"/>
                  <a:ext cx="2547622" cy="655236"/>
                </a:xfrm>
                <a:prstGeom prst="rightArrow">
                  <a:avLst>
                    <a:gd name="adj1" fmla="val 50000"/>
                    <a:gd name="adj2" fmla="val 73016"/>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68" name="グループ化 67"/>
              <p:cNvGrpSpPr/>
              <p:nvPr/>
            </p:nvGrpSpPr>
            <p:grpSpPr>
              <a:xfrm flipH="1">
                <a:off x="1289031" y="3956751"/>
                <a:ext cx="4218017" cy="543703"/>
                <a:chOff x="1932950" y="5263136"/>
                <a:chExt cx="3024000" cy="706834"/>
              </a:xfrm>
            </p:grpSpPr>
            <p:sp>
              <p:nvSpPr>
                <p:cNvPr id="69" name="テキスト ボックス 68"/>
                <p:cNvSpPr txBox="1"/>
                <p:nvPr/>
              </p:nvSpPr>
              <p:spPr>
                <a:xfrm>
                  <a:off x="1932950" y="5408793"/>
                  <a:ext cx="3024000" cy="440134"/>
                </a:xfrm>
                <a:prstGeom prst="rect">
                  <a:avLst/>
                </a:prstGeom>
                <a:noFill/>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(2)</a:t>
                  </a:r>
                  <a:r>
                    <a:rPr kumimoji="1" lang="ja-JP" altLang="en-US" sz="1600" b="1" dirty="0">
                      <a:latin typeface="メイリオ" panose="020B0604030504040204" pitchFamily="50" charset="-128"/>
                      <a:ea typeface="メイリオ" panose="020B0604030504040204" pitchFamily="50" charset="-128"/>
                    </a:rPr>
                    <a:t>指定口座へ振込み</a:t>
                  </a:r>
                </a:p>
              </p:txBody>
            </p:sp>
            <p:sp>
              <p:nvSpPr>
                <p:cNvPr id="70" name="右矢印 69"/>
                <p:cNvSpPr/>
                <p:nvPr/>
              </p:nvSpPr>
              <p:spPr>
                <a:xfrm>
                  <a:off x="2112442" y="5263136"/>
                  <a:ext cx="2604329" cy="706834"/>
                </a:xfrm>
                <a:prstGeom prst="rightArrow">
                  <a:avLst>
                    <a:gd name="adj1" fmla="val 50000"/>
                    <a:gd name="adj2" fmla="val 80385"/>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grpSp>
          <p:sp>
            <p:nvSpPr>
              <p:cNvPr id="38" name="角丸四角形 37"/>
              <p:cNvSpPr/>
              <p:nvPr/>
            </p:nvSpPr>
            <p:spPr>
              <a:xfrm>
                <a:off x="5508132" y="2694902"/>
                <a:ext cx="1080000" cy="1781111"/>
              </a:xfrm>
              <a:prstGeom prst="round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テキスト ボックス 38"/>
              <p:cNvSpPr txBox="1"/>
              <p:nvPr/>
            </p:nvSpPr>
            <p:spPr>
              <a:xfrm>
                <a:off x="5476575" y="2950964"/>
                <a:ext cx="1152000" cy="1362446"/>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南</a:t>
                </a:r>
                <a:endParaRPr kumimoji="1" lang="en-US" altLang="ja-JP" sz="1600" b="1" dirty="0">
                  <a:latin typeface="メイリオ" panose="020B0604030504040204" pitchFamily="50" charset="-128"/>
                  <a:ea typeface="メイリオ" panose="020B0604030504040204" pitchFamily="50" charset="-128"/>
                </a:endParaRPr>
              </a:p>
              <a:p>
                <a:pPr algn="ctr"/>
                <a:r>
                  <a:rPr kumimoji="1" lang="ja-JP" altLang="en-US" sz="1600" b="1" dirty="0">
                    <a:latin typeface="メイリオ" panose="020B0604030504040204" pitchFamily="50" charset="-128"/>
                    <a:ea typeface="メイリオ" panose="020B0604030504040204" pitchFamily="50" charset="-128"/>
                  </a:rPr>
                  <a:t>ア</a:t>
                </a:r>
                <a:endParaRPr kumimoji="1" lang="en-US" altLang="ja-JP" sz="1600" b="1" dirty="0">
                  <a:latin typeface="メイリオ" panose="020B0604030504040204" pitchFamily="50" charset="-128"/>
                  <a:ea typeface="メイリオ" panose="020B0604030504040204" pitchFamily="50" charset="-128"/>
                </a:endParaRPr>
              </a:p>
              <a:p>
                <a:pPr algn="ctr"/>
                <a:r>
                  <a:rPr kumimoji="1" lang="ja-JP" altLang="en-US" sz="1600" b="1" dirty="0">
                    <a:latin typeface="メイリオ" panose="020B0604030504040204" pitchFamily="50" charset="-128"/>
                    <a:ea typeface="メイリオ" panose="020B0604030504040204" pitchFamily="50" charset="-128"/>
                  </a:rPr>
                  <a:t>ル</a:t>
                </a:r>
                <a:endParaRPr kumimoji="1" lang="en-US" altLang="ja-JP" sz="1600" b="1" dirty="0">
                  <a:latin typeface="メイリオ" panose="020B0604030504040204" pitchFamily="50" charset="-128"/>
                  <a:ea typeface="メイリオ" panose="020B0604030504040204" pitchFamily="50" charset="-128"/>
                </a:endParaRPr>
              </a:p>
              <a:p>
                <a:pPr algn="ctr"/>
                <a:r>
                  <a:rPr kumimoji="1" lang="ja-JP" altLang="en-US" sz="1600" b="1" dirty="0">
                    <a:latin typeface="メイリオ" panose="020B0604030504040204" pitchFamily="50" charset="-128"/>
                    <a:ea typeface="メイリオ" panose="020B0604030504040204" pitchFamily="50" charset="-128"/>
                  </a:rPr>
                  <a:t>プ</a:t>
                </a:r>
                <a:endParaRPr kumimoji="1" lang="en-US" altLang="ja-JP" sz="1600" b="1" dirty="0">
                  <a:latin typeface="メイリオ" panose="020B0604030504040204" pitchFamily="50" charset="-128"/>
                  <a:ea typeface="メイリオ" panose="020B0604030504040204" pitchFamily="50" charset="-128"/>
                </a:endParaRPr>
              </a:p>
              <a:p>
                <a:pPr algn="ctr"/>
                <a:r>
                  <a:rPr kumimoji="1" lang="ja-JP" altLang="en-US" sz="1600" b="1" dirty="0">
                    <a:latin typeface="メイリオ" panose="020B0604030504040204" pitchFamily="50" charset="-128"/>
                    <a:ea typeface="メイリオ" panose="020B0604030504040204" pitchFamily="50" charset="-128"/>
                  </a:rPr>
                  <a:t>ス</a:t>
                </a:r>
                <a:endParaRPr kumimoji="1" lang="en-US" altLang="ja-JP" sz="1600" b="1" dirty="0">
                  <a:latin typeface="メイリオ" panose="020B0604030504040204" pitchFamily="50" charset="-128"/>
                  <a:ea typeface="メイリオ" panose="020B0604030504040204" pitchFamily="50" charset="-128"/>
                </a:endParaRPr>
              </a:p>
              <a:p>
                <a:pPr algn="ctr"/>
                <a:r>
                  <a:rPr kumimoji="1" lang="ja-JP" altLang="en-US" sz="1600" b="1" dirty="0">
                    <a:latin typeface="メイリオ" panose="020B0604030504040204" pitchFamily="50" charset="-128"/>
                    <a:ea typeface="メイリオ" panose="020B0604030504040204" pitchFamily="50" charset="-128"/>
                  </a:rPr>
                  <a:t>市</a:t>
                </a:r>
              </a:p>
            </p:txBody>
          </p:sp>
        </p:grpSp>
        <p:sp>
          <p:nvSpPr>
            <p:cNvPr id="2" name="角丸四角形吹き出し 1"/>
            <p:cNvSpPr/>
            <p:nvPr/>
          </p:nvSpPr>
          <p:spPr>
            <a:xfrm>
              <a:off x="1584000" y="5966334"/>
              <a:ext cx="3600000" cy="720000"/>
            </a:xfrm>
            <a:custGeom>
              <a:avLst/>
              <a:gdLst>
                <a:gd name="connsiteX0" fmla="*/ 0 w 4133589"/>
                <a:gd name="connsiteY0" fmla="*/ 191911 h 1151441"/>
                <a:gd name="connsiteX1" fmla="*/ 191911 w 4133589"/>
                <a:gd name="connsiteY1" fmla="*/ 0 h 1151441"/>
                <a:gd name="connsiteX2" fmla="*/ 688932 w 4133589"/>
                <a:gd name="connsiteY2" fmla="*/ 0 h 1151441"/>
                <a:gd name="connsiteX3" fmla="*/ 1214572 w 4133589"/>
                <a:gd name="connsiteY3" fmla="*/ -600120 h 1151441"/>
                <a:gd name="connsiteX4" fmla="*/ 1722329 w 4133589"/>
                <a:gd name="connsiteY4" fmla="*/ 0 h 1151441"/>
                <a:gd name="connsiteX5" fmla="*/ 3941678 w 4133589"/>
                <a:gd name="connsiteY5" fmla="*/ 0 h 1151441"/>
                <a:gd name="connsiteX6" fmla="*/ 4133589 w 4133589"/>
                <a:gd name="connsiteY6" fmla="*/ 191911 h 1151441"/>
                <a:gd name="connsiteX7" fmla="*/ 4133589 w 4133589"/>
                <a:gd name="connsiteY7" fmla="*/ 191907 h 1151441"/>
                <a:gd name="connsiteX8" fmla="*/ 4133589 w 4133589"/>
                <a:gd name="connsiteY8" fmla="*/ 191907 h 1151441"/>
                <a:gd name="connsiteX9" fmla="*/ 4133589 w 4133589"/>
                <a:gd name="connsiteY9" fmla="*/ 479767 h 1151441"/>
                <a:gd name="connsiteX10" fmla="*/ 4133589 w 4133589"/>
                <a:gd name="connsiteY10" fmla="*/ 959530 h 1151441"/>
                <a:gd name="connsiteX11" fmla="*/ 3941678 w 4133589"/>
                <a:gd name="connsiteY11" fmla="*/ 1151441 h 1151441"/>
                <a:gd name="connsiteX12" fmla="*/ 1722329 w 4133589"/>
                <a:gd name="connsiteY12" fmla="*/ 1151441 h 1151441"/>
                <a:gd name="connsiteX13" fmla="*/ 688932 w 4133589"/>
                <a:gd name="connsiteY13" fmla="*/ 1151441 h 1151441"/>
                <a:gd name="connsiteX14" fmla="*/ 688932 w 4133589"/>
                <a:gd name="connsiteY14" fmla="*/ 1151441 h 1151441"/>
                <a:gd name="connsiteX15" fmla="*/ 191911 w 4133589"/>
                <a:gd name="connsiteY15" fmla="*/ 1151441 h 1151441"/>
                <a:gd name="connsiteX16" fmla="*/ 0 w 4133589"/>
                <a:gd name="connsiteY16" fmla="*/ 959530 h 1151441"/>
                <a:gd name="connsiteX17" fmla="*/ 0 w 4133589"/>
                <a:gd name="connsiteY17" fmla="*/ 479767 h 1151441"/>
                <a:gd name="connsiteX18" fmla="*/ 0 w 4133589"/>
                <a:gd name="connsiteY18" fmla="*/ 191907 h 1151441"/>
                <a:gd name="connsiteX19" fmla="*/ 0 w 4133589"/>
                <a:gd name="connsiteY19" fmla="*/ 191907 h 1151441"/>
                <a:gd name="connsiteX20" fmla="*/ 0 w 4133589"/>
                <a:gd name="connsiteY20" fmla="*/ 191911 h 1151441"/>
                <a:gd name="connsiteX0" fmla="*/ 0 w 4133589"/>
                <a:gd name="connsiteY0" fmla="*/ 792031 h 1751561"/>
                <a:gd name="connsiteX1" fmla="*/ 191911 w 4133589"/>
                <a:gd name="connsiteY1" fmla="*/ 600120 h 1751561"/>
                <a:gd name="connsiteX2" fmla="*/ 939453 w 4133589"/>
                <a:gd name="connsiteY2" fmla="*/ 612646 h 1751561"/>
                <a:gd name="connsiteX3" fmla="*/ 1214572 w 4133589"/>
                <a:gd name="connsiteY3" fmla="*/ 0 h 1751561"/>
                <a:gd name="connsiteX4" fmla="*/ 1722329 w 4133589"/>
                <a:gd name="connsiteY4" fmla="*/ 600120 h 1751561"/>
                <a:gd name="connsiteX5" fmla="*/ 3941678 w 4133589"/>
                <a:gd name="connsiteY5" fmla="*/ 600120 h 1751561"/>
                <a:gd name="connsiteX6" fmla="*/ 4133589 w 4133589"/>
                <a:gd name="connsiteY6" fmla="*/ 792031 h 1751561"/>
                <a:gd name="connsiteX7" fmla="*/ 4133589 w 4133589"/>
                <a:gd name="connsiteY7" fmla="*/ 792027 h 1751561"/>
                <a:gd name="connsiteX8" fmla="*/ 4133589 w 4133589"/>
                <a:gd name="connsiteY8" fmla="*/ 792027 h 1751561"/>
                <a:gd name="connsiteX9" fmla="*/ 4133589 w 4133589"/>
                <a:gd name="connsiteY9" fmla="*/ 1079887 h 1751561"/>
                <a:gd name="connsiteX10" fmla="*/ 4133589 w 4133589"/>
                <a:gd name="connsiteY10" fmla="*/ 1559650 h 1751561"/>
                <a:gd name="connsiteX11" fmla="*/ 3941678 w 4133589"/>
                <a:gd name="connsiteY11" fmla="*/ 1751561 h 1751561"/>
                <a:gd name="connsiteX12" fmla="*/ 1722329 w 4133589"/>
                <a:gd name="connsiteY12" fmla="*/ 1751561 h 1751561"/>
                <a:gd name="connsiteX13" fmla="*/ 688932 w 4133589"/>
                <a:gd name="connsiteY13" fmla="*/ 1751561 h 1751561"/>
                <a:gd name="connsiteX14" fmla="*/ 688932 w 4133589"/>
                <a:gd name="connsiteY14" fmla="*/ 1751561 h 1751561"/>
                <a:gd name="connsiteX15" fmla="*/ 191911 w 4133589"/>
                <a:gd name="connsiteY15" fmla="*/ 1751561 h 1751561"/>
                <a:gd name="connsiteX16" fmla="*/ 0 w 4133589"/>
                <a:gd name="connsiteY16" fmla="*/ 1559650 h 1751561"/>
                <a:gd name="connsiteX17" fmla="*/ 0 w 4133589"/>
                <a:gd name="connsiteY17" fmla="*/ 1079887 h 1751561"/>
                <a:gd name="connsiteX18" fmla="*/ 0 w 4133589"/>
                <a:gd name="connsiteY18" fmla="*/ 792027 h 1751561"/>
                <a:gd name="connsiteX19" fmla="*/ 0 w 4133589"/>
                <a:gd name="connsiteY19" fmla="*/ 792027 h 1751561"/>
                <a:gd name="connsiteX20" fmla="*/ 0 w 4133589"/>
                <a:gd name="connsiteY20" fmla="*/ 792031 h 1751561"/>
                <a:gd name="connsiteX0" fmla="*/ 0 w 4133589"/>
                <a:gd name="connsiteY0" fmla="*/ 792031 h 1751561"/>
                <a:gd name="connsiteX1" fmla="*/ 191911 w 4133589"/>
                <a:gd name="connsiteY1" fmla="*/ 600120 h 1751561"/>
                <a:gd name="connsiteX2" fmla="*/ 939453 w 4133589"/>
                <a:gd name="connsiteY2" fmla="*/ 612646 h 1751561"/>
                <a:gd name="connsiteX3" fmla="*/ 1214572 w 4133589"/>
                <a:gd name="connsiteY3" fmla="*/ 0 h 1751561"/>
                <a:gd name="connsiteX4" fmla="*/ 1384126 w 4133589"/>
                <a:gd name="connsiteY4" fmla="*/ 612646 h 1751561"/>
                <a:gd name="connsiteX5" fmla="*/ 3941678 w 4133589"/>
                <a:gd name="connsiteY5" fmla="*/ 600120 h 1751561"/>
                <a:gd name="connsiteX6" fmla="*/ 4133589 w 4133589"/>
                <a:gd name="connsiteY6" fmla="*/ 792031 h 1751561"/>
                <a:gd name="connsiteX7" fmla="*/ 4133589 w 4133589"/>
                <a:gd name="connsiteY7" fmla="*/ 792027 h 1751561"/>
                <a:gd name="connsiteX8" fmla="*/ 4133589 w 4133589"/>
                <a:gd name="connsiteY8" fmla="*/ 792027 h 1751561"/>
                <a:gd name="connsiteX9" fmla="*/ 4133589 w 4133589"/>
                <a:gd name="connsiteY9" fmla="*/ 1079887 h 1751561"/>
                <a:gd name="connsiteX10" fmla="*/ 4133589 w 4133589"/>
                <a:gd name="connsiteY10" fmla="*/ 1559650 h 1751561"/>
                <a:gd name="connsiteX11" fmla="*/ 3941678 w 4133589"/>
                <a:gd name="connsiteY11" fmla="*/ 1751561 h 1751561"/>
                <a:gd name="connsiteX12" fmla="*/ 1722329 w 4133589"/>
                <a:gd name="connsiteY12" fmla="*/ 1751561 h 1751561"/>
                <a:gd name="connsiteX13" fmla="*/ 688932 w 4133589"/>
                <a:gd name="connsiteY13" fmla="*/ 1751561 h 1751561"/>
                <a:gd name="connsiteX14" fmla="*/ 688932 w 4133589"/>
                <a:gd name="connsiteY14" fmla="*/ 1751561 h 1751561"/>
                <a:gd name="connsiteX15" fmla="*/ 191911 w 4133589"/>
                <a:gd name="connsiteY15" fmla="*/ 1751561 h 1751561"/>
                <a:gd name="connsiteX16" fmla="*/ 0 w 4133589"/>
                <a:gd name="connsiteY16" fmla="*/ 1559650 h 1751561"/>
                <a:gd name="connsiteX17" fmla="*/ 0 w 4133589"/>
                <a:gd name="connsiteY17" fmla="*/ 1079887 h 1751561"/>
                <a:gd name="connsiteX18" fmla="*/ 0 w 4133589"/>
                <a:gd name="connsiteY18" fmla="*/ 792027 h 1751561"/>
                <a:gd name="connsiteX19" fmla="*/ 0 w 4133589"/>
                <a:gd name="connsiteY19" fmla="*/ 792027 h 1751561"/>
                <a:gd name="connsiteX20" fmla="*/ 0 w 4133589"/>
                <a:gd name="connsiteY20" fmla="*/ 792031 h 1751561"/>
                <a:gd name="connsiteX0" fmla="*/ 0 w 4133589"/>
                <a:gd name="connsiteY0" fmla="*/ 467156 h 1426686"/>
                <a:gd name="connsiteX1" fmla="*/ 191911 w 4133589"/>
                <a:gd name="connsiteY1" fmla="*/ 275245 h 1426686"/>
                <a:gd name="connsiteX2" fmla="*/ 939453 w 4133589"/>
                <a:gd name="connsiteY2" fmla="*/ 287771 h 1426686"/>
                <a:gd name="connsiteX3" fmla="*/ 1732176 w 4133589"/>
                <a:gd name="connsiteY3" fmla="*/ 0 h 1426686"/>
                <a:gd name="connsiteX4" fmla="*/ 1384126 w 4133589"/>
                <a:gd name="connsiteY4" fmla="*/ 287771 h 1426686"/>
                <a:gd name="connsiteX5" fmla="*/ 3941678 w 4133589"/>
                <a:gd name="connsiteY5" fmla="*/ 275245 h 1426686"/>
                <a:gd name="connsiteX6" fmla="*/ 4133589 w 4133589"/>
                <a:gd name="connsiteY6" fmla="*/ 467156 h 1426686"/>
                <a:gd name="connsiteX7" fmla="*/ 4133589 w 4133589"/>
                <a:gd name="connsiteY7" fmla="*/ 467152 h 1426686"/>
                <a:gd name="connsiteX8" fmla="*/ 4133589 w 4133589"/>
                <a:gd name="connsiteY8" fmla="*/ 467152 h 1426686"/>
                <a:gd name="connsiteX9" fmla="*/ 4133589 w 4133589"/>
                <a:gd name="connsiteY9" fmla="*/ 755012 h 1426686"/>
                <a:gd name="connsiteX10" fmla="*/ 4133589 w 4133589"/>
                <a:gd name="connsiteY10" fmla="*/ 1234775 h 1426686"/>
                <a:gd name="connsiteX11" fmla="*/ 3941678 w 4133589"/>
                <a:gd name="connsiteY11" fmla="*/ 1426686 h 1426686"/>
                <a:gd name="connsiteX12" fmla="*/ 1722329 w 4133589"/>
                <a:gd name="connsiteY12" fmla="*/ 1426686 h 1426686"/>
                <a:gd name="connsiteX13" fmla="*/ 688932 w 4133589"/>
                <a:gd name="connsiteY13" fmla="*/ 1426686 h 1426686"/>
                <a:gd name="connsiteX14" fmla="*/ 688932 w 4133589"/>
                <a:gd name="connsiteY14" fmla="*/ 1426686 h 1426686"/>
                <a:gd name="connsiteX15" fmla="*/ 191911 w 4133589"/>
                <a:gd name="connsiteY15" fmla="*/ 1426686 h 1426686"/>
                <a:gd name="connsiteX16" fmla="*/ 0 w 4133589"/>
                <a:gd name="connsiteY16" fmla="*/ 1234775 h 1426686"/>
                <a:gd name="connsiteX17" fmla="*/ 0 w 4133589"/>
                <a:gd name="connsiteY17" fmla="*/ 755012 h 1426686"/>
                <a:gd name="connsiteX18" fmla="*/ 0 w 4133589"/>
                <a:gd name="connsiteY18" fmla="*/ 467152 h 1426686"/>
                <a:gd name="connsiteX19" fmla="*/ 0 w 4133589"/>
                <a:gd name="connsiteY19" fmla="*/ 467152 h 1426686"/>
                <a:gd name="connsiteX20" fmla="*/ 0 w 4133589"/>
                <a:gd name="connsiteY20" fmla="*/ 467156 h 1426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133589" h="1426686">
                  <a:moveTo>
                    <a:pt x="0" y="467156"/>
                  </a:moveTo>
                  <a:cubicBezTo>
                    <a:pt x="0" y="361166"/>
                    <a:pt x="85921" y="275245"/>
                    <a:pt x="191911" y="275245"/>
                  </a:cubicBezTo>
                  <a:lnTo>
                    <a:pt x="939453" y="287771"/>
                  </a:lnTo>
                  <a:lnTo>
                    <a:pt x="1732176" y="0"/>
                  </a:lnTo>
                  <a:lnTo>
                    <a:pt x="1384126" y="287771"/>
                  </a:lnTo>
                  <a:lnTo>
                    <a:pt x="3941678" y="275245"/>
                  </a:lnTo>
                  <a:cubicBezTo>
                    <a:pt x="4047668" y="275245"/>
                    <a:pt x="4133589" y="361166"/>
                    <a:pt x="4133589" y="467156"/>
                  </a:cubicBezTo>
                  <a:lnTo>
                    <a:pt x="4133589" y="467152"/>
                  </a:lnTo>
                  <a:lnTo>
                    <a:pt x="4133589" y="467152"/>
                  </a:lnTo>
                  <a:lnTo>
                    <a:pt x="4133589" y="755012"/>
                  </a:lnTo>
                  <a:lnTo>
                    <a:pt x="4133589" y="1234775"/>
                  </a:lnTo>
                  <a:cubicBezTo>
                    <a:pt x="4133589" y="1340765"/>
                    <a:pt x="4047668" y="1426686"/>
                    <a:pt x="3941678" y="1426686"/>
                  </a:cubicBezTo>
                  <a:lnTo>
                    <a:pt x="1722329" y="1426686"/>
                  </a:lnTo>
                  <a:lnTo>
                    <a:pt x="688932" y="1426686"/>
                  </a:lnTo>
                  <a:lnTo>
                    <a:pt x="688932" y="1426686"/>
                  </a:lnTo>
                  <a:lnTo>
                    <a:pt x="191911" y="1426686"/>
                  </a:lnTo>
                  <a:cubicBezTo>
                    <a:pt x="85921" y="1426686"/>
                    <a:pt x="0" y="1340765"/>
                    <a:pt x="0" y="1234775"/>
                  </a:cubicBezTo>
                  <a:lnTo>
                    <a:pt x="0" y="755012"/>
                  </a:lnTo>
                  <a:lnTo>
                    <a:pt x="0" y="467152"/>
                  </a:lnTo>
                  <a:lnTo>
                    <a:pt x="0" y="467152"/>
                  </a:lnTo>
                  <a:lnTo>
                    <a:pt x="0" y="467156"/>
                  </a:lnTo>
                  <a:close/>
                </a:path>
              </a:pathLst>
            </a:custGeom>
            <a:noFill/>
            <a:ln w="25400">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tIns="216000" rtlCol="0" anchor="ctr"/>
            <a:lstStyle/>
            <a:p>
              <a:pPr marL="185738" lvl="0" indent="-185738"/>
              <a:r>
                <a:rPr kumimoji="1" lang="ja-JP" altLang="en-US" sz="1300" dirty="0">
                  <a:solidFill>
                    <a:prstClr val="black"/>
                  </a:solidFill>
                  <a:latin typeface="メイリオ" panose="020B0604030504040204" pitchFamily="50" charset="-128"/>
                  <a:ea typeface="メイリオ" panose="020B0604030504040204" pitchFamily="50" charset="-128"/>
                </a:rPr>
                <a:t>　南アルプス市子育て支援課の窓口に直接</a:t>
              </a:r>
              <a:endParaRPr kumimoji="1" lang="en-US" altLang="ja-JP" sz="1300" dirty="0">
                <a:solidFill>
                  <a:prstClr val="black"/>
                </a:solidFill>
                <a:latin typeface="メイリオ" panose="020B0604030504040204" pitchFamily="50" charset="-128"/>
                <a:ea typeface="メイリオ" panose="020B0604030504040204" pitchFamily="50" charset="-128"/>
              </a:endParaRPr>
            </a:p>
            <a:p>
              <a:pPr marL="185738" lvl="0" indent="-185738"/>
              <a:r>
                <a:rPr kumimoji="1" lang="ja-JP" altLang="en-US" sz="1300" dirty="0">
                  <a:solidFill>
                    <a:prstClr val="black"/>
                  </a:solidFill>
                  <a:latin typeface="メイリオ" panose="020B0604030504040204" pitchFamily="50" charset="-128"/>
                  <a:ea typeface="メイリオ" panose="020B0604030504040204" pitchFamily="50" charset="-128"/>
                </a:rPr>
                <a:t>　ご提出ください。</a:t>
              </a:r>
              <a:endParaRPr kumimoji="1" lang="ja-JP" altLang="en-US" dirty="0"/>
            </a:p>
          </p:txBody>
        </p:sp>
      </p:grpSp>
      <p:grpSp>
        <p:nvGrpSpPr>
          <p:cNvPr id="35" name="グループ化 34"/>
          <p:cNvGrpSpPr/>
          <p:nvPr/>
        </p:nvGrpSpPr>
        <p:grpSpPr>
          <a:xfrm>
            <a:off x="87393" y="73100"/>
            <a:ext cx="6676209" cy="396000"/>
            <a:chOff x="87393" y="2448000"/>
            <a:chExt cx="6676209" cy="396000"/>
          </a:xfrm>
        </p:grpSpPr>
        <p:sp>
          <p:nvSpPr>
            <p:cNvPr id="36" name="角丸四角形 35"/>
            <p:cNvSpPr/>
            <p:nvPr/>
          </p:nvSpPr>
          <p:spPr>
            <a:xfrm>
              <a:off x="267394" y="2448000"/>
              <a:ext cx="6496208" cy="396000"/>
            </a:xfrm>
            <a:prstGeom prst="roundRect">
              <a:avLst>
                <a:gd name="adj" fmla="val 0"/>
              </a:avLst>
            </a:prstGeom>
            <a:solidFill>
              <a:srgbClr val="D1F1FD"/>
            </a:solidFill>
            <a:ln w="2857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93700" lvl="0" indent="-393700"/>
              <a:r>
                <a:rPr kumimoji="1" lang="ja-JP" altLang="en-US" b="1" dirty="0">
                  <a:solidFill>
                    <a:prstClr val="black"/>
                  </a:solidFill>
                  <a:latin typeface="メイリオ" panose="020B0604030504040204" pitchFamily="50" charset="-128"/>
                  <a:ea typeface="メイリオ" panose="020B0604030504040204" pitchFamily="50" charset="-128"/>
                </a:rPr>
                <a:t>３．給付金の支給手続き</a:t>
              </a:r>
              <a:endParaRPr kumimoji="1" lang="ja-JP" altLang="en-US" dirty="0">
                <a:solidFill>
                  <a:srgbClr val="FF9BBC"/>
                </a:solidFill>
              </a:endParaRPr>
            </a:p>
          </p:txBody>
        </p:sp>
        <p:sp>
          <p:nvSpPr>
            <p:cNvPr id="37" name="正方形/長方形 36"/>
            <p:cNvSpPr/>
            <p:nvPr/>
          </p:nvSpPr>
          <p:spPr>
            <a:xfrm>
              <a:off x="87393" y="2448000"/>
              <a:ext cx="180000" cy="39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92D050"/>
                </a:solidFill>
              </a:endParaRPr>
            </a:p>
          </p:txBody>
        </p:sp>
      </p:grpSp>
      <p:sp>
        <p:nvSpPr>
          <p:cNvPr id="29" name="角丸四角形 28"/>
          <p:cNvSpPr/>
          <p:nvPr/>
        </p:nvSpPr>
        <p:spPr>
          <a:xfrm>
            <a:off x="107999" y="596554"/>
            <a:ext cx="6624000" cy="358009"/>
          </a:xfrm>
          <a:prstGeom prst="roundRect">
            <a:avLst/>
          </a:prstGeom>
          <a:solidFill>
            <a:srgbClr val="FDCA6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kumimoji="1" lang="ja-JP" altLang="en-US" sz="1600" b="1" dirty="0">
                <a:solidFill>
                  <a:schemeClr val="tx1"/>
                </a:solidFill>
                <a:latin typeface="メイリオ" panose="020B0604030504040204" pitchFamily="50" charset="-128"/>
                <a:ea typeface="メイリオ" panose="020B0604030504040204" pitchFamily="50" charset="-128"/>
              </a:rPr>
              <a:t>■令和３年４月分の児童扶養手当受給者の方</a:t>
            </a:r>
            <a:r>
              <a:rPr kumimoji="1" lang="ja-JP" altLang="en-US" sz="1400" b="1" dirty="0">
                <a:solidFill>
                  <a:schemeClr val="tx1"/>
                </a:solidFill>
                <a:latin typeface="メイリオ" panose="020B0604030504040204" pitchFamily="50" charset="-128"/>
                <a:ea typeface="メイリオ" panose="020B0604030504040204" pitchFamily="50" charset="-128"/>
              </a:rPr>
              <a:t>（表面１の①に該当する方）</a:t>
            </a:r>
          </a:p>
        </p:txBody>
      </p:sp>
      <p:sp>
        <p:nvSpPr>
          <p:cNvPr id="30" name="テキスト ボックス 29"/>
          <p:cNvSpPr txBox="1"/>
          <p:nvPr/>
        </p:nvSpPr>
        <p:spPr>
          <a:xfrm>
            <a:off x="343524" y="1917397"/>
            <a:ext cx="6192000" cy="1333799"/>
          </a:xfrm>
          <a:prstGeom prst="rect">
            <a:avLst/>
          </a:prstGeom>
          <a:noFill/>
          <a:ln w="19050">
            <a:solidFill>
              <a:schemeClr val="accent2"/>
            </a:solidFill>
          </a:ln>
        </p:spPr>
        <p:txBody>
          <a:bodyPr wrap="square" tIns="108000" bIns="108000" rtlCol="0">
            <a:spAutoFit/>
          </a:bodyPr>
          <a:lstStyle/>
          <a:p>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ご注意ください</a:t>
            </a:r>
            <a:r>
              <a:rPr kumimoji="1" lang="en-US" altLang="ja-JP" sz="1400" b="1" dirty="0">
                <a:latin typeface="メイリオ" panose="020B0604030504040204" pitchFamily="50" charset="-128"/>
                <a:ea typeface="メイリオ" panose="020B0604030504040204" pitchFamily="50" charset="-128"/>
              </a:rPr>
              <a:t>】</a:t>
            </a:r>
          </a:p>
          <a:p>
            <a:r>
              <a:rPr kumimoji="1" lang="en-US" altLang="ja-JP" sz="1400" dirty="0">
                <a:latin typeface="メイリオ" panose="020B0604030504040204" pitchFamily="50" charset="-128"/>
                <a:ea typeface="メイリオ" panose="020B0604030504040204" pitchFamily="50" charset="-128"/>
              </a:rPr>
              <a:t>※ </a:t>
            </a:r>
            <a:r>
              <a:rPr kumimoji="1" lang="ja-JP" altLang="en-US" sz="1400" dirty="0">
                <a:latin typeface="メイリオ" panose="020B0604030504040204" pitchFamily="50" charset="-128"/>
                <a:ea typeface="メイリオ" panose="020B0604030504040204" pitchFamily="50" charset="-128"/>
              </a:rPr>
              <a:t>給付金の支給を希望しない場合は、受給拒否届出書を返送してください。</a:t>
            </a:r>
            <a:endParaRPr kumimoji="1" lang="en-US" altLang="ja-JP" sz="1400" dirty="0">
              <a:latin typeface="メイリオ" panose="020B0604030504040204" pitchFamily="50" charset="-128"/>
              <a:ea typeface="メイリオ" panose="020B0604030504040204" pitchFamily="50" charset="-128"/>
            </a:endParaRPr>
          </a:p>
          <a:p>
            <a:pPr marL="180975" indent="-180975">
              <a:spcBef>
                <a:spcPts val="300"/>
              </a:spcBef>
            </a:pP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 児童扶養手当の支給に当たって指定していた口座を解約しているなど、　 給付金の支給に支障が出る恐れがある場合は、振込指定口座を変更するなどの手続きをしてください。</a:t>
            </a:r>
            <a:endParaRPr kumimoji="1" lang="en-US" altLang="ja-JP" sz="1400" dirty="0">
              <a:latin typeface="メイリオ" panose="020B0604030504040204" pitchFamily="50" charset="-128"/>
              <a:ea typeface="メイリオ" panose="020B0604030504040204" pitchFamily="50" charset="-128"/>
            </a:endParaRPr>
          </a:p>
        </p:txBody>
      </p:sp>
      <p:sp>
        <p:nvSpPr>
          <p:cNvPr id="32" name="テキスト ボックス 31"/>
          <p:cNvSpPr txBox="1"/>
          <p:nvPr/>
        </p:nvSpPr>
        <p:spPr>
          <a:xfrm>
            <a:off x="180000" y="1000731"/>
            <a:ext cx="6480000" cy="953320"/>
          </a:xfrm>
          <a:prstGeom prst="rect">
            <a:avLst/>
          </a:prstGeom>
          <a:noFill/>
        </p:spPr>
        <p:txBody>
          <a:bodyPr wrap="square" lIns="72000" tIns="72000" rIns="72000" bIns="72000" rtlCol="0">
            <a:spAutoFit/>
          </a:bodyPr>
          <a:lstStyle/>
          <a:p>
            <a:pPr marL="180000" lvl="0" indent="-457200"/>
            <a:r>
              <a:rPr kumimoji="1" lang="ja-JP" altLang="en-US" sz="1600" dirty="0">
                <a:solidFill>
                  <a:prstClr val="black"/>
                </a:solidFill>
                <a:latin typeface="メイリオ" panose="020B0604030504040204" pitchFamily="50" charset="-128"/>
                <a:ea typeface="メイリオ" panose="020B0604030504040204" pitchFamily="50" charset="-128"/>
              </a:rPr>
              <a:t>▶ 給付金は、</a:t>
            </a:r>
            <a:r>
              <a:rPr kumimoji="1" lang="ja-JP" altLang="en-US" b="1" u="sng" dirty="0">
                <a:solidFill>
                  <a:prstClr val="black"/>
                </a:solidFill>
                <a:latin typeface="メイリオ" panose="020B0604030504040204" pitchFamily="50" charset="-128"/>
                <a:ea typeface="メイリオ" panose="020B0604030504040204" pitchFamily="50" charset="-128"/>
              </a:rPr>
              <a:t>申請不要</a:t>
            </a:r>
            <a:r>
              <a:rPr kumimoji="1" lang="ja-JP" altLang="en-US" sz="1600" dirty="0">
                <a:solidFill>
                  <a:prstClr val="black"/>
                </a:solidFill>
                <a:latin typeface="メイリオ" panose="020B0604030504040204" pitchFamily="50" charset="-128"/>
                <a:ea typeface="メイリオ" panose="020B0604030504040204" pitchFamily="50" charset="-128"/>
              </a:rPr>
              <a:t>で受け取れます。</a:t>
            </a:r>
            <a:endParaRPr kumimoji="1" lang="en-US" altLang="ja-JP" sz="1600" dirty="0">
              <a:solidFill>
                <a:prstClr val="black"/>
              </a:solidFill>
              <a:latin typeface="メイリオ" panose="020B0604030504040204" pitchFamily="50" charset="-128"/>
              <a:ea typeface="メイリオ" panose="020B0604030504040204" pitchFamily="50" charset="-128"/>
            </a:endParaRPr>
          </a:p>
          <a:p>
            <a:pPr marL="177800" indent="-177800">
              <a:spcBef>
                <a:spcPts val="300"/>
              </a:spcBef>
            </a:pPr>
            <a:r>
              <a:rPr kumimoji="1" lang="ja-JP" altLang="en-US" sz="1600" dirty="0">
                <a:latin typeface="メイリオ" panose="020B0604030504040204" pitchFamily="50" charset="-128"/>
                <a:ea typeface="メイリオ" panose="020B0604030504040204" pitchFamily="50" charset="-128"/>
              </a:rPr>
              <a:t>▶ ５</a:t>
            </a:r>
            <a:r>
              <a:rPr kumimoji="1" lang="ja-JP" altLang="en-US" sz="1600" b="1" dirty="0">
                <a:latin typeface="メイリオ" panose="020B0604030504040204" pitchFamily="50" charset="-128"/>
                <a:ea typeface="メイリオ" panose="020B0604030504040204" pitchFamily="50" charset="-128"/>
              </a:rPr>
              <a:t>月頃、</a:t>
            </a:r>
            <a:r>
              <a:rPr kumimoji="1" lang="ja-JP" altLang="en-US" sz="1600" dirty="0">
                <a:latin typeface="メイリオ" panose="020B0604030504040204" pitchFamily="50" charset="-128"/>
                <a:ea typeface="メイリオ" panose="020B0604030504040204" pitchFamily="50" charset="-128"/>
              </a:rPr>
              <a:t>令和３年４月分の児童扶養手当を支給している口座に振り込みます。</a:t>
            </a:r>
          </a:p>
        </p:txBody>
      </p:sp>
    </p:spTree>
    <p:extLst>
      <p:ext uri="{BB962C8B-B14F-4D97-AF65-F5344CB8AC3E}">
        <p14:creationId xmlns:p14="http://schemas.microsoft.com/office/powerpoint/2010/main" val="2907768814"/>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6447</TotalTime>
  <Words>391</Words>
  <Application>Microsoft Office PowerPoint</Application>
  <PresentationFormat>A4 210 x 297 mm</PresentationFormat>
  <Paragraphs>46</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メイリオ</vt:lpstr>
      <vt:lpstr>游ゴシック</vt:lpstr>
      <vt:lpstr>Arial</vt:lpstr>
      <vt:lpstr>Calibri</vt:lpstr>
      <vt:lpstr>Calibri Light</vt:lpstr>
      <vt:lpstr>Office Theme</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小林 直人</cp:lastModifiedBy>
  <cp:revision>420</cp:revision>
  <cp:lastPrinted>2021-04-02T02:45:09Z</cp:lastPrinted>
  <dcterms:created xsi:type="dcterms:W3CDTF">2020-04-07T04:57:46Z</dcterms:created>
  <dcterms:modified xsi:type="dcterms:W3CDTF">2021-04-02T02:45:44Z</dcterms:modified>
</cp:coreProperties>
</file>