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65" r:id="rId2"/>
    <p:sldId id="264" r:id="rId3"/>
  </p:sldIdLst>
  <p:sldSz cx="7199313" cy="972026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FF99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2" d="100"/>
          <a:sy n="62" d="100"/>
        </p:scale>
        <p:origin x="245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6"/>
            <a:ext cx="2985407" cy="502857"/>
          </a:xfrm>
          <a:prstGeom prst="rect">
            <a:avLst/>
          </a:prstGeom>
        </p:spPr>
        <p:txBody>
          <a:bodyPr vert="horz" lIns="92398" tIns="46197" rIns="92398" bIns="46197"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151" y="6"/>
            <a:ext cx="2985407" cy="502857"/>
          </a:xfrm>
          <a:prstGeom prst="rect">
            <a:avLst/>
          </a:prstGeom>
        </p:spPr>
        <p:txBody>
          <a:bodyPr vert="horz" lIns="92398" tIns="46197" rIns="92398" bIns="46197" rtlCol="0"/>
          <a:lstStyle>
            <a:lvl1pPr algn="r">
              <a:defRPr sz="1200"/>
            </a:lvl1pPr>
          </a:lstStyle>
          <a:p>
            <a:fld id="{28AC86A3-E950-418A-A2C1-522C7702CBD5}" type="datetimeFigureOut">
              <a:rPr kumimoji="1" lang="ja-JP" altLang="en-US" smtClean="0"/>
              <a:t>2021/3/24</a:t>
            </a:fld>
            <a:endParaRPr kumimoji="1" lang="ja-JP" altLang="en-US"/>
          </a:p>
        </p:txBody>
      </p:sp>
      <p:sp>
        <p:nvSpPr>
          <p:cNvPr id="4" name="スライド イメージ プレースホルダー 3"/>
          <p:cNvSpPr>
            <a:spLocks noGrp="1" noRot="1" noChangeAspect="1"/>
          </p:cNvSpPr>
          <p:nvPr>
            <p:ph type="sldImg" idx="2"/>
          </p:nvPr>
        </p:nvSpPr>
        <p:spPr>
          <a:xfrm>
            <a:off x="2192338" y="1252538"/>
            <a:ext cx="2503487" cy="3379787"/>
          </a:xfrm>
          <a:prstGeom prst="rect">
            <a:avLst/>
          </a:prstGeom>
          <a:noFill/>
          <a:ln w="12700">
            <a:solidFill>
              <a:prstClr val="black"/>
            </a:solidFill>
          </a:ln>
        </p:spPr>
        <p:txBody>
          <a:bodyPr vert="horz" lIns="92398" tIns="46197" rIns="92398" bIns="46197" rtlCol="0" anchor="ctr"/>
          <a:lstStyle/>
          <a:p>
            <a:endParaRPr lang="ja-JP" altLang="en-US"/>
          </a:p>
        </p:txBody>
      </p:sp>
      <p:sp>
        <p:nvSpPr>
          <p:cNvPr id="5" name="ノート プレースホルダー 4"/>
          <p:cNvSpPr>
            <a:spLocks noGrp="1"/>
          </p:cNvSpPr>
          <p:nvPr>
            <p:ph type="body" sz="quarter" idx="3"/>
          </p:nvPr>
        </p:nvSpPr>
        <p:spPr>
          <a:xfrm>
            <a:off x="688817" y="4821992"/>
            <a:ext cx="5510530" cy="3944387"/>
          </a:xfrm>
          <a:prstGeom prst="rect">
            <a:avLst/>
          </a:prstGeom>
        </p:spPr>
        <p:txBody>
          <a:bodyPr vert="horz" lIns="92398" tIns="46197" rIns="92398" bIns="461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515861"/>
            <a:ext cx="2985407" cy="502857"/>
          </a:xfrm>
          <a:prstGeom prst="rect">
            <a:avLst/>
          </a:prstGeom>
        </p:spPr>
        <p:txBody>
          <a:bodyPr vert="horz" lIns="92398" tIns="46197" rIns="92398" bIns="4619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151" y="9515861"/>
            <a:ext cx="2985407" cy="502857"/>
          </a:xfrm>
          <a:prstGeom prst="rect">
            <a:avLst/>
          </a:prstGeom>
        </p:spPr>
        <p:txBody>
          <a:bodyPr vert="horz" lIns="92398" tIns="46197" rIns="92398" bIns="46197" rtlCol="0" anchor="b"/>
          <a:lstStyle>
            <a:lvl1pPr algn="r">
              <a:defRPr sz="1200"/>
            </a:lvl1pPr>
          </a:lstStyle>
          <a:p>
            <a:fld id="{D03731E7-0ED0-4BFC-A45E-6767016CBB17}" type="slidenum">
              <a:rPr kumimoji="1" lang="ja-JP" altLang="en-US" smtClean="0"/>
              <a:t>‹#›</a:t>
            </a:fld>
            <a:endParaRPr kumimoji="1" lang="ja-JP" altLang="en-US"/>
          </a:p>
        </p:txBody>
      </p:sp>
    </p:spTree>
    <p:extLst>
      <p:ext uri="{BB962C8B-B14F-4D97-AF65-F5344CB8AC3E}">
        <p14:creationId xmlns:p14="http://schemas.microsoft.com/office/powerpoint/2010/main" val="3613551717"/>
      </p:ext>
    </p:extLst>
  </p:cSld>
  <p:clrMap bg1="lt1" tx1="dk1" bg2="lt2" tx2="dk2" accent1="accent1" accent2="accent2" accent3="accent3" accent4="accent4" accent5="accent5" accent6="accent6" hlink="hlink" folHlink="folHlink"/>
  <p:notesStyle>
    <a:lvl1pPr marL="0" algn="l" defTabSz="966795" rtl="0" eaLnBrk="1" latinLnBrk="0" hangingPunct="1">
      <a:defRPr kumimoji="1" sz="1269" kern="1200">
        <a:solidFill>
          <a:schemeClr val="tx1"/>
        </a:solidFill>
        <a:latin typeface="+mn-lt"/>
        <a:ea typeface="+mn-ea"/>
        <a:cs typeface="+mn-cs"/>
      </a:defRPr>
    </a:lvl1pPr>
    <a:lvl2pPr marL="483398" algn="l" defTabSz="966795" rtl="0" eaLnBrk="1" latinLnBrk="0" hangingPunct="1">
      <a:defRPr kumimoji="1" sz="1269" kern="1200">
        <a:solidFill>
          <a:schemeClr val="tx1"/>
        </a:solidFill>
        <a:latin typeface="+mn-lt"/>
        <a:ea typeface="+mn-ea"/>
        <a:cs typeface="+mn-cs"/>
      </a:defRPr>
    </a:lvl2pPr>
    <a:lvl3pPr marL="966795" algn="l" defTabSz="966795" rtl="0" eaLnBrk="1" latinLnBrk="0" hangingPunct="1">
      <a:defRPr kumimoji="1" sz="1269" kern="1200">
        <a:solidFill>
          <a:schemeClr val="tx1"/>
        </a:solidFill>
        <a:latin typeface="+mn-lt"/>
        <a:ea typeface="+mn-ea"/>
        <a:cs typeface="+mn-cs"/>
      </a:defRPr>
    </a:lvl3pPr>
    <a:lvl4pPr marL="1450193" algn="l" defTabSz="966795" rtl="0" eaLnBrk="1" latinLnBrk="0" hangingPunct="1">
      <a:defRPr kumimoji="1" sz="1269" kern="1200">
        <a:solidFill>
          <a:schemeClr val="tx1"/>
        </a:solidFill>
        <a:latin typeface="+mn-lt"/>
        <a:ea typeface="+mn-ea"/>
        <a:cs typeface="+mn-cs"/>
      </a:defRPr>
    </a:lvl4pPr>
    <a:lvl5pPr marL="1933590" algn="l" defTabSz="966795" rtl="0" eaLnBrk="1" latinLnBrk="0" hangingPunct="1">
      <a:defRPr kumimoji="1" sz="1269" kern="1200">
        <a:solidFill>
          <a:schemeClr val="tx1"/>
        </a:solidFill>
        <a:latin typeface="+mn-lt"/>
        <a:ea typeface="+mn-ea"/>
        <a:cs typeface="+mn-cs"/>
      </a:defRPr>
    </a:lvl5pPr>
    <a:lvl6pPr marL="2416988" algn="l" defTabSz="966795" rtl="0" eaLnBrk="1" latinLnBrk="0" hangingPunct="1">
      <a:defRPr kumimoji="1" sz="1269" kern="1200">
        <a:solidFill>
          <a:schemeClr val="tx1"/>
        </a:solidFill>
        <a:latin typeface="+mn-lt"/>
        <a:ea typeface="+mn-ea"/>
        <a:cs typeface="+mn-cs"/>
      </a:defRPr>
    </a:lvl6pPr>
    <a:lvl7pPr marL="2900385" algn="l" defTabSz="966795" rtl="0" eaLnBrk="1" latinLnBrk="0" hangingPunct="1">
      <a:defRPr kumimoji="1" sz="1269" kern="1200">
        <a:solidFill>
          <a:schemeClr val="tx1"/>
        </a:solidFill>
        <a:latin typeface="+mn-lt"/>
        <a:ea typeface="+mn-ea"/>
        <a:cs typeface="+mn-cs"/>
      </a:defRPr>
    </a:lvl7pPr>
    <a:lvl8pPr marL="3383783" algn="l" defTabSz="966795" rtl="0" eaLnBrk="1" latinLnBrk="0" hangingPunct="1">
      <a:defRPr kumimoji="1" sz="1269" kern="1200">
        <a:solidFill>
          <a:schemeClr val="tx1"/>
        </a:solidFill>
        <a:latin typeface="+mn-lt"/>
        <a:ea typeface="+mn-ea"/>
        <a:cs typeface="+mn-cs"/>
      </a:defRPr>
    </a:lvl8pPr>
    <a:lvl9pPr marL="3867180" algn="l" defTabSz="966795" rtl="0" eaLnBrk="1" latinLnBrk="0" hangingPunct="1">
      <a:defRPr kumimoji="1" sz="126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590794"/>
            <a:ext cx="6119416" cy="3384092"/>
          </a:xfrm>
        </p:spPr>
        <p:txBody>
          <a:bodyPr anchor="b"/>
          <a:lstStyle>
            <a:lvl1pPr algn="ctr">
              <a:defRPr sz="4724"/>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99914" y="5105389"/>
            <a:ext cx="5399485" cy="2346813"/>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1395046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866121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517514"/>
            <a:ext cx="1552352" cy="8237474"/>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94953" y="517514"/>
            <a:ext cx="4567064" cy="823747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2058352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2563083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423318"/>
            <a:ext cx="6209407" cy="4043359"/>
          </a:xfrm>
        </p:spPr>
        <p:txBody>
          <a:bodyPr anchor="b"/>
          <a:lstStyle>
            <a:lvl1pPr>
              <a:defRPr sz="4724"/>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91204" y="6504929"/>
            <a:ext cx="6209407" cy="2126307"/>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3222953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94953" y="2587570"/>
            <a:ext cx="3059708" cy="616741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644652" y="2587570"/>
            <a:ext cx="3059708" cy="616741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246580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5891" y="517516"/>
            <a:ext cx="6209407" cy="18788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95891" y="2382815"/>
            <a:ext cx="3045646" cy="1167781"/>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smtClean="0"/>
              <a:t>マスター テキストの書式設定</a:t>
            </a:r>
          </a:p>
        </p:txBody>
      </p:sp>
      <p:sp>
        <p:nvSpPr>
          <p:cNvPr id="4" name="Content Placeholder 3"/>
          <p:cNvSpPr>
            <a:spLocks noGrp="1"/>
          </p:cNvSpPr>
          <p:nvPr>
            <p:ph sz="half" idx="2"/>
          </p:nvPr>
        </p:nvSpPr>
        <p:spPr>
          <a:xfrm>
            <a:off x="495891" y="3550596"/>
            <a:ext cx="3045646" cy="522239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644652" y="2382815"/>
            <a:ext cx="3060646" cy="1167781"/>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644652" y="3550596"/>
            <a:ext cx="3060646" cy="522239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1026711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4129186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2306910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5890" y="648018"/>
            <a:ext cx="2321966" cy="2268061"/>
          </a:xfrm>
        </p:spPr>
        <p:txBody>
          <a:bodyPr anchor="b"/>
          <a:lstStyle>
            <a:lvl1pPr>
              <a:defRPr sz="2519"/>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060646" y="1399540"/>
            <a:ext cx="3644652" cy="6907687"/>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95890" y="2916079"/>
            <a:ext cx="2321966" cy="540239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422691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5890" y="648018"/>
            <a:ext cx="2321966" cy="2268061"/>
          </a:xfrm>
        </p:spPr>
        <p:txBody>
          <a:bodyPr anchor="b"/>
          <a:lstStyle>
            <a:lvl1pPr>
              <a:defRPr sz="2519"/>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060646" y="1399540"/>
            <a:ext cx="3644652" cy="6907687"/>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smtClean="0"/>
              <a:t>図を追加</a:t>
            </a:r>
            <a:endParaRPr lang="en-US" dirty="0"/>
          </a:p>
        </p:txBody>
      </p:sp>
      <p:sp>
        <p:nvSpPr>
          <p:cNvPr id="4" name="Text Placeholder 3"/>
          <p:cNvSpPr>
            <a:spLocks noGrp="1"/>
          </p:cNvSpPr>
          <p:nvPr>
            <p:ph type="body" sz="half" idx="2"/>
          </p:nvPr>
        </p:nvSpPr>
        <p:spPr>
          <a:xfrm>
            <a:off x="495890" y="2916079"/>
            <a:ext cx="2321966" cy="540239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A138DC9-A058-49AF-BF31-348F05E16387}" type="datetimeFigureOut">
              <a:rPr kumimoji="1" lang="ja-JP" altLang="en-US" smtClean="0"/>
              <a:t>2021/3/24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184293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517516"/>
            <a:ext cx="6209407" cy="18788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94953" y="2587570"/>
            <a:ext cx="6209407" cy="616741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94953" y="9009246"/>
            <a:ext cx="1619845" cy="517514"/>
          </a:xfrm>
          <a:prstGeom prst="rect">
            <a:avLst/>
          </a:prstGeom>
        </p:spPr>
        <p:txBody>
          <a:bodyPr vert="horz" lIns="91440" tIns="45720" rIns="91440" bIns="45720" rtlCol="0" anchor="ctr"/>
          <a:lstStyle>
            <a:lvl1pPr algn="l">
              <a:defRPr sz="945">
                <a:solidFill>
                  <a:schemeClr val="tx1">
                    <a:tint val="75000"/>
                  </a:schemeClr>
                </a:solidFill>
              </a:defRPr>
            </a:lvl1pPr>
          </a:lstStyle>
          <a:p>
            <a:fld id="{1A138DC9-A058-49AF-BF31-348F05E16387}" type="datetimeFigureOut">
              <a:rPr kumimoji="1" lang="ja-JP" altLang="en-US" smtClean="0"/>
              <a:t>2021/3/24</a:t>
            </a:fld>
            <a:endParaRPr kumimoji="1" lang="ja-JP" altLang="en-US"/>
          </a:p>
        </p:txBody>
      </p:sp>
      <p:sp>
        <p:nvSpPr>
          <p:cNvPr id="5" name="Footer Placeholder 4"/>
          <p:cNvSpPr>
            <a:spLocks noGrp="1"/>
          </p:cNvSpPr>
          <p:nvPr>
            <p:ph type="ftr" sz="quarter" idx="3"/>
          </p:nvPr>
        </p:nvSpPr>
        <p:spPr>
          <a:xfrm>
            <a:off x="2384773" y="9009246"/>
            <a:ext cx="2429768" cy="517514"/>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084515" y="9009246"/>
            <a:ext cx="1619845" cy="517514"/>
          </a:xfrm>
          <a:prstGeom prst="rect">
            <a:avLst/>
          </a:prstGeom>
        </p:spPr>
        <p:txBody>
          <a:bodyPr vert="horz" lIns="91440" tIns="45720" rIns="91440" bIns="45720" rtlCol="0" anchor="ctr"/>
          <a:lstStyle>
            <a:lvl1pPr algn="r">
              <a:defRPr sz="945">
                <a:solidFill>
                  <a:schemeClr val="tx1">
                    <a:tint val="75000"/>
                  </a:schemeClr>
                </a:solidFill>
              </a:defRPr>
            </a:lvl1pPr>
          </a:lstStyle>
          <a:p>
            <a:fld id="{F2158A9F-BA75-495E-B6B8-F35BEBC87D8C}" type="slidenum">
              <a:rPr kumimoji="1" lang="ja-JP" altLang="en-US" smtClean="0"/>
              <a:t>‹#›</a:t>
            </a:fld>
            <a:endParaRPr kumimoji="1" lang="ja-JP" altLang="en-US"/>
          </a:p>
        </p:txBody>
      </p:sp>
    </p:spTree>
    <p:extLst>
      <p:ext uri="{BB962C8B-B14F-4D97-AF65-F5344CB8AC3E}">
        <p14:creationId xmlns:p14="http://schemas.microsoft.com/office/powerpoint/2010/main" val="27470736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19907" rtl="0" eaLnBrk="1" latinLnBrk="0" hangingPunct="1">
        <a:lnSpc>
          <a:spcPct val="90000"/>
        </a:lnSpc>
        <a:spcBef>
          <a:spcPct val="0"/>
        </a:spcBef>
        <a:buNone/>
        <a:defRPr kumimoji="1"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kumimoji="1"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kumimoji="1"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kumimoji="1"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正方形/長方形 123"/>
          <p:cNvSpPr/>
          <p:nvPr/>
        </p:nvSpPr>
        <p:spPr>
          <a:xfrm>
            <a:off x="0" y="2037006"/>
            <a:ext cx="7199313" cy="6771084"/>
          </a:xfrm>
          <a:prstGeom prst="rect">
            <a:avLst/>
          </a:prstGeom>
          <a:ln w="19050">
            <a:solidFill>
              <a:srgbClr val="0070C0"/>
            </a:solidFill>
          </a:ln>
        </p:spPr>
        <p:txBody>
          <a:bodyPr wrap="square">
            <a:spAutoFit/>
          </a:bodyPr>
          <a:lstStyle/>
          <a:p>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新型コロナウイルス感染症の影響を受けている中小企業者に対して、売上拡大・販路拡大を支援する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ため、展示会（オンライン開催を含む）・見本市等へ出展する際にかかる費用の補助を行います。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◆対象者</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zh-CN" altLang="en-US" sz="1400" dirty="0" smtClean="0">
                <a:latin typeface="メイリオ" panose="020B0604030504040204" pitchFamily="50" charset="-128"/>
                <a:ea typeface="メイリオ" panose="020B0604030504040204" pitchFamily="50" charset="-128"/>
                <a:cs typeface="メイリオ" panose="020B0604030504040204" pitchFamily="50" charset="-128"/>
              </a:rPr>
              <a:t>区内</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zh-CN"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中小企業</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・個人事業主の方</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smtClean="0">
                <a:latin typeface="メイリオ" panose="020B0604030504040204" pitchFamily="50" charset="-128"/>
                <a:ea typeface="メイリオ" panose="020B0604030504040204" pitchFamily="50" charset="-128"/>
                <a:cs typeface="メイリオ" panose="020B0604030504040204" pitchFamily="50" charset="-128"/>
              </a:rPr>
              <a:t>詳しくは募集要項をご確認ください</a:t>
            </a:r>
            <a:endParaRPr lang="en-US" altLang="ja-JP" sz="11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補助</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対象経費</a:t>
            </a:r>
            <a:endParaRPr lang="en-US" altLang="ja-JP"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①出展小間料及び小間装飾費</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②オンライン展示会等で使用するコンテンツ作成費</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◆補助率</a:t>
            </a:r>
            <a:endPar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補助</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対象経費</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／３以内</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（千円未満の額は切り捨て）</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◆補助上限額</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国内で開催される展示会等　</a:t>
            </a: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３０万円</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／海外で開催される展示会等　</a:t>
            </a:r>
            <a:r>
              <a:rPr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４０万円</a:t>
            </a:r>
            <a:endParaRPr lang="en-US" altLang="ja-JP"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◆対象期間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令和３年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（木）～令和４年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日（木）</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◆申請受付期間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令和３年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（木）～令和３年 ９月</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０日（</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木</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◆必要書類</a:t>
            </a:r>
            <a:endPar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400" dirty="0" smtClean="0">
                <a:latin typeface="メイリオ" panose="020B0604030504040204" pitchFamily="50" charset="-128"/>
                <a:ea typeface="メイリオ" panose="020B0604030504040204" pitchFamily="50" charset="-128"/>
              </a:rPr>
              <a:t>申請書</a:t>
            </a:r>
            <a:r>
              <a:rPr lang="ja-JP" altLang="en-US" sz="1400" dirty="0" smtClean="0">
                <a:latin typeface="メイリオ" panose="020B0604030504040204" pitchFamily="50" charset="-128"/>
                <a:ea typeface="メイリオ" panose="020B0604030504040204" pitchFamily="50" charset="-128"/>
              </a:rPr>
              <a:t>、申請前確認書、納税証明書等</a:t>
            </a:r>
            <a:endParaRPr lang="en-US" altLang="ja-JP" sz="1400" dirty="0" smtClean="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（詳細は、</a:t>
            </a:r>
            <a:r>
              <a:rPr lang="ja-JP" altLang="en-US" sz="1400" b="1" dirty="0" smtClean="0">
                <a:solidFill>
                  <a:srgbClr val="FF0000"/>
                </a:solidFill>
                <a:latin typeface="メイリオ" panose="020B0604030504040204" pitchFamily="50" charset="-128"/>
                <a:ea typeface="メイリオ" panose="020B0604030504040204" pitchFamily="50" charset="-128"/>
              </a:rPr>
              <a:t>裏面</a:t>
            </a:r>
            <a:r>
              <a:rPr lang="ja-JP" altLang="en-US" sz="1100" dirty="0" smtClean="0">
                <a:latin typeface="メイリオ" panose="020B0604030504040204" pitchFamily="50" charset="-128"/>
                <a:ea typeface="メイリオ" panose="020B0604030504040204" pitchFamily="50" charset="-128"/>
              </a:rPr>
              <a:t>をご確認ください）</a:t>
            </a:r>
            <a:endParaRPr lang="en-US" altLang="ja-JP" sz="1100" dirty="0" smtClean="0">
              <a:latin typeface="メイリオ" panose="020B0604030504040204" pitchFamily="50" charset="-128"/>
              <a:ea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endParaRPr>
          </a:p>
          <a:p>
            <a:endParaRPr lang="en-US" altLang="ja-JP" sz="1100" dirty="0" smtClean="0">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0" y="717740"/>
            <a:ext cx="7199313" cy="1200329"/>
          </a:xfrm>
          <a:prstGeom prst="rect">
            <a:avLst/>
          </a:prstGeom>
          <a:solidFill>
            <a:schemeClr val="accent2">
              <a:lumMod val="75000"/>
            </a:schemeClr>
          </a:solidFill>
        </p:spPr>
        <p:txBody>
          <a:bodyPr wrap="square" rtlCol="0">
            <a:spAutoFit/>
          </a:bodyPr>
          <a:lstStyle/>
          <a:p>
            <a:pPr algn="ctr"/>
            <a:r>
              <a:rPr lang="ja-JP" altLang="en-US" sz="4400" dirty="0" smtClean="0">
                <a:solidFill>
                  <a:schemeClr val="bg1"/>
                </a:solidFill>
                <a:latin typeface="HGS創英角ｺﾞｼｯｸUB" panose="020B0900000000000000" pitchFamily="50" charset="-128"/>
                <a:ea typeface="HGS創英角ｺﾞｼｯｸUB" panose="020B0900000000000000" pitchFamily="50" charset="-128"/>
              </a:rPr>
              <a:t>中小企業展示会等出展支援</a:t>
            </a:r>
            <a:endParaRPr lang="en-US" altLang="ja-JP" sz="4400" dirty="0" smtClean="0">
              <a:solidFill>
                <a:schemeClr val="bg1"/>
              </a:solidFill>
              <a:latin typeface="HGS創英角ｺﾞｼｯｸUB" panose="020B0900000000000000" pitchFamily="50" charset="-128"/>
              <a:ea typeface="HGS創英角ｺﾞｼｯｸUB" panose="020B0900000000000000" pitchFamily="50" charset="-128"/>
            </a:endParaRPr>
          </a:p>
          <a:p>
            <a:pPr algn="ctr"/>
            <a:r>
              <a:rPr lang="ja-JP" altLang="en-US" sz="2800" dirty="0" smtClean="0">
                <a:solidFill>
                  <a:schemeClr val="bg1"/>
                </a:solidFill>
                <a:latin typeface="HGS創英角ｺﾞｼｯｸUB" panose="020B0900000000000000" pitchFamily="50" charset="-128"/>
                <a:ea typeface="HGS創英角ｺﾞｼｯｸUB" panose="020B0900000000000000" pitchFamily="50" charset="-128"/>
              </a:rPr>
              <a:t>～前期募集～</a:t>
            </a:r>
            <a:endParaRPr lang="en-US" altLang="ja-JP" sz="28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26" name="角丸四角形 25"/>
          <p:cNvSpPr/>
          <p:nvPr/>
        </p:nvSpPr>
        <p:spPr>
          <a:xfrm>
            <a:off x="0" y="8663589"/>
            <a:ext cx="7199313" cy="1024333"/>
          </a:xfrm>
          <a:prstGeom prst="roundRect">
            <a:avLst>
              <a:gd name="adj" fmla="val 11369"/>
            </a:avLst>
          </a:prstGeom>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問い合わせ先</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新宿区</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文化観光産業部産業</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振興課</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新宿区</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西新宿</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6-8-2 BIZ</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階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3344-0701</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Fax3344-0221</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詳しく</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はホームページをご覧頂くか、お電話でお問い合わせください。</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a:off x="-1" y="9854"/>
            <a:ext cx="7199313" cy="707886"/>
          </a:xfrm>
          <a:prstGeom prst="rect">
            <a:avLst/>
          </a:prstGeom>
          <a:noFill/>
        </p:spPr>
        <p:txBody>
          <a:bodyPr wrap="square" lIns="91440" tIns="45720" rIns="91440" bIns="45720">
            <a:spAutoFit/>
          </a:bodyPr>
          <a:lstStyle/>
          <a:p>
            <a:r>
              <a:rPr lang="ja-JP" altLang="en-US" sz="2000" b="1" dirty="0" smtClean="0">
                <a:ln w="0"/>
                <a:solidFill>
                  <a:srgbClr val="002060"/>
                </a:solidFill>
                <a:effectLst>
                  <a:outerShdw blurRad="38100" dist="19050" dir="2700000" algn="tl" rotWithShape="0">
                    <a:schemeClr val="dk1">
                      <a:alpha val="40000"/>
                    </a:schemeClr>
                  </a:outerShdw>
                </a:effectLst>
              </a:rPr>
              <a:t>販路拡大を目的として行う展示会・見本市等</a:t>
            </a:r>
            <a:r>
              <a:rPr lang="en-US" altLang="ja-JP" sz="2000" b="1" dirty="0" smtClean="0">
                <a:ln w="0"/>
                <a:solidFill>
                  <a:srgbClr val="002060"/>
                </a:solidFill>
                <a:effectLst>
                  <a:outerShdw blurRad="38100" dist="19050" dir="2700000" algn="tl" rotWithShape="0">
                    <a:schemeClr val="dk1">
                      <a:alpha val="40000"/>
                    </a:schemeClr>
                  </a:outerShdw>
                </a:effectLst>
              </a:rPr>
              <a:t>(</a:t>
            </a:r>
            <a:r>
              <a:rPr lang="ja-JP" altLang="en-US" sz="2000" b="1" dirty="0" smtClean="0">
                <a:ln w="0"/>
                <a:solidFill>
                  <a:srgbClr val="002060"/>
                </a:solidFill>
                <a:effectLst>
                  <a:outerShdw blurRad="38100" dist="19050" dir="2700000" algn="tl" rotWithShape="0">
                    <a:schemeClr val="dk1">
                      <a:alpha val="40000"/>
                    </a:schemeClr>
                  </a:outerShdw>
                </a:effectLst>
              </a:rPr>
              <a:t>オンライン含む</a:t>
            </a:r>
            <a:r>
              <a:rPr lang="en-US" altLang="ja-JP" sz="2000" b="1" dirty="0" smtClean="0">
                <a:ln w="0"/>
                <a:solidFill>
                  <a:srgbClr val="002060"/>
                </a:solidFill>
                <a:effectLst>
                  <a:outerShdw blurRad="38100" dist="19050" dir="2700000" algn="tl" rotWithShape="0">
                    <a:schemeClr val="dk1">
                      <a:alpha val="40000"/>
                    </a:schemeClr>
                  </a:outerShdw>
                </a:effectLst>
              </a:rPr>
              <a:t>)</a:t>
            </a:r>
            <a:r>
              <a:rPr lang="ja-JP" altLang="en-US" sz="2000" b="1" dirty="0" smtClean="0">
                <a:ln w="0"/>
                <a:solidFill>
                  <a:srgbClr val="002060"/>
                </a:solidFill>
                <a:effectLst>
                  <a:outerShdw blurRad="38100" dist="19050" dir="2700000" algn="tl" rotWithShape="0">
                    <a:schemeClr val="dk1">
                      <a:alpha val="40000"/>
                    </a:schemeClr>
                  </a:outerShdw>
                </a:effectLst>
              </a:rPr>
              <a:t>へ出展する際の費用の２／３を補助</a:t>
            </a:r>
            <a:r>
              <a:rPr lang="en-US" altLang="ja-JP" sz="2000" b="1" dirty="0" smtClean="0">
                <a:ln w="0"/>
                <a:solidFill>
                  <a:srgbClr val="002060"/>
                </a:solidFill>
                <a:effectLst>
                  <a:outerShdw blurRad="38100" dist="19050" dir="2700000" algn="tl" rotWithShape="0">
                    <a:schemeClr val="dk1">
                      <a:alpha val="40000"/>
                    </a:schemeClr>
                  </a:outerShdw>
                </a:effectLst>
              </a:rPr>
              <a:t>(</a:t>
            </a:r>
            <a:r>
              <a:rPr lang="ja-JP" altLang="en-US" sz="2000" b="1" dirty="0" smtClean="0">
                <a:ln w="0"/>
                <a:solidFill>
                  <a:srgbClr val="002060"/>
                </a:solidFill>
                <a:effectLst>
                  <a:outerShdw blurRad="38100" dist="19050" dir="2700000" algn="tl" rotWithShape="0">
                    <a:schemeClr val="dk1">
                      <a:alpha val="40000"/>
                    </a:schemeClr>
                  </a:outerShdw>
                </a:effectLst>
              </a:rPr>
              <a:t>最大４０万円まで</a:t>
            </a:r>
            <a:r>
              <a:rPr lang="en-US" altLang="ja-JP" sz="2000" b="1" dirty="0" smtClean="0">
                <a:ln w="0"/>
                <a:solidFill>
                  <a:srgbClr val="002060"/>
                </a:solidFill>
                <a:effectLst>
                  <a:outerShdw blurRad="38100" dist="19050" dir="2700000" algn="tl" rotWithShape="0">
                    <a:schemeClr val="dk1">
                      <a:alpha val="40000"/>
                    </a:schemeClr>
                  </a:outerShdw>
                </a:effectLst>
              </a:rPr>
              <a:t>)</a:t>
            </a:r>
            <a:endParaRPr lang="ja-JP" altLang="en-US" sz="2000" b="1" cap="none" spc="0" dirty="0">
              <a:ln w="0"/>
              <a:solidFill>
                <a:srgbClr val="002060"/>
              </a:solidFill>
              <a:effectLst>
                <a:outerShdw blurRad="38100" dist="19050" dir="2700000" algn="tl" rotWithShape="0">
                  <a:schemeClr val="dk1">
                    <a:alpha val="40000"/>
                  </a:schemeClr>
                </a:outerShdw>
              </a:effectLst>
            </a:endParaRPr>
          </a:p>
        </p:txBody>
      </p:sp>
      <p:pic>
        <p:nvPicPr>
          <p:cNvPr id="5" name="図 4"/>
          <p:cNvPicPr>
            <a:picLocks noChangeAspect="1"/>
          </p:cNvPicPr>
          <p:nvPr/>
        </p:nvPicPr>
        <p:blipFill>
          <a:blip r:embed="rId2"/>
          <a:stretch>
            <a:fillRect/>
          </a:stretch>
        </p:blipFill>
        <p:spPr>
          <a:xfrm>
            <a:off x="4712083" y="6199865"/>
            <a:ext cx="2404255" cy="2404255"/>
          </a:xfrm>
          <a:prstGeom prst="rect">
            <a:avLst/>
          </a:prstGeom>
        </p:spPr>
      </p:pic>
      <p:grpSp>
        <p:nvGrpSpPr>
          <p:cNvPr id="11" name="グループ化 10"/>
          <p:cNvGrpSpPr/>
          <p:nvPr/>
        </p:nvGrpSpPr>
        <p:grpSpPr>
          <a:xfrm>
            <a:off x="3311468" y="8737036"/>
            <a:ext cx="2602742" cy="510970"/>
            <a:chOff x="3543578" y="8822176"/>
            <a:chExt cx="2602742" cy="510970"/>
          </a:xfrm>
        </p:grpSpPr>
        <p:sp>
          <p:nvSpPr>
            <p:cNvPr id="12" name="正方形/長方形 11"/>
            <p:cNvSpPr/>
            <p:nvPr/>
          </p:nvSpPr>
          <p:spPr>
            <a:xfrm>
              <a:off x="3543578" y="8822176"/>
              <a:ext cx="1877438" cy="310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3554328" y="8846564"/>
              <a:ext cx="1877436" cy="261610"/>
            </a:xfrm>
            <a:prstGeom prst="rect">
              <a:avLst/>
            </a:prstGeom>
            <a:noFill/>
          </p:spPr>
          <p:txBody>
            <a:bodyPr wrap="square" lIns="91440" tIns="45720" rIns="91440" bIns="45720">
              <a:spAutoFit/>
            </a:bodyPr>
            <a:lstStyle/>
            <a:p>
              <a:pPr algn="ctr"/>
              <a:r>
                <a:rPr lang="ja-JP" altLang="en-US" sz="1100" b="1" dirty="0" smtClean="0">
                  <a:ln w="0"/>
                  <a:latin typeface="ＭＳ Ｐゴシック" panose="020B0600070205080204" pitchFamily="50" charset="-128"/>
                  <a:ea typeface="ＭＳ Ｐゴシック" panose="020B0600070205080204" pitchFamily="50" charset="-128"/>
                </a:rPr>
                <a:t>新宿区　中小企業展示会</a:t>
              </a:r>
              <a:endParaRPr lang="ja-JP" altLang="en-US" sz="1100" b="1" cap="none" spc="0" dirty="0">
                <a:ln w="0"/>
                <a:solidFill>
                  <a:schemeClr val="tx1"/>
                </a:solidFill>
                <a:latin typeface="ＭＳ Ｐゴシック" panose="020B0600070205080204" pitchFamily="50" charset="-128"/>
                <a:ea typeface="ＭＳ Ｐゴシック" panose="020B0600070205080204" pitchFamily="50" charset="-128"/>
              </a:endParaRPr>
            </a:p>
          </p:txBody>
        </p:sp>
        <p:sp>
          <p:nvSpPr>
            <p:cNvPr id="15" name="角丸四角形 14"/>
            <p:cNvSpPr/>
            <p:nvPr/>
          </p:nvSpPr>
          <p:spPr>
            <a:xfrm>
              <a:off x="5489389" y="8822176"/>
              <a:ext cx="574998" cy="310386"/>
            </a:xfrm>
            <a:prstGeom prst="roundRect">
              <a:avLst/>
            </a:prstGeom>
            <a:solidFill>
              <a:schemeClr val="bg1">
                <a:lumMod val="50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b="1" dirty="0" smtClean="0"/>
                <a:t>検索</a:t>
              </a:r>
              <a:endParaRPr kumimoji="1" lang="ja-JP" altLang="en-US" sz="1050" b="1" dirty="0"/>
            </a:p>
          </p:txBody>
        </p:sp>
        <p:sp>
          <p:nvSpPr>
            <p:cNvPr id="16" name="右矢印 15"/>
            <p:cNvSpPr/>
            <p:nvPr/>
          </p:nvSpPr>
          <p:spPr>
            <a:xfrm rot="13993682">
              <a:off x="5891134" y="9077959"/>
              <a:ext cx="372982" cy="137391"/>
            </a:xfrm>
            <a:prstGeom prst="rightArrow">
              <a:avLst>
                <a:gd name="adj1" fmla="val 50000"/>
                <a:gd name="adj2" fmla="val 111051"/>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7" name="図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7190" y="8767660"/>
            <a:ext cx="821882" cy="821882"/>
          </a:xfrm>
          <a:prstGeom prst="rect">
            <a:avLst/>
          </a:prstGeom>
        </p:spPr>
      </p:pic>
    </p:spTree>
    <p:extLst>
      <p:ext uri="{BB962C8B-B14F-4D97-AF65-F5344CB8AC3E}">
        <p14:creationId xmlns:p14="http://schemas.microsoft.com/office/powerpoint/2010/main" val="3079194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正方形/長方形 19"/>
          <p:cNvSpPr/>
          <p:nvPr/>
        </p:nvSpPr>
        <p:spPr>
          <a:xfrm>
            <a:off x="0" y="475764"/>
            <a:ext cx="2028825" cy="338554"/>
          </a:xfrm>
          <a:prstGeom prst="rect">
            <a:avLst/>
          </a:prstGeom>
          <a:noFill/>
        </p:spPr>
        <p:txBody>
          <a:bodyPr wrap="square" lIns="91440" tIns="45720" rIns="91440" bIns="45720">
            <a:spAutoFit/>
          </a:bodyPr>
          <a:lstStyle/>
          <a:p>
            <a:r>
              <a:rPr lang="en-US" altLang="ja-JP" sz="1600" b="1" dirty="0" smtClean="0">
                <a:ln w="0"/>
                <a:latin typeface="ＭＳ Ｐゴシック" panose="020B0600070205080204" pitchFamily="50" charset="-128"/>
                <a:ea typeface="ＭＳ Ｐゴシック" panose="020B0600070205080204" pitchFamily="50" charset="-128"/>
              </a:rPr>
              <a:t>【</a:t>
            </a:r>
            <a:r>
              <a:rPr lang="ja-JP" altLang="en-US" sz="1600" b="1" dirty="0" smtClean="0">
                <a:ln w="0"/>
                <a:latin typeface="ＭＳ Ｐゴシック" panose="020B0600070205080204" pitchFamily="50" charset="-128"/>
                <a:ea typeface="ＭＳ Ｐゴシック" panose="020B0600070205080204" pitchFamily="50" charset="-128"/>
              </a:rPr>
              <a:t>申込に必要な書類</a:t>
            </a:r>
            <a:r>
              <a:rPr lang="en-US" altLang="ja-JP" sz="1600" b="1" dirty="0" smtClean="0">
                <a:ln w="0"/>
                <a:latin typeface="ＭＳ Ｐゴシック" panose="020B0600070205080204" pitchFamily="50" charset="-128"/>
                <a:ea typeface="ＭＳ Ｐゴシック" panose="020B0600070205080204" pitchFamily="50" charset="-128"/>
              </a:rPr>
              <a:t>】</a:t>
            </a:r>
            <a:endParaRPr lang="ja-JP" altLang="en-US" sz="1600" b="1" cap="none" spc="0" dirty="0">
              <a:ln w="0"/>
              <a:solidFill>
                <a:schemeClr val="tx1"/>
              </a:solidFill>
              <a:latin typeface="ＭＳ Ｐゴシック" panose="020B0600070205080204" pitchFamily="50" charset="-128"/>
              <a:ea typeface="ＭＳ Ｐゴシック" panose="020B0600070205080204" pitchFamily="50" charset="-128"/>
            </a:endParaRPr>
          </a:p>
        </p:txBody>
      </p:sp>
      <p:sp>
        <p:nvSpPr>
          <p:cNvPr id="41" name="正方形/長方形 40"/>
          <p:cNvSpPr/>
          <p:nvPr/>
        </p:nvSpPr>
        <p:spPr>
          <a:xfrm>
            <a:off x="0" y="5886436"/>
            <a:ext cx="3533775" cy="338554"/>
          </a:xfrm>
          <a:prstGeom prst="rect">
            <a:avLst/>
          </a:prstGeom>
          <a:noFill/>
        </p:spPr>
        <p:txBody>
          <a:bodyPr wrap="square" lIns="91440" tIns="45720" rIns="91440" bIns="45720">
            <a:spAutoFit/>
          </a:bodyPr>
          <a:lstStyle/>
          <a:p>
            <a:r>
              <a:rPr lang="en-US" altLang="ja-JP" sz="1600" b="1" dirty="0" smtClean="0">
                <a:ln w="0"/>
                <a:latin typeface="ＭＳ Ｐゴシック" panose="020B0600070205080204" pitchFamily="50" charset="-128"/>
                <a:ea typeface="ＭＳ Ｐゴシック" panose="020B0600070205080204" pitchFamily="50" charset="-128"/>
              </a:rPr>
              <a:t>【</a:t>
            </a:r>
            <a:r>
              <a:rPr lang="ja-JP" altLang="en-US" sz="1600" b="1" dirty="0" smtClean="0">
                <a:ln w="0"/>
                <a:latin typeface="ＭＳ Ｐゴシック" panose="020B0600070205080204" pitchFamily="50" charset="-128"/>
                <a:ea typeface="ＭＳ Ｐゴシック" panose="020B0600070205080204" pitchFamily="50" charset="-128"/>
              </a:rPr>
              <a:t>申請から交付までの流れ</a:t>
            </a:r>
            <a:r>
              <a:rPr lang="en-US" altLang="ja-JP" sz="1600" b="1" dirty="0" smtClean="0">
                <a:ln w="0"/>
                <a:latin typeface="ＭＳ Ｐゴシック" panose="020B0600070205080204" pitchFamily="50" charset="-128"/>
                <a:ea typeface="ＭＳ Ｐゴシック" panose="020B0600070205080204" pitchFamily="50" charset="-128"/>
              </a:rPr>
              <a:t>】</a:t>
            </a:r>
            <a:endParaRPr lang="ja-JP" altLang="en-US" sz="1600" b="1" cap="none" spc="0" dirty="0">
              <a:ln w="0"/>
              <a:solidFill>
                <a:schemeClr val="tx1"/>
              </a:solidFill>
              <a:latin typeface="ＭＳ Ｐゴシック" panose="020B0600070205080204" pitchFamily="50" charset="-128"/>
              <a:ea typeface="ＭＳ Ｐゴシック" panose="020B0600070205080204" pitchFamily="50" charset="-128"/>
            </a:endParaRPr>
          </a:p>
        </p:txBody>
      </p:sp>
      <p:sp>
        <p:nvSpPr>
          <p:cNvPr id="57" name="角丸四角形 56"/>
          <p:cNvSpPr/>
          <p:nvPr/>
        </p:nvSpPr>
        <p:spPr>
          <a:xfrm>
            <a:off x="0" y="8695929"/>
            <a:ext cx="7199313" cy="1024333"/>
          </a:xfrm>
          <a:prstGeom prst="roundRect">
            <a:avLst>
              <a:gd name="adj" fmla="val 11369"/>
            </a:avLst>
          </a:prstGeom>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問い合わせ先</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新宿区</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文化観光産業部産業</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振興課</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新宿区</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西新宿</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6-8-2 BIZ</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新宿</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階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3344-0701</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Fax3344-0221</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詳しく</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はホームページをご覧頂くか、お電話でお問い合わせください。</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テキスト ボックス 65"/>
          <p:cNvSpPr txBox="1"/>
          <p:nvPr/>
        </p:nvSpPr>
        <p:spPr>
          <a:xfrm>
            <a:off x="0" y="-19352"/>
            <a:ext cx="7199313" cy="461665"/>
          </a:xfrm>
          <a:prstGeom prst="rect">
            <a:avLst/>
          </a:prstGeom>
          <a:solidFill>
            <a:schemeClr val="accent2">
              <a:lumMod val="75000"/>
            </a:schemeClr>
          </a:solidFill>
        </p:spPr>
        <p:txBody>
          <a:bodyPr wrap="square" rtlCol="0">
            <a:spAutoFit/>
          </a:bodyPr>
          <a:lstStyle/>
          <a:p>
            <a:pPr algn="ctr"/>
            <a:r>
              <a:rPr lang="ja-JP" altLang="en-US" sz="2400" dirty="0" smtClean="0">
                <a:solidFill>
                  <a:schemeClr val="bg1"/>
                </a:solidFill>
                <a:latin typeface="HGS創英角ｺﾞｼｯｸUB" panose="020B0900000000000000" pitchFamily="50" charset="-128"/>
                <a:ea typeface="HGS創英角ｺﾞｼｯｸUB" panose="020B0900000000000000" pitchFamily="50" charset="-128"/>
              </a:rPr>
              <a:t>中小企業展示会等出展支援</a:t>
            </a:r>
            <a:endParaRPr lang="en-US" altLang="ja-JP" sz="2400" dirty="0">
              <a:solidFill>
                <a:schemeClr val="bg1"/>
              </a:solidFill>
              <a:latin typeface="HGS創英角ｺﾞｼｯｸUB" panose="020B0900000000000000" pitchFamily="50" charset="-128"/>
              <a:ea typeface="HGS創英角ｺﾞｼｯｸUB" panose="020B0900000000000000" pitchFamily="50" charset="-128"/>
            </a:endParaRPr>
          </a:p>
        </p:txBody>
      </p:sp>
      <p:graphicFrame>
        <p:nvGraphicFramePr>
          <p:cNvPr id="3" name="オブジェクト 2"/>
          <p:cNvGraphicFramePr>
            <a:graphicFrameLocks noChangeAspect="1"/>
          </p:cNvGraphicFramePr>
          <p:nvPr>
            <p:extLst>
              <p:ext uri="{D42A27DB-BD31-4B8C-83A1-F6EECF244321}">
                <p14:modId xmlns:p14="http://schemas.microsoft.com/office/powerpoint/2010/main" val="3780678154"/>
              </p:ext>
            </p:extLst>
          </p:nvPr>
        </p:nvGraphicFramePr>
        <p:xfrm>
          <a:off x="21431" y="859540"/>
          <a:ext cx="7156450" cy="3890963"/>
        </p:xfrm>
        <a:graphic>
          <a:graphicData uri="http://schemas.openxmlformats.org/presentationml/2006/ole">
            <mc:AlternateContent xmlns:mc="http://schemas.openxmlformats.org/markup-compatibility/2006">
              <mc:Choice xmlns:v="urn:schemas-microsoft-com:vml" Requires="v">
                <p:oleObj spid="_x0000_s1055" name="ワークシート" r:id="rId3" imgW="7208668" imgH="3916627" progId="Excel.Sheet.12">
                  <p:embed/>
                </p:oleObj>
              </mc:Choice>
              <mc:Fallback>
                <p:oleObj name="ワークシート" r:id="rId3" imgW="7208668" imgH="3916627" progId="Excel.Sheet.12">
                  <p:embed/>
                  <p:pic>
                    <p:nvPicPr>
                      <p:cNvPr id="0" name=""/>
                      <p:cNvPicPr/>
                      <p:nvPr/>
                    </p:nvPicPr>
                    <p:blipFill>
                      <a:blip r:embed="rId4"/>
                      <a:stretch>
                        <a:fillRect/>
                      </a:stretch>
                    </p:blipFill>
                    <p:spPr>
                      <a:xfrm>
                        <a:off x="21431" y="859540"/>
                        <a:ext cx="7156450" cy="3890963"/>
                      </a:xfrm>
                      <a:prstGeom prst="rect">
                        <a:avLst/>
                      </a:prstGeom>
                    </p:spPr>
                  </p:pic>
                </p:oleObj>
              </mc:Fallback>
            </mc:AlternateContent>
          </a:graphicData>
        </a:graphic>
      </p:graphicFrame>
      <p:grpSp>
        <p:nvGrpSpPr>
          <p:cNvPr id="22" name="グループ化 21"/>
          <p:cNvGrpSpPr/>
          <p:nvPr/>
        </p:nvGrpSpPr>
        <p:grpSpPr>
          <a:xfrm>
            <a:off x="281781" y="6227177"/>
            <a:ext cx="641350" cy="2398396"/>
            <a:chOff x="38070" y="-26303"/>
            <a:chExt cx="462654" cy="3363925"/>
          </a:xfrm>
        </p:grpSpPr>
        <p:sp>
          <p:nvSpPr>
            <p:cNvPr id="23" name="角丸四角形 22"/>
            <p:cNvSpPr/>
            <p:nvPr/>
          </p:nvSpPr>
          <p:spPr>
            <a:xfrm>
              <a:off x="62921" y="-26303"/>
              <a:ext cx="422053" cy="994643"/>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１ 申請</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4" name="角丸四角形 23"/>
            <p:cNvSpPr/>
            <p:nvPr/>
          </p:nvSpPr>
          <p:spPr>
            <a:xfrm>
              <a:off x="38070" y="1167248"/>
              <a:ext cx="462654" cy="2170374"/>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所定の提出書類を</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区に提出</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nvGrpSpPr>
          <p:cNvPr id="8" name="グループ化 7"/>
          <p:cNvGrpSpPr/>
          <p:nvPr/>
        </p:nvGrpSpPr>
        <p:grpSpPr>
          <a:xfrm>
            <a:off x="1334240" y="6232257"/>
            <a:ext cx="449580" cy="2388964"/>
            <a:chOff x="1317307" y="5307043"/>
            <a:chExt cx="449580" cy="2388964"/>
          </a:xfrm>
        </p:grpSpPr>
        <p:sp>
          <p:nvSpPr>
            <p:cNvPr id="25" name="角丸四角形 24"/>
            <p:cNvSpPr/>
            <p:nvPr/>
          </p:nvSpPr>
          <p:spPr>
            <a:xfrm>
              <a:off x="1318386" y="6148512"/>
              <a:ext cx="44196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書類審査</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26" name="角丸四角形 25"/>
            <p:cNvSpPr/>
            <p:nvPr/>
          </p:nvSpPr>
          <p:spPr>
            <a:xfrm>
              <a:off x="1317307" y="5307043"/>
              <a:ext cx="44958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２ 審査</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nvGrpSpPr>
          <p:cNvPr id="9" name="グループ化 8"/>
          <p:cNvGrpSpPr/>
          <p:nvPr/>
        </p:nvGrpSpPr>
        <p:grpSpPr>
          <a:xfrm>
            <a:off x="2161986" y="6224002"/>
            <a:ext cx="647700" cy="2397219"/>
            <a:chOff x="2145053" y="5298788"/>
            <a:chExt cx="647700" cy="2397219"/>
          </a:xfrm>
        </p:grpSpPr>
        <p:sp>
          <p:nvSpPr>
            <p:cNvPr id="30" name="角丸四角形 29"/>
            <p:cNvSpPr/>
            <p:nvPr/>
          </p:nvSpPr>
          <p:spPr>
            <a:xfrm>
              <a:off x="2145053" y="6148512"/>
              <a:ext cx="64770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交付（不交付）決定</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通知の送付</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1" name="角丸四角形 30"/>
            <p:cNvSpPr/>
            <p:nvPr/>
          </p:nvSpPr>
          <p:spPr>
            <a:xfrm>
              <a:off x="2249842" y="5298788"/>
              <a:ext cx="44958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３ 決定</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nvGrpSpPr>
          <p:cNvPr id="10" name="グループ化 9"/>
          <p:cNvGrpSpPr/>
          <p:nvPr/>
        </p:nvGrpSpPr>
        <p:grpSpPr>
          <a:xfrm>
            <a:off x="3199310" y="6224002"/>
            <a:ext cx="579120" cy="2397219"/>
            <a:chOff x="3182377" y="5298788"/>
            <a:chExt cx="579120" cy="2397219"/>
          </a:xfrm>
        </p:grpSpPr>
        <p:sp>
          <p:nvSpPr>
            <p:cNvPr id="32" name="角丸四角形 31"/>
            <p:cNvSpPr/>
            <p:nvPr/>
          </p:nvSpPr>
          <p:spPr>
            <a:xfrm>
              <a:off x="3253927" y="6148512"/>
              <a:ext cx="42672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a:solidFill>
                    <a:srgbClr val="000000"/>
                  </a:solidFill>
                  <a:effectLst/>
                  <a:latin typeface="ＭＳ 明朝" panose="02020609040205080304" pitchFamily="17" charset="-128"/>
                  <a:ea typeface="ＭＳ ゴシック" panose="020B0609070205080204" pitchFamily="49" charset="-128"/>
                  <a:cs typeface="Times New Roman" panose="02020603050405020304" pitchFamily="18" charset="0"/>
                </a:rPr>
                <a:t>展示会等への出展</a:t>
              </a:r>
              <a:endParaRPr lang="ja-JP" sz="1200">
                <a:effectLst/>
                <a:latin typeface="ＭＳ 明朝" panose="02020609040205080304" pitchFamily="17" charset="-128"/>
                <a:ea typeface="ＭＳ 明朝" panose="02020609040205080304" pitchFamily="17" charset="-128"/>
                <a:cs typeface="Times New Roman" panose="02020603050405020304" pitchFamily="18" charset="0"/>
              </a:endParaRPr>
            </a:p>
          </p:txBody>
        </p:sp>
        <p:grpSp>
          <p:nvGrpSpPr>
            <p:cNvPr id="4" name="グループ化 3"/>
            <p:cNvGrpSpPr/>
            <p:nvPr/>
          </p:nvGrpSpPr>
          <p:grpSpPr>
            <a:xfrm>
              <a:off x="3182377" y="5298788"/>
              <a:ext cx="579120" cy="709295"/>
              <a:chOff x="2903802" y="5299526"/>
              <a:chExt cx="579120" cy="709295"/>
            </a:xfrm>
          </p:grpSpPr>
          <p:sp>
            <p:nvSpPr>
              <p:cNvPr id="33" name="角丸四角形 32"/>
              <p:cNvSpPr/>
              <p:nvPr/>
            </p:nvSpPr>
            <p:spPr>
              <a:xfrm>
                <a:off x="2903802" y="5299526"/>
                <a:ext cx="57912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en-US" sz="1000">
                    <a:solidFill>
                      <a:srgbClr val="000000"/>
                    </a:solidFill>
                    <a:effectLst/>
                    <a:latin typeface="ＭＳ 明朝" panose="02020609040205080304" pitchFamily="17" charset="-128"/>
                    <a:ea typeface="ＭＳ ゴシック" panose="020B0609070205080204" pitchFamily="49" charset="-128"/>
                    <a:cs typeface="Times New Roman" panose="02020603050405020304" pitchFamily="18" charset="0"/>
                  </a:rPr>
                  <a:t>  </a:t>
                </a:r>
                <a:r>
                  <a:rPr lang="ja-JP" sz="1000">
                    <a:solidFill>
                      <a:srgbClr val="000000"/>
                    </a:solidFill>
                    <a:effectLst/>
                    <a:latin typeface="ＭＳ 明朝" panose="02020609040205080304" pitchFamily="17" charset="-128"/>
                    <a:ea typeface="ＭＳ ゴシック" panose="020B0609070205080204" pitchFamily="49" charset="-128"/>
                    <a:cs typeface="Times New Roman" panose="02020603050405020304" pitchFamily="18" charset="0"/>
                  </a:rPr>
                  <a:t>展示会</a:t>
                </a:r>
                <a:endParaRPr lang="ja-JP" sz="1200">
                  <a:effectLst/>
                  <a:latin typeface="ＭＳ 明朝" panose="02020609040205080304" pitchFamily="17" charset="-128"/>
                  <a:ea typeface="ＭＳ 明朝" panose="02020609040205080304" pitchFamily="17" charset="-128"/>
                  <a:cs typeface="Times New Roman" panose="02020603050405020304" pitchFamily="18" charset="0"/>
                </a:endParaRPr>
              </a:p>
              <a:p>
                <a:pPr algn="ctr">
                  <a:lnSpc>
                    <a:spcPts val="1200"/>
                  </a:lnSpc>
                  <a:spcAft>
                    <a:spcPts val="0"/>
                  </a:spcAft>
                </a:pPr>
                <a:r>
                  <a:rPr lang="ja-JP" sz="1000">
                    <a:solidFill>
                      <a:srgbClr val="000000"/>
                    </a:solidFill>
                    <a:effectLst/>
                    <a:latin typeface="ＭＳ 明朝" panose="02020609040205080304" pitchFamily="17" charset="-128"/>
                    <a:ea typeface="ＭＳ ゴシック" panose="020B0609070205080204" pitchFamily="49" charset="-128"/>
                    <a:cs typeface="Times New Roman" panose="02020603050405020304" pitchFamily="18" charset="0"/>
                  </a:rPr>
                  <a:t>　出展</a:t>
                </a:r>
                <a:endParaRPr lang="ja-JP" sz="12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36" name="テキスト ボックス 23"/>
              <p:cNvSpPr txBox="1"/>
              <p:nvPr/>
            </p:nvSpPr>
            <p:spPr>
              <a:xfrm>
                <a:off x="3039057" y="5314745"/>
                <a:ext cx="325120" cy="285115"/>
              </a:xfrm>
              <a:prstGeom prst="rect">
                <a:avLst/>
              </a:prstGeom>
              <a:noFill/>
              <a:ln w="9525" cmpd="sng">
                <a:noFill/>
              </a:ln>
              <a:effectLst/>
            </p:spPr>
            <p:txBody>
              <a:bodyPr wrap="square" rtlCol="0" anchor="t"/>
              <a:lstStyle/>
              <a:p>
                <a:pPr>
                  <a:spcAft>
                    <a:spcPts val="0"/>
                  </a:spcAft>
                </a:pPr>
                <a:r>
                  <a:rPr lang="ja-JP" sz="105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４</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grpSp>
        <p:nvGrpSpPr>
          <p:cNvPr id="11" name="グループ化 10"/>
          <p:cNvGrpSpPr/>
          <p:nvPr/>
        </p:nvGrpSpPr>
        <p:grpSpPr>
          <a:xfrm>
            <a:off x="4082536" y="6210822"/>
            <a:ext cx="647700" cy="2410399"/>
            <a:chOff x="4065603" y="5285608"/>
            <a:chExt cx="647700" cy="2410399"/>
          </a:xfrm>
        </p:grpSpPr>
        <p:sp>
          <p:nvSpPr>
            <p:cNvPr id="34" name="角丸四角形 33"/>
            <p:cNvSpPr/>
            <p:nvPr/>
          </p:nvSpPr>
          <p:spPr>
            <a:xfrm>
              <a:off x="4065603" y="6148512"/>
              <a:ext cx="64770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indent="133350" algn="just">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実績報告書等を</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indent="133350" algn="just">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区に提出</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nvGrpSpPr>
            <p:cNvPr id="5" name="グループ化 4"/>
            <p:cNvGrpSpPr/>
            <p:nvPr/>
          </p:nvGrpSpPr>
          <p:grpSpPr>
            <a:xfrm>
              <a:off x="4115133" y="5285608"/>
              <a:ext cx="548640" cy="730730"/>
              <a:chOff x="3813069" y="5302119"/>
              <a:chExt cx="548640" cy="730730"/>
            </a:xfrm>
          </p:grpSpPr>
          <p:sp>
            <p:nvSpPr>
              <p:cNvPr id="35" name="角丸四角形 34"/>
              <p:cNvSpPr/>
              <p:nvPr/>
            </p:nvSpPr>
            <p:spPr>
              <a:xfrm>
                <a:off x="3813069" y="5323554"/>
                <a:ext cx="54864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en-US"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報告書</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gn="ctr">
                  <a:lnSpc>
                    <a:spcPts val="1200"/>
                  </a:lnSpc>
                  <a:spcAft>
                    <a:spcPts val="0"/>
                  </a:spcAft>
                </a:pPr>
                <a:r>
                  <a:rPr lang="ja-JP"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　提出</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23"/>
              <p:cNvSpPr txBox="1"/>
              <p:nvPr/>
            </p:nvSpPr>
            <p:spPr>
              <a:xfrm>
                <a:off x="3924829" y="5302119"/>
                <a:ext cx="325120" cy="285115"/>
              </a:xfrm>
              <a:prstGeom prst="rect">
                <a:avLst/>
              </a:prstGeom>
              <a:noFill/>
              <a:ln w="9525" cmpd="sng">
                <a:noFill/>
              </a:ln>
              <a:effectLst/>
            </p:spPr>
            <p:txBody>
              <a:bodyPr wrap="square" rtlCol="0" anchor="t"/>
              <a:lstStyle/>
              <a:p>
                <a:pPr>
                  <a:spcAft>
                    <a:spcPts val="0"/>
                  </a:spcAft>
                </a:pPr>
                <a:r>
                  <a:rPr lang="ja-JP" sz="105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５</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grpSp>
        <p:nvGrpSpPr>
          <p:cNvPr id="13" name="グループ化 12"/>
          <p:cNvGrpSpPr/>
          <p:nvPr/>
        </p:nvGrpSpPr>
        <p:grpSpPr>
          <a:xfrm>
            <a:off x="6157190" y="6224002"/>
            <a:ext cx="662940" cy="2389539"/>
            <a:chOff x="6140257" y="5298788"/>
            <a:chExt cx="662940" cy="2389539"/>
          </a:xfrm>
        </p:grpSpPr>
        <p:sp>
          <p:nvSpPr>
            <p:cNvPr id="40" name="角丸四角形 39"/>
            <p:cNvSpPr/>
            <p:nvPr/>
          </p:nvSpPr>
          <p:spPr>
            <a:xfrm>
              <a:off x="6197407" y="5298788"/>
              <a:ext cx="54864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７ 交付</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2" name="角丸四角形 41"/>
            <p:cNvSpPr/>
            <p:nvPr/>
          </p:nvSpPr>
          <p:spPr>
            <a:xfrm>
              <a:off x="6140257" y="6140832"/>
              <a:ext cx="66294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請求書等に基づき</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indent="133350">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指定口座に振込</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nvGrpSpPr>
          <p:cNvPr id="12" name="グループ化 11"/>
          <p:cNvGrpSpPr/>
          <p:nvPr/>
        </p:nvGrpSpPr>
        <p:grpSpPr>
          <a:xfrm>
            <a:off x="5184601" y="6215299"/>
            <a:ext cx="548640" cy="2398242"/>
            <a:chOff x="5167668" y="5290085"/>
            <a:chExt cx="548640" cy="2398242"/>
          </a:xfrm>
        </p:grpSpPr>
        <p:sp>
          <p:nvSpPr>
            <p:cNvPr id="39" name="角丸四角形 38"/>
            <p:cNvSpPr/>
            <p:nvPr/>
          </p:nvSpPr>
          <p:spPr>
            <a:xfrm>
              <a:off x="5170223" y="6140832"/>
              <a:ext cx="533400" cy="15474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spcAft>
                  <a:spcPts val="0"/>
                </a:spcAft>
              </a:pPr>
              <a:r>
                <a:rPr lang="ja-JP" sz="105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補助金確定通知の送付</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nvGrpSpPr>
            <p:cNvPr id="6" name="グループ化 5"/>
            <p:cNvGrpSpPr/>
            <p:nvPr/>
          </p:nvGrpSpPr>
          <p:grpSpPr>
            <a:xfrm>
              <a:off x="5167668" y="5290085"/>
              <a:ext cx="548640" cy="714221"/>
              <a:chOff x="4723606" y="5302118"/>
              <a:chExt cx="548640" cy="714221"/>
            </a:xfrm>
          </p:grpSpPr>
          <p:sp>
            <p:nvSpPr>
              <p:cNvPr id="38" name="角丸四角形 37"/>
              <p:cNvSpPr/>
              <p:nvPr/>
            </p:nvSpPr>
            <p:spPr>
              <a:xfrm>
                <a:off x="4723606" y="5307044"/>
                <a:ext cx="548640" cy="709295"/>
              </a:xfrm>
              <a:prstGeom prst="roundRect">
                <a:avLst/>
              </a:prstGeom>
              <a:noFill/>
              <a:ln w="12700" cap="flat" cmpd="sng" algn="ctr">
                <a:solidFill>
                  <a:sysClr val="windowText" lastClr="000000"/>
                </a:solidFill>
                <a:prstDash val="solid"/>
              </a:ln>
              <a:effectLst/>
            </p:spPr>
            <p:txBody>
              <a:bodyPr rot="0" spcFirstLastPara="0" vert="eaVert" wrap="square" lIns="91440" tIns="45720" rIns="91440" bIns="45720" numCol="1" spcCol="0" rtlCol="0" fromWordArt="0" anchor="ctr" anchorCtr="0" forceAA="0" compatLnSpc="1">
                <a:prstTxWarp prst="textNoShape">
                  <a:avLst/>
                </a:prstTxWarp>
                <a:noAutofit/>
              </a:bodyPr>
              <a:lstStyle/>
              <a:p>
                <a:pPr algn="ctr">
                  <a:lnSpc>
                    <a:spcPts val="1200"/>
                  </a:lnSpc>
                  <a:spcAft>
                    <a:spcPts val="0"/>
                  </a:spcAft>
                </a:pPr>
                <a:r>
                  <a:rPr lang="en-US"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補助金</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lgn="ctr">
                  <a:lnSpc>
                    <a:spcPts val="1200"/>
                  </a:lnSpc>
                  <a:spcAft>
                    <a:spcPts val="0"/>
                  </a:spcAft>
                </a:pPr>
                <a:r>
                  <a:rPr lang="ja-JP" sz="1000" dirty="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　確定</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44" name="テキスト ボックス 23"/>
              <p:cNvSpPr txBox="1"/>
              <p:nvPr/>
            </p:nvSpPr>
            <p:spPr>
              <a:xfrm>
                <a:off x="4842986" y="5302118"/>
                <a:ext cx="325120" cy="285115"/>
              </a:xfrm>
              <a:prstGeom prst="rect">
                <a:avLst/>
              </a:prstGeom>
              <a:noFill/>
              <a:ln w="9525" cmpd="sng">
                <a:noFill/>
              </a:ln>
              <a:effectLst/>
            </p:spPr>
            <p:txBody>
              <a:bodyPr wrap="square" rtlCol="0" anchor="t"/>
              <a:lstStyle/>
              <a:p>
                <a:pPr>
                  <a:spcAft>
                    <a:spcPts val="0"/>
                  </a:spcAft>
                </a:pPr>
                <a:r>
                  <a:rPr lang="ja-JP" altLang="en-US" sz="1050" dirty="0" smtClean="0">
                    <a:solidFill>
                      <a:srgbClr val="000000"/>
                    </a:solidFill>
                    <a:effectLst/>
                    <a:latin typeface="ＭＳ Ｐゴシック" panose="020B0600070205080204" pitchFamily="50" charset="-128"/>
                    <a:ea typeface="ＭＳ ゴシック" panose="020B0609070205080204" pitchFamily="49" charset="-128"/>
                    <a:cs typeface="Times New Roman" panose="02020603050405020304" pitchFamily="18" charset="0"/>
                  </a:rPr>
                  <a:t>６</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grpSp>
      </p:grpSp>
      <p:sp>
        <p:nvSpPr>
          <p:cNvPr id="58" name="右矢印 57"/>
          <p:cNvSpPr/>
          <p:nvPr/>
        </p:nvSpPr>
        <p:spPr>
          <a:xfrm>
            <a:off x="1045510" y="7272134"/>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59" name="右矢印 58"/>
          <p:cNvSpPr/>
          <p:nvPr/>
        </p:nvSpPr>
        <p:spPr>
          <a:xfrm>
            <a:off x="2935568" y="7272134"/>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60" name="右矢印 59"/>
          <p:cNvSpPr/>
          <p:nvPr/>
        </p:nvSpPr>
        <p:spPr>
          <a:xfrm>
            <a:off x="1864079" y="7273200"/>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61" name="右矢印 60"/>
          <p:cNvSpPr/>
          <p:nvPr/>
        </p:nvSpPr>
        <p:spPr>
          <a:xfrm>
            <a:off x="4860572" y="7265962"/>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62" name="右矢印 61"/>
          <p:cNvSpPr/>
          <p:nvPr/>
        </p:nvSpPr>
        <p:spPr>
          <a:xfrm>
            <a:off x="3792727" y="7255815"/>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63" name="右矢印 62"/>
          <p:cNvSpPr/>
          <p:nvPr/>
        </p:nvSpPr>
        <p:spPr>
          <a:xfrm>
            <a:off x="5845515" y="7255815"/>
            <a:ext cx="216535" cy="342265"/>
          </a:xfrm>
          <a:prstGeom prst="rightArrow">
            <a:avLst/>
          </a:prstGeom>
          <a:solidFill>
            <a:schemeClr val="tx1"/>
          </a:solidFill>
          <a:ln w="9525" cap="flat" cmpd="sng" algn="ctr">
            <a:solidFill>
              <a:sysClr val="windowText" lastClr="000000"/>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endParaRPr lang="ja-JP" altLang="en-US"/>
          </a:p>
        </p:txBody>
      </p:sp>
      <p:sp>
        <p:nvSpPr>
          <p:cNvPr id="64" name="角丸四角形 63"/>
          <p:cNvSpPr/>
          <p:nvPr/>
        </p:nvSpPr>
        <p:spPr>
          <a:xfrm>
            <a:off x="0" y="4774245"/>
            <a:ext cx="7156450" cy="1112191"/>
          </a:xfrm>
          <a:prstGeom prst="roundRect">
            <a:avLst>
              <a:gd name="adj" fmla="val 5201"/>
            </a:avLst>
          </a:prstGeom>
          <a:noFill/>
          <a:ln w="12700"/>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ja-JP" sz="900" dirty="0"/>
              <a:t>～添付書類に関する注意事項～</a:t>
            </a:r>
          </a:p>
          <a:p>
            <a:r>
              <a:rPr lang="ja-JP" altLang="ja-JP" sz="900" dirty="0"/>
              <a:t>※開業届、所得税確定申告書は受付印があるものに限ります。</a:t>
            </a:r>
          </a:p>
          <a:p>
            <a:r>
              <a:rPr lang="ja-JP" altLang="ja-JP" sz="900" dirty="0"/>
              <a:t>※確定申告書は、電子申告をしている場合「メール詳細」を添付してください。</a:t>
            </a:r>
          </a:p>
          <a:p>
            <a:r>
              <a:rPr lang="ja-JP" altLang="ja-JP" sz="900" dirty="0"/>
              <a:t>※創業１年未満で上記納税証明書が提出できない場合は、代表者の「所得税納税証明書</a:t>
            </a:r>
            <a:r>
              <a:rPr lang="en-US" altLang="ja-JP" sz="900" dirty="0"/>
              <a:t>(</a:t>
            </a:r>
            <a:r>
              <a:rPr lang="ja-JP" altLang="ja-JP" sz="900" dirty="0"/>
              <a:t>その１</a:t>
            </a:r>
            <a:r>
              <a:rPr lang="en-US" altLang="ja-JP" sz="900" dirty="0"/>
              <a:t>)</a:t>
            </a:r>
            <a:r>
              <a:rPr lang="ja-JP" altLang="ja-JP" sz="900" dirty="0"/>
              <a:t>」</a:t>
            </a:r>
            <a:r>
              <a:rPr lang="en-US" altLang="ja-JP" sz="900" dirty="0"/>
              <a:t>(</a:t>
            </a:r>
            <a:r>
              <a:rPr lang="ja-JP" altLang="ja-JP" sz="900" dirty="0"/>
              <a:t>税務署発行</a:t>
            </a:r>
            <a:r>
              <a:rPr lang="en-US" altLang="ja-JP" sz="900" dirty="0"/>
              <a:t>)</a:t>
            </a:r>
            <a:r>
              <a:rPr lang="ja-JP" altLang="ja-JP" sz="900" dirty="0" err="1"/>
              <a:t>、</a:t>
            </a:r>
            <a:r>
              <a:rPr lang="ja-JP" altLang="ja-JP" sz="900" dirty="0"/>
              <a:t>及び「住民税納税証明書」</a:t>
            </a:r>
            <a:r>
              <a:rPr lang="en-US" altLang="ja-JP" sz="900" dirty="0"/>
              <a:t>(</a:t>
            </a:r>
            <a:r>
              <a:rPr lang="ja-JP" altLang="ja-JP" sz="900" dirty="0"/>
              <a:t>非課税の場合は非課税証明書、住所地の区市町村発行</a:t>
            </a:r>
            <a:r>
              <a:rPr lang="en-US" altLang="ja-JP" sz="900" dirty="0"/>
              <a:t>)</a:t>
            </a:r>
            <a:r>
              <a:rPr lang="ja-JP" altLang="ja-JP" sz="900" dirty="0" err="1"/>
              <a:t>を提</a:t>
            </a:r>
            <a:r>
              <a:rPr lang="ja-JP" altLang="ja-JP" sz="900" dirty="0"/>
              <a:t>出してください。</a:t>
            </a:r>
          </a:p>
          <a:p>
            <a:r>
              <a:rPr lang="ja-JP" altLang="ja-JP" sz="900" dirty="0"/>
              <a:t>※提出書類が外国語で記載の場合は、訳文を添付してください。</a:t>
            </a:r>
          </a:p>
          <a:p>
            <a:r>
              <a:rPr lang="ja-JP" altLang="ja-JP" sz="900" dirty="0"/>
              <a:t>※上記①～</a:t>
            </a:r>
            <a:r>
              <a:rPr lang="en-US" altLang="ja-JP" sz="900" dirty="0">
                <a:sym typeface="ＭＳ 明朝" panose="02020609040205080304" pitchFamily="17" charset="-128"/>
              </a:rPr>
              <a:t>⑤</a:t>
            </a:r>
            <a:r>
              <a:rPr lang="ja-JP" altLang="ja-JP" sz="900" dirty="0"/>
              <a:t>の他、区長が必要と認める書類を追加で提出いただく場合があります。</a:t>
            </a:r>
          </a:p>
          <a:p>
            <a:r>
              <a:rPr lang="ja-JP" altLang="ja-JP" sz="900" dirty="0"/>
              <a:t>※提出していただいた書類等は、採択の可否に関わらず返却できませんのでご了承ください</a:t>
            </a:r>
            <a:r>
              <a:rPr lang="ja-JP" altLang="ja-JP" sz="900" dirty="0" smtClean="0"/>
              <a:t>。</a:t>
            </a:r>
            <a:endParaRPr lang="ja-JP" altLang="en-US" dirty="0"/>
          </a:p>
        </p:txBody>
      </p:sp>
      <p:grpSp>
        <p:nvGrpSpPr>
          <p:cNvPr id="65" name="グループ化 64"/>
          <p:cNvGrpSpPr/>
          <p:nvPr/>
        </p:nvGrpSpPr>
        <p:grpSpPr>
          <a:xfrm>
            <a:off x="3311468" y="8737036"/>
            <a:ext cx="2602742" cy="510970"/>
            <a:chOff x="3543578" y="8822176"/>
            <a:chExt cx="2602742" cy="510970"/>
          </a:xfrm>
        </p:grpSpPr>
        <p:sp>
          <p:nvSpPr>
            <p:cNvPr id="67" name="正方形/長方形 66"/>
            <p:cNvSpPr/>
            <p:nvPr/>
          </p:nvSpPr>
          <p:spPr>
            <a:xfrm>
              <a:off x="3543578" y="8822176"/>
              <a:ext cx="1877438" cy="3103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p:cNvSpPr/>
            <p:nvPr/>
          </p:nvSpPr>
          <p:spPr>
            <a:xfrm>
              <a:off x="3554328" y="8846564"/>
              <a:ext cx="1877436" cy="261610"/>
            </a:xfrm>
            <a:prstGeom prst="rect">
              <a:avLst/>
            </a:prstGeom>
            <a:noFill/>
          </p:spPr>
          <p:txBody>
            <a:bodyPr wrap="square" lIns="91440" tIns="45720" rIns="91440" bIns="45720">
              <a:spAutoFit/>
            </a:bodyPr>
            <a:lstStyle/>
            <a:p>
              <a:pPr algn="ctr"/>
              <a:r>
                <a:rPr lang="ja-JP" altLang="en-US" sz="1100" b="1" dirty="0" smtClean="0">
                  <a:ln w="0"/>
                  <a:latin typeface="ＭＳ Ｐゴシック" panose="020B0600070205080204" pitchFamily="50" charset="-128"/>
                  <a:ea typeface="ＭＳ Ｐゴシック" panose="020B0600070205080204" pitchFamily="50" charset="-128"/>
                </a:rPr>
                <a:t>新宿区　中小企業展示会</a:t>
              </a:r>
              <a:endParaRPr lang="ja-JP" altLang="en-US" sz="1100" b="1" cap="none" spc="0" dirty="0">
                <a:ln w="0"/>
                <a:solidFill>
                  <a:schemeClr val="tx1"/>
                </a:solidFill>
                <a:latin typeface="ＭＳ Ｐゴシック" panose="020B0600070205080204" pitchFamily="50" charset="-128"/>
                <a:ea typeface="ＭＳ Ｐゴシック" panose="020B0600070205080204" pitchFamily="50" charset="-128"/>
              </a:endParaRPr>
            </a:p>
          </p:txBody>
        </p:sp>
        <p:sp>
          <p:nvSpPr>
            <p:cNvPr id="69" name="角丸四角形 68"/>
            <p:cNvSpPr/>
            <p:nvPr/>
          </p:nvSpPr>
          <p:spPr>
            <a:xfrm>
              <a:off x="5489389" y="8822176"/>
              <a:ext cx="574998" cy="310386"/>
            </a:xfrm>
            <a:prstGeom prst="roundRect">
              <a:avLst/>
            </a:prstGeom>
            <a:solidFill>
              <a:schemeClr val="bg1">
                <a:lumMod val="50000"/>
              </a:schemeClr>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b="1" dirty="0" smtClean="0"/>
                <a:t>検索</a:t>
              </a:r>
              <a:endParaRPr kumimoji="1" lang="ja-JP" altLang="en-US" sz="1050" b="1" dirty="0"/>
            </a:p>
          </p:txBody>
        </p:sp>
        <p:sp>
          <p:nvSpPr>
            <p:cNvPr id="70" name="右矢印 69"/>
            <p:cNvSpPr/>
            <p:nvPr/>
          </p:nvSpPr>
          <p:spPr>
            <a:xfrm rot="13993682">
              <a:off x="5891134" y="9077959"/>
              <a:ext cx="372982" cy="137391"/>
            </a:xfrm>
            <a:prstGeom prst="rightArrow">
              <a:avLst>
                <a:gd name="adj1" fmla="val 50000"/>
                <a:gd name="adj2" fmla="val 111051"/>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4" name="図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57190" y="8767660"/>
            <a:ext cx="821882" cy="821882"/>
          </a:xfrm>
          <a:prstGeom prst="rect">
            <a:avLst/>
          </a:prstGeom>
        </p:spPr>
      </p:pic>
    </p:spTree>
    <p:extLst>
      <p:ext uri="{BB962C8B-B14F-4D97-AF65-F5344CB8AC3E}">
        <p14:creationId xmlns:p14="http://schemas.microsoft.com/office/powerpoint/2010/main" val="1246693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3688</TotalTime>
  <Words>567</Words>
  <Application>Microsoft Office PowerPoint</Application>
  <PresentationFormat>ユーザー設定</PresentationFormat>
  <Paragraphs>77</Paragraphs>
  <Slides>2</Slides>
  <Notes>0</Notes>
  <HiddenSlides>0</HiddenSlides>
  <MMClips>0</MMClips>
  <ScaleCrop>false</ScaleCrop>
  <HeadingPairs>
    <vt:vector size="8" baseType="variant">
      <vt:variant>
        <vt:lpstr>使用されているフォント</vt:lpstr>
      </vt:variant>
      <vt:variant>
        <vt:i4>11</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15" baseType="lpstr">
      <vt:lpstr>HGS創英角ｺﾞｼｯｸUB</vt:lpstr>
      <vt:lpstr>ＭＳ Ｐゴシック</vt:lpstr>
      <vt:lpstr>ＭＳ ゴシック</vt:lpstr>
      <vt:lpstr>ＭＳ 明朝</vt:lpstr>
      <vt:lpstr>メイリオ</vt:lpstr>
      <vt:lpstr>游ゴシック</vt:lpstr>
      <vt:lpstr>游ゴシック Light</vt:lpstr>
      <vt:lpstr>Arial</vt:lpstr>
      <vt:lpstr>Calibri</vt:lpstr>
      <vt:lpstr>Calibri Light</vt:lpstr>
      <vt:lpstr>Times New Roman</vt:lpstr>
      <vt:lpstr>Office テーマ</vt:lpstr>
      <vt:lpstr>ワークシート</vt:lpstr>
      <vt:lpstr>PowerPoint プレゼンテーション</vt:lpstr>
      <vt:lpstr>PowerPoint プレゼンテーション</vt:lpstr>
    </vt:vector>
  </TitlesOfParts>
  <Company>RECRUIT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長瀬　欣子</dc:creator>
  <cp:lastModifiedBy>内藤　昇子</cp:lastModifiedBy>
  <cp:revision>360</cp:revision>
  <cp:lastPrinted>2020-06-29T08:49:55Z</cp:lastPrinted>
  <dcterms:created xsi:type="dcterms:W3CDTF">2017-11-09T00:56:24Z</dcterms:created>
  <dcterms:modified xsi:type="dcterms:W3CDTF">2021-03-24T03:49:49Z</dcterms:modified>
</cp:coreProperties>
</file>