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3" r:id="rId2"/>
    <p:sldId id="264"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orient="horz" pos="1782" userDrawn="1">
          <p15:clr>
            <a:srgbClr val="A4A3A4"/>
          </p15:clr>
        </p15:guide>
        <p15:guide id="5" orient="horz" pos="14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9966"/>
    <a:srgbClr val="FF6600"/>
    <a:srgbClr val="A50021"/>
    <a:srgbClr val="FF0066"/>
    <a:srgbClr val="FF66FF"/>
    <a:srgbClr val="FFCC00"/>
    <a:srgbClr val="FF6699"/>
    <a:srgbClr val="0000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100" d="100"/>
          <a:sy n="100" d="100"/>
        </p:scale>
        <p:origin x="1188" y="-1584"/>
      </p:cViewPr>
      <p:guideLst>
        <p:guide orient="horz" pos="3120"/>
        <p:guide pos="2160"/>
        <p:guide pos="119"/>
        <p:guide orient="horz" pos="1782"/>
        <p:guide orient="horz" pos="1464"/>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6247" cy="498328"/>
          </a:xfrm>
          <a:prstGeom prst="rect">
            <a:avLst/>
          </a:prstGeom>
        </p:spPr>
        <p:txBody>
          <a:bodyPr vert="horz" lIns="92100" tIns="46050" rIns="92100" bIns="46050"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0" tIns="46050" rIns="92100" bIns="46050" rtlCol="0"/>
          <a:lstStyle>
            <a:lvl1pPr algn="r">
              <a:defRPr sz="1200"/>
            </a:lvl1pPr>
          </a:lstStyle>
          <a:p>
            <a:fld id="{11035C0A-6A21-427D-A3EB-E8A52BE8FF8D}" type="datetimeFigureOut">
              <a:rPr kumimoji="1" lang="ja-JP" altLang="en-US" smtClean="0"/>
              <a:t>2020/11/11</a:t>
            </a:fld>
            <a:endParaRPr kumimoji="1" lang="ja-JP" altLang="en-US"/>
          </a:p>
        </p:txBody>
      </p:sp>
      <p:sp>
        <p:nvSpPr>
          <p:cNvPr id="4" name="フッター プレースホルダー 3"/>
          <p:cNvSpPr>
            <a:spLocks noGrp="1"/>
          </p:cNvSpPr>
          <p:nvPr>
            <p:ph type="ftr" sz="quarter" idx="2"/>
          </p:nvPr>
        </p:nvSpPr>
        <p:spPr>
          <a:xfrm>
            <a:off x="2" y="9428310"/>
            <a:ext cx="2946247" cy="498328"/>
          </a:xfrm>
          <a:prstGeom prst="rect">
            <a:avLst/>
          </a:prstGeom>
        </p:spPr>
        <p:txBody>
          <a:bodyPr vert="horz" lIns="92100" tIns="46050" rIns="92100" bIns="4605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0" tIns="46050" rIns="92100" bIns="46050"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5448" cy="497838"/>
          </a:xfrm>
          <a:prstGeom prst="rect">
            <a:avLst/>
          </a:prstGeom>
        </p:spPr>
        <p:txBody>
          <a:bodyPr vert="horz" lIns="91305" tIns="45652" rIns="91305" bIns="45652"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50644" y="2"/>
            <a:ext cx="2945448" cy="497838"/>
          </a:xfrm>
          <a:prstGeom prst="rect">
            <a:avLst/>
          </a:prstGeom>
        </p:spPr>
        <p:txBody>
          <a:bodyPr vert="horz" lIns="91305" tIns="45652" rIns="91305" bIns="45652" rtlCol="0"/>
          <a:lstStyle>
            <a:lvl1pPr algn="r">
              <a:defRPr sz="1200"/>
            </a:lvl1pPr>
          </a:lstStyle>
          <a:p>
            <a:fld id="{7072B0E7-22FF-4BC1-A758-8F10060C7725}" type="datetimeFigureOut">
              <a:rPr kumimoji="1" lang="ja-JP" altLang="en-US" smtClean="0"/>
              <a:t>2020/11/11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05" tIns="45652" rIns="91305" bIns="45652"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305" tIns="45652" rIns="91305"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305" tIns="45652" rIns="91305" bIns="45652"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0" y="540000"/>
            <a:ext cx="6857999" cy="1872000"/>
          </a:xfrm>
          <a:prstGeom prst="roundRect">
            <a:avLst>
              <a:gd name="adj" fmla="val 0"/>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p:cNvSpPr txBox="1"/>
          <p:nvPr/>
        </p:nvSpPr>
        <p:spPr>
          <a:xfrm>
            <a:off x="-25400" y="1770439"/>
            <a:ext cx="7289800" cy="677108"/>
          </a:xfrm>
          <a:prstGeom prst="rect">
            <a:avLst/>
          </a:prstGeom>
          <a:noFill/>
        </p:spPr>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申請</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は</a:t>
            </a:r>
            <a:r>
              <a:rPr kumimoji="1" lang="ja-JP" altLang="en-US" sz="3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お済みですか？</a:t>
            </a:r>
          </a:p>
        </p:txBody>
      </p:sp>
      <p:sp>
        <p:nvSpPr>
          <p:cNvPr id="45" name="テキスト ボックス 44"/>
          <p:cNvSpPr txBox="1"/>
          <p:nvPr/>
        </p:nvSpPr>
        <p:spPr>
          <a:xfrm>
            <a:off x="114532" y="118633"/>
            <a:ext cx="45360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i="0" u="none" strike="noStrike" kern="1200" cap="none" spc="0" normalizeH="0" baseline="0" noProof="0" dirty="0">
              <a:ln>
                <a:noFill/>
              </a:ln>
              <a:effectLst/>
              <a:uLnTx/>
              <a:uFillTx/>
              <a:latin typeface="Calibri" panose="020F0502020204030204"/>
              <a:ea typeface="游ゴシック" panose="020B0400000000000000" pitchFamily="50" charset="-128"/>
            </a:endParaRPr>
          </a:p>
        </p:txBody>
      </p:sp>
      <p:sp>
        <p:nvSpPr>
          <p:cNvPr id="39" name="テキスト ボックス 38"/>
          <p:cNvSpPr txBox="1"/>
          <p:nvPr/>
        </p:nvSpPr>
        <p:spPr>
          <a:xfrm>
            <a:off x="116961" y="785177"/>
            <a:ext cx="6858000" cy="361637"/>
          </a:xfrm>
          <a:prstGeom prst="rect">
            <a:avLst/>
          </a:prstGeom>
          <a:noFill/>
        </p:spPr>
        <p:txBody>
          <a:bodyPr wrap="square" rtlCol="0" anchor="ctr" anchorCtr="0">
            <a:spAutoFit/>
          </a:bodyPr>
          <a:lstStyle/>
          <a:p>
            <a:pPr marL="0" marR="0" lvl="0" indent="0" algn="ctr" defTabSz="457200" rtl="0" eaLnBrk="1" fontAlgn="auto" latinLnBrk="0" hangingPunct="1">
              <a:lnSpc>
                <a:spcPts val="2100"/>
              </a:lnSpc>
              <a:spcBef>
                <a:spcPts val="0"/>
              </a:spcBef>
              <a:spcAft>
                <a:spcPts val="0"/>
              </a:spcAft>
              <a:buClrTx/>
              <a:buSzTx/>
              <a:buFontTx/>
              <a:buNone/>
              <a:tabLst/>
              <a:defRPr/>
            </a:pPr>
            <a:r>
              <a:rPr kumimoji="1" lang="ja-JP" altLang="en-US" sz="3800" b="1" i="0" u="none" strike="noStrike" kern="1200" cap="none" spc="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cs typeface="+mn-cs"/>
              </a:rPr>
              <a:t>家計が急変した</a:t>
            </a:r>
            <a:r>
              <a:rPr kumimoji="1" lang="ja-JP" altLang="en-US" sz="28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ひとり親家庭の方へ</a:t>
            </a:r>
            <a:endParaRPr kumimoji="1" lang="ja-JP" altLang="en-US" sz="3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44" name="テキスト ボックス 43"/>
          <p:cNvSpPr txBox="1"/>
          <p:nvPr/>
        </p:nvSpPr>
        <p:spPr>
          <a:xfrm>
            <a:off x="0" y="2531651"/>
            <a:ext cx="6876000" cy="119006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１世帯当たり</a:t>
            </a:r>
            <a:r>
              <a:rPr kumimoji="1" lang="ja-JP" altLang="en-US" sz="38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５万円</a:t>
            </a:r>
            <a:r>
              <a:rPr kumimoji="1" lang="ja-JP" altLang="en-US" sz="2400" b="1" i="0" u="none"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が受け取れます。</a:t>
            </a:r>
          </a:p>
          <a:p>
            <a:pPr marL="0" marR="0" lvl="0" indent="0" algn="ctr" defTabSz="457200" rtl="0" eaLnBrk="1" fontAlgn="auto" latinLnBrk="0" hangingPunct="1">
              <a:lnSpc>
                <a:spcPts val="4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a:t>
            </a:r>
            <a:r>
              <a:rPr kumimoji="1" lang="ja-JP" altLang="en-US" sz="24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第</a:t>
            </a:r>
            <a:r>
              <a:rPr kumimoji="1" lang="en-US" altLang="ja-JP" sz="24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2</a:t>
            </a:r>
            <a:r>
              <a:rPr kumimoji="1" lang="ja-JP" altLang="en-US" sz="24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子以降</a:t>
            </a:r>
            <a:r>
              <a:rPr kumimoji="1" lang="en-US" altLang="ja-JP" sz="24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1</a:t>
            </a:r>
            <a:r>
              <a:rPr kumimoji="1" lang="ja-JP" altLang="en-US" sz="24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人につき</a:t>
            </a:r>
            <a:r>
              <a:rPr kumimoji="1" lang="en-US" altLang="ja-JP" sz="28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3</a:t>
            </a:r>
            <a:r>
              <a:rPr kumimoji="1" lang="ja-JP" altLang="en-US" sz="2800" b="1" i="0"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万円</a:t>
            </a:r>
            <a:r>
              <a:rPr kumimoji="1" lang="ja-JP" altLang="en-US" sz="2400" b="1" i="0" u="none"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rPr>
              <a:t>を加算）</a:t>
            </a:r>
            <a:endParaRPr kumimoji="1" lang="en-US" altLang="ja-JP" sz="2400" b="1" i="0" u="none" strike="noStrike" kern="1200" cap="none" spc="0" normalizeH="0" baseline="0" noProof="0" dirty="0">
              <a:ln>
                <a:noFill/>
              </a:ln>
              <a:solidFill>
                <a:srgbClr val="3399FF"/>
              </a:solidFill>
              <a:effectLst/>
              <a:uLnTx/>
              <a:uFillTx/>
              <a:latin typeface="メイリオ" panose="020B0604030504040204" pitchFamily="50" charset="-128"/>
              <a:ea typeface="メイリオ" panose="020B0604030504040204" pitchFamily="50" charset="-128"/>
              <a:cs typeface="+mn-cs"/>
            </a:endParaRPr>
          </a:p>
        </p:txBody>
      </p:sp>
      <p:grpSp>
        <p:nvGrpSpPr>
          <p:cNvPr id="8" name="グループ化 7"/>
          <p:cNvGrpSpPr/>
          <p:nvPr/>
        </p:nvGrpSpPr>
        <p:grpSpPr>
          <a:xfrm>
            <a:off x="0" y="8128000"/>
            <a:ext cx="6858000" cy="1778000"/>
            <a:chOff x="0" y="8013700"/>
            <a:chExt cx="6858000" cy="1778000"/>
          </a:xfrm>
        </p:grpSpPr>
        <p:sp>
          <p:nvSpPr>
            <p:cNvPr id="52" name="角丸四角形 51"/>
            <p:cNvSpPr>
              <a:spLocks/>
            </p:cNvSpPr>
            <p:nvPr/>
          </p:nvSpPr>
          <p:spPr>
            <a:xfrm>
              <a:off x="0" y="8013700"/>
              <a:ext cx="6857999" cy="1778000"/>
            </a:xfrm>
            <a:prstGeom prst="roundRect">
              <a:avLst>
                <a:gd name="adj" fmla="val 0"/>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3" name="テキスト ボックス 52"/>
            <p:cNvSpPr txBox="1"/>
            <p:nvPr/>
          </p:nvSpPr>
          <p:spPr>
            <a:xfrm>
              <a:off x="0" y="8074694"/>
              <a:ext cx="6858000" cy="1657752"/>
            </a:xfrm>
            <a:prstGeom prst="rect">
              <a:avLst/>
            </a:prstGeom>
            <a:noFill/>
          </p:spPr>
          <p:txBody>
            <a:bodyPr wrap="square" lIns="72000" tIns="36000" rIns="72000" b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「ひとり親世帯臨時特別給付金」コールセンター</a:t>
              </a:r>
              <a:endParaRPr kumimoji="1" lang="en-US" altLang="ja-JP" sz="15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600"/>
                </a:spcBef>
                <a:spcAft>
                  <a:spcPts val="0"/>
                </a:spcAft>
                <a:buClrTx/>
                <a:buSzTx/>
                <a:buFontTx/>
                <a:buNone/>
                <a:tabLst/>
                <a:defRPr/>
              </a:pPr>
              <a:r>
                <a:rPr kumimoji="1" lang="en-US" altLang="ja-JP"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0120-400-903</a:t>
              </a:r>
              <a:r>
                <a:rPr kumimoji="1" lang="zh-TW"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（受付時間</a:t>
              </a: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zh-TW"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平日</a:t>
              </a:r>
              <a:r>
                <a:rPr kumimoji="1" lang="en-US" altLang="zh-TW"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9:00</a:t>
              </a:r>
              <a:r>
                <a:rPr kumimoji="1" lang="zh-TW"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en-US" altLang="zh-TW"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18:00</a:t>
              </a: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en-US" altLang="ja-JP" sz="4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180000" marR="0" lvl="0" indent="-457200" algn="l" defTabSz="457200" rtl="0" eaLnBrk="1" fontAlgn="auto" latinLnBrk="0" hangingPunct="1">
                <a:lnSpc>
                  <a:spcPct val="100000"/>
                </a:lnSpc>
                <a:spcBef>
                  <a:spcPts val="600"/>
                </a:spcBef>
                <a:spcAft>
                  <a:spcPts val="0"/>
                </a:spcAft>
                <a:buClrTx/>
                <a:buSzTx/>
                <a:buFontTx/>
                <a:buNone/>
                <a:tabLst/>
                <a:defRPr/>
              </a:pPr>
              <a:r>
                <a:rPr kumimoji="1" lang="en-US" altLang="ja-JP"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申請様式の入手方法や、支給時期、申請期限は、地方自治体によって異なります。また、ご自身が支給が受けられるかどうかなどの詳細については、お住まいの市区町村までお問い合わせください。</a:t>
              </a:r>
              <a:endParaRPr kumimoji="1" lang="en-US" altLang="ja-JP"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17" name="テキスト ボックス 16"/>
          <p:cNvSpPr txBox="1"/>
          <p:nvPr/>
        </p:nvSpPr>
        <p:spPr>
          <a:xfrm>
            <a:off x="6674" y="3680040"/>
            <a:ext cx="6870700"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お早めに支給要件をご確認ください！</a:t>
            </a:r>
          </a:p>
        </p:txBody>
      </p:sp>
      <p:sp>
        <p:nvSpPr>
          <p:cNvPr id="55" name="テキスト ボックス 54"/>
          <p:cNvSpPr txBox="1"/>
          <p:nvPr/>
        </p:nvSpPr>
        <p:spPr>
          <a:xfrm>
            <a:off x="449164" y="4635968"/>
            <a:ext cx="6143025" cy="3216265"/>
          </a:xfrm>
          <a:prstGeom prst="rect">
            <a:avLst/>
          </a:prstGeom>
          <a:noFill/>
        </p:spPr>
        <p:txBody>
          <a:bodyPr wrap="square" rtlCol="0">
            <a:spAutoFit/>
          </a:bodyPr>
          <a:lstStyle/>
          <a:p>
            <a:pPr lvl="0">
              <a:lnSpc>
                <a:spcPts val="2000"/>
              </a:lnSpc>
            </a:pPr>
            <a:r>
              <a:rPr kumimoji="1" lang="ja-JP" altLang="en-US" dirty="0">
                <a:solidFill>
                  <a:prstClr val="black"/>
                </a:solidFill>
                <a:latin typeface="メイリオ" panose="020B0604030504040204" pitchFamily="50" charset="-128"/>
                <a:ea typeface="メイリオ" panose="020B0604030504040204" pitchFamily="50" charset="-128"/>
              </a:rPr>
              <a:t>令和２年６月分の児童扶養手当は受給していないが、新型コロナウイルス感染症の影響を受けて家計が急変するなど、収入が児童扶養手当を受給している方と同じ水準となっている。</a:t>
            </a:r>
            <a:endParaRPr kumimoji="1" lang="en-US" altLang="ja-JP" sz="1400" dirty="0">
              <a:solidFill>
                <a:prstClr val="black"/>
              </a:solidFill>
              <a:latin typeface="メイリオ" panose="020B0604030504040204" pitchFamily="50" charset="-128"/>
              <a:ea typeface="メイリオ" panose="020B0604030504040204" pitchFamily="50" charset="-128"/>
            </a:endParaRPr>
          </a:p>
          <a:p>
            <a:r>
              <a:rPr kumimoji="1" lang="ja-JP" altLang="en-US"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srgbClr val="3399FF"/>
                </a:solidFill>
                <a:latin typeface="メイリオ" panose="020B0604030504040204" pitchFamily="50" charset="-128"/>
                <a:ea typeface="メイリオ" panose="020B0604030504040204" pitchFamily="50" charset="-128"/>
              </a:rPr>
              <a:t>▶</a:t>
            </a: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収入基準額（親１人、子ども１人の世帯の場合）：</a:t>
            </a:r>
            <a:r>
              <a:rPr kumimoji="1" lang="en-US" altLang="ja-JP" sz="1500" dirty="0">
                <a:solidFill>
                  <a:prstClr val="black"/>
                </a:solidFill>
                <a:latin typeface="メイリオ" panose="020B0604030504040204" pitchFamily="50" charset="-128"/>
                <a:ea typeface="メイリオ" panose="020B0604030504040204" pitchFamily="50" charset="-128"/>
              </a:rPr>
              <a:t>365</a:t>
            </a:r>
            <a:r>
              <a:rPr kumimoji="1" lang="ja-JP" altLang="en-US" sz="1500" dirty="0">
                <a:solidFill>
                  <a:prstClr val="black"/>
                </a:solidFill>
                <a:latin typeface="メイリオ" panose="020B0604030504040204" pitchFamily="50" charset="-128"/>
                <a:ea typeface="メイリオ" panose="020B0604030504040204" pitchFamily="50" charset="-128"/>
              </a:rPr>
              <a:t>万円未満</a:t>
            </a:r>
            <a:endParaRPr kumimoji="1" lang="en-US" altLang="ja-JP" sz="1500" dirty="0">
              <a:solidFill>
                <a:prstClr val="black"/>
              </a:solidFill>
              <a:latin typeface="メイリオ" panose="020B0604030504040204" pitchFamily="50" charset="-128"/>
              <a:ea typeface="メイリオ" panose="020B0604030504040204" pitchFamily="50" charset="-128"/>
            </a:endParaRPr>
          </a:p>
          <a:p>
            <a:r>
              <a:rPr kumimoji="1" lang="ja-JP" altLang="en-US"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srgbClr val="3399FF"/>
                </a:solidFill>
                <a:latin typeface="メイリオ" panose="020B0604030504040204" pitchFamily="50" charset="-128"/>
                <a:ea typeface="メイリオ" panose="020B0604030504040204" pitchFamily="50" charset="-128"/>
              </a:rPr>
              <a:t>▶</a:t>
            </a: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令和２年６月以降に上記要件に該当した方も対象です。</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468000" lvl="0" indent="-457200"/>
            <a:r>
              <a:rPr kumimoji="1" lang="ja-JP" altLang="en-US"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srgbClr val="3399FF"/>
                </a:solidFill>
                <a:latin typeface="メイリオ" panose="020B0604030504040204" pitchFamily="50" charset="-128"/>
                <a:ea typeface="メイリオ" panose="020B0604030504040204" pitchFamily="50" charset="-128"/>
              </a:rPr>
              <a:t>▶</a:t>
            </a: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「家計が急変」とは収入の減少だけでなく、得られていたはずの収入が得られなかった場合も含みます。</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360000" lvl="0" indent="-457200"/>
            <a:endParaRPr kumimoji="1" lang="ja-JP" altLang="en-US" sz="800" dirty="0">
              <a:solidFill>
                <a:prstClr val="black"/>
              </a:solidFill>
              <a:latin typeface="メイリオ" panose="020B0604030504040204" pitchFamily="50" charset="-128"/>
              <a:ea typeface="メイリオ" panose="020B0604030504040204" pitchFamily="50" charset="-128"/>
            </a:endParaRPr>
          </a:p>
          <a:p>
            <a:pPr lvl="0">
              <a:lnSpc>
                <a:spcPts val="2000"/>
              </a:lnSpc>
              <a:spcBef>
                <a:spcPts val="600"/>
              </a:spcBef>
            </a:pPr>
            <a:r>
              <a:rPr kumimoji="1" lang="ja-JP" altLang="en-US" dirty="0">
                <a:solidFill>
                  <a:prstClr val="black"/>
                </a:solidFill>
                <a:latin typeface="メイリオ" panose="020B0604030504040204" pitchFamily="50" charset="-128"/>
                <a:ea typeface="メイリオ" panose="020B0604030504040204" pitchFamily="50" charset="-128"/>
              </a:rPr>
              <a:t>児童扶養手当の支給要件に該当しているお子さんを監護等している。</a:t>
            </a:r>
            <a:endParaRPr kumimoji="1" lang="en-US" altLang="ja-JP" dirty="0">
              <a:solidFill>
                <a:prstClr val="black"/>
              </a:solidFill>
              <a:latin typeface="メイリオ" panose="020B0604030504040204" pitchFamily="50" charset="-128"/>
              <a:ea typeface="メイリオ" panose="020B0604030504040204" pitchFamily="50" charset="-128"/>
            </a:endParaRPr>
          </a:p>
          <a:p>
            <a:pPr marL="355600" lvl="0" indent="-355600"/>
            <a:r>
              <a:rPr kumimoji="1" lang="ja-JP" altLang="en-US"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srgbClr val="3399FF"/>
                </a:solidFill>
                <a:latin typeface="メイリオ" panose="020B0604030504040204" pitchFamily="50" charset="-128"/>
                <a:ea typeface="メイリオ" panose="020B0604030504040204" pitchFamily="50" charset="-128"/>
              </a:rPr>
              <a:t>▶</a:t>
            </a: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平成</a:t>
            </a:r>
            <a:r>
              <a:rPr kumimoji="1" lang="en-US" altLang="ja-JP" sz="1500" dirty="0">
                <a:solidFill>
                  <a:prstClr val="black"/>
                </a:solidFill>
                <a:latin typeface="メイリオ" panose="020B0604030504040204" pitchFamily="50" charset="-128"/>
                <a:ea typeface="メイリオ" panose="020B0604030504040204" pitchFamily="50" charset="-128"/>
              </a:rPr>
              <a:t>14</a:t>
            </a:r>
            <a:r>
              <a:rPr kumimoji="1" lang="ja-JP" altLang="en-US" sz="1500" dirty="0">
                <a:solidFill>
                  <a:prstClr val="black"/>
                </a:solidFill>
                <a:latin typeface="メイリオ" panose="020B0604030504040204" pitchFamily="50" charset="-128"/>
                <a:ea typeface="メイリオ" panose="020B0604030504040204" pitchFamily="50" charset="-128"/>
              </a:rPr>
              <a:t>年４月１日より後に生まれたお子さんが対象です。</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355600" lvl="0" indent="-355600"/>
            <a:r>
              <a:rPr kumimoji="1" lang="ja-JP" altLang="en-US" sz="1500" dirty="0">
                <a:solidFill>
                  <a:prstClr val="black"/>
                </a:solidFill>
                <a:latin typeface="メイリオ" panose="020B0604030504040204" pitchFamily="50" charset="-128"/>
                <a:ea typeface="メイリオ" panose="020B0604030504040204" pitchFamily="50" charset="-128"/>
              </a:rPr>
              <a:t>　（障害の状態にあるお子さんの場合は</a:t>
            </a:r>
            <a:r>
              <a:rPr kumimoji="1" lang="en-US" altLang="ja-JP" sz="1500" dirty="0">
                <a:solidFill>
                  <a:prstClr val="black"/>
                </a:solidFill>
                <a:latin typeface="メイリオ" panose="020B0604030504040204" pitchFamily="50" charset="-128"/>
                <a:ea typeface="メイリオ" panose="020B0604030504040204" pitchFamily="50" charset="-128"/>
              </a:rPr>
              <a:t>20</a:t>
            </a:r>
            <a:r>
              <a:rPr kumimoji="1" lang="ja-JP" altLang="en-US" sz="1500">
                <a:solidFill>
                  <a:prstClr val="black"/>
                </a:solidFill>
                <a:latin typeface="メイリオ" panose="020B0604030504040204" pitchFamily="50" charset="-128"/>
                <a:ea typeface="メイリオ" panose="020B0604030504040204" pitchFamily="50" charset="-128"/>
              </a:rPr>
              <a:t>歳未満が対象）</a:t>
            </a:r>
            <a:endParaRPr kumimoji="1" lang="ja-JP" altLang="en-US" sz="1500" dirty="0">
              <a:solidFill>
                <a:prstClr val="black"/>
              </a:solidFill>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84381" y="46004"/>
            <a:ext cx="1527900" cy="478123"/>
          </a:xfrm>
          <a:prstGeom prst="rect">
            <a:avLst/>
          </a:prstGeom>
        </p:spPr>
      </p:pic>
      <p:sp>
        <p:nvSpPr>
          <p:cNvPr id="20" name="テキスト ボックス 19"/>
          <p:cNvSpPr txBox="1"/>
          <p:nvPr/>
        </p:nvSpPr>
        <p:spPr>
          <a:xfrm>
            <a:off x="-219" y="1171541"/>
            <a:ext cx="6876000" cy="67710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800" b="1" i="0" u="none" strike="noStrike" kern="1200" cap="none" spc="0" normalizeH="0" baseline="0" noProof="0" dirty="0">
                <a:solidFill>
                  <a:srgbClr val="FFCC66"/>
                </a:solidFill>
                <a:effectLst/>
                <a:uLnTx/>
                <a:uFillTx/>
                <a:latin typeface="メイリオ" panose="020B0604030504040204" pitchFamily="50" charset="-128"/>
                <a:ea typeface="メイリオ" panose="020B0604030504040204" pitchFamily="50" charset="-128"/>
                <a:cs typeface="+mn-cs"/>
              </a:rPr>
              <a:t>ひとり親世帯臨時特別給付金</a:t>
            </a:r>
            <a:r>
              <a:rPr kumimoji="1" lang="ja-JP" altLang="en-US"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の</a:t>
            </a:r>
            <a:endParaRPr kumimoji="1" lang="ja-JP" altLang="en-US" sz="38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cxnSp>
        <p:nvCxnSpPr>
          <p:cNvPr id="22" name="直線コネクタ 21"/>
          <p:cNvCxnSpPr/>
          <p:nvPr/>
        </p:nvCxnSpPr>
        <p:spPr bwMode="auto">
          <a:xfrm flipV="1">
            <a:off x="211509" y="4182934"/>
            <a:ext cx="7569911" cy="6313"/>
          </a:xfrm>
          <a:prstGeom prst="line">
            <a:avLst/>
          </a:prstGeom>
          <a:noFill/>
          <a:ln w="28575" cap="flat" cmpd="sng" algn="ctr">
            <a:solidFill>
              <a:srgbClr val="0000FF"/>
            </a:solidFill>
            <a:prstDash val="solid"/>
            <a:round/>
            <a:headEnd type="none" w="med" len="med"/>
            <a:tailEnd type="none" w="med" len="med"/>
          </a:ln>
          <a:effectLst/>
        </p:spPr>
      </p:cxnSp>
      <p:sp>
        <p:nvSpPr>
          <p:cNvPr id="23" name="正方形/長方形 22"/>
          <p:cNvSpPr/>
          <p:nvPr/>
        </p:nvSpPr>
        <p:spPr bwMode="auto">
          <a:xfrm>
            <a:off x="208334" y="4182934"/>
            <a:ext cx="5076000" cy="324000"/>
          </a:xfrm>
          <a:prstGeom prst="rect">
            <a:avLst/>
          </a:prstGeom>
          <a:solidFill>
            <a:srgbClr val="0000FF"/>
          </a:solidFill>
          <a:ln w="6350" algn="ctr">
            <a:solidFill>
              <a:srgbClr val="0000FF"/>
            </a:solidFill>
            <a:round/>
            <a:headEnd/>
            <a:tailEnd/>
          </a:ln>
          <a:effectLst/>
        </p:spPr>
        <p:txBody>
          <a:bodyPr wrap="square" lIns="91425" tIns="45713" rIns="91425" bIns="45713" rtlCol="0" anchor="ctr" anchorCtr="0"/>
          <a:lstStyle/>
          <a:p>
            <a:pPr algn="ctr"/>
            <a:r>
              <a:rPr lang="ja-JP" altLang="en-US" b="1" dirty="0">
                <a:solidFill>
                  <a:schemeClr val="bg1"/>
                </a:solidFill>
                <a:latin typeface="メイリオ" panose="020B0604030504040204" pitchFamily="50" charset="-128"/>
                <a:ea typeface="メイリオ" panose="020B0604030504040204" pitchFamily="50" charset="-128"/>
              </a:rPr>
              <a:t>支給対象となる方</a:t>
            </a:r>
            <a:r>
              <a:rPr lang="ja-JP" altLang="en-US" sz="1600" b="1" dirty="0">
                <a:solidFill>
                  <a:schemeClr val="bg1"/>
                </a:solidFill>
                <a:latin typeface="メイリオ" panose="020B0604030504040204" pitchFamily="50" charset="-128"/>
                <a:ea typeface="メイリオ" panose="020B0604030504040204" pitchFamily="50" charset="-128"/>
              </a:rPr>
              <a:t>（以下の①</a:t>
            </a:r>
            <a:r>
              <a:rPr lang="ja-JP" altLang="en-US" sz="1600" b="1" u="sng" dirty="0">
                <a:solidFill>
                  <a:schemeClr val="bg1"/>
                </a:solidFill>
                <a:latin typeface="メイリオ" panose="020B0604030504040204" pitchFamily="50" charset="-128"/>
                <a:ea typeface="メイリオ" panose="020B0604030504040204" pitchFamily="50" charset="-128"/>
              </a:rPr>
              <a:t>及び</a:t>
            </a:r>
            <a:r>
              <a:rPr lang="ja-JP" altLang="en-US" sz="1600" b="1" dirty="0">
                <a:solidFill>
                  <a:schemeClr val="bg1"/>
                </a:solidFill>
                <a:latin typeface="メイリオ" panose="020B0604030504040204" pitchFamily="50" charset="-128"/>
                <a:ea typeface="メイリオ" panose="020B0604030504040204" pitchFamily="50" charset="-128"/>
              </a:rPr>
              <a:t>②に該当する方） 　</a:t>
            </a:r>
          </a:p>
        </p:txBody>
      </p:sp>
      <p:sp>
        <p:nvSpPr>
          <p:cNvPr id="4" name="正方形/長方形 3"/>
          <p:cNvSpPr/>
          <p:nvPr/>
        </p:nvSpPr>
        <p:spPr>
          <a:xfrm>
            <a:off x="225877" y="7859808"/>
            <a:ext cx="5738987" cy="276999"/>
          </a:xfrm>
          <a:prstGeom prst="rect">
            <a:avLst/>
          </a:prstGeom>
        </p:spPr>
        <p:txBody>
          <a:bodyPr wrap="square">
            <a:spAutoFit/>
          </a:bodyPr>
          <a:lstStyle/>
          <a:p>
            <a:pPr marL="355600" lvl="0" indent="-355600"/>
            <a:r>
              <a:rPr kumimoji="1" lang="ja-JP" altLang="en-US" sz="1200" dirty="0">
                <a:latin typeface="メイリオ" panose="020B0604030504040204" pitchFamily="50" charset="-128"/>
                <a:ea typeface="メイリオ" panose="020B0604030504040204" pitchFamily="50" charset="-128"/>
              </a:rPr>
              <a:t>＊支給要件など給付金に関する疑問は、下記コールセンターまでお電話ください。</a:t>
            </a:r>
            <a:endParaRPr kumimoji="1" lang="en-US" altLang="ja-JP" sz="12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118978" y="4610100"/>
            <a:ext cx="42712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①</a:t>
            </a:r>
          </a:p>
        </p:txBody>
      </p:sp>
      <p:sp>
        <p:nvSpPr>
          <p:cNvPr id="25" name="テキスト ボックス 24"/>
          <p:cNvSpPr txBox="1"/>
          <p:nvPr/>
        </p:nvSpPr>
        <p:spPr>
          <a:xfrm>
            <a:off x="118978" y="6743700"/>
            <a:ext cx="42712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②</a:t>
            </a:r>
          </a:p>
        </p:txBody>
      </p:sp>
    </p:spTree>
    <p:extLst>
      <p:ext uri="{BB962C8B-B14F-4D97-AF65-F5344CB8AC3E}">
        <p14:creationId xmlns:p14="http://schemas.microsoft.com/office/powerpoint/2010/main" val="2030832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88912" y="8218669"/>
            <a:ext cx="6467075" cy="154538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marL="0" marR="0" lvl="0" indent="0" algn="ctr" defTabSz="147467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2" name="テキスト ボックス 51"/>
          <p:cNvSpPr txBox="1"/>
          <p:nvPr/>
        </p:nvSpPr>
        <p:spPr>
          <a:xfrm>
            <a:off x="854855" y="8290337"/>
            <a:ext cx="5884371" cy="682079"/>
          </a:xfrm>
          <a:prstGeom prst="rect">
            <a:avLst/>
          </a:prstGeom>
          <a:noFill/>
        </p:spPr>
        <p:txBody>
          <a:bodyPr wrap="square" lIns="35989" tIns="35989" rIns="35989" bIns="35989" rtlCol="0" anchor="ctr" anchorCtr="0">
            <a:spAutoFit/>
          </a:bodyPr>
          <a:lstStyle/>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「ひとり親世帯臨時特別給付金</a:t>
            </a:r>
            <a:r>
              <a:rPr kumimoji="0" lang="en-US" altLang="ja-JP" sz="18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 </a:t>
            </a:r>
            <a:r>
              <a:rPr kumimoji="0" lang="ja-JP" altLang="en-US" sz="18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の</a:t>
            </a:r>
            <a:endParaRPr kumimoji="0" lang="en-US" altLang="ja-JP" sz="18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srgbClr val="C00000"/>
                </a:solidFill>
                <a:effectLst/>
                <a:uLnTx/>
                <a:uFillTx/>
                <a:latin typeface="メイリオ" pitchFamily="50" charset="-128"/>
                <a:ea typeface="メイリオ" pitchFamily="50" charset="-128"/>
                <a:cs typeface="メイリオ" pitchFamily="50" charset="-128"/>
              </a:rPr>
              <a:t>“振り込め詐欺”</a:t>
            </a:r>
            <a:r>
              <a:rPr kumimoji="0" lang="ja-JP" altLang="en-US" sz="18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や</a:t>
            </a:r>
            <a:r>
              <a:rPr kumimoji="0" lang="ja-JP" altLang="en-US" sz="1800" b="1" i="0" u="none" strike="noStrike" kern="1200" cap="none" spc="0" normalizeH="0" baseline="0" noProof="0" dirty="0">
                <a:ln>
                  <a:noFill/>
                </a:ln>
                <a:solidFill>
                  <a:srgbClr val="C00000"/>
                </a:solidFill>
                <a:effectLst/>
                <a:uLnTx/>
                <a:uFillTx/>
                <a:latin typeface="メイリオ" pitchFamily="50" charset="-128"/>
                <a:ea typeface="メイリオ" pitchFamily="50" charset="-128"/>
                <a:cs typeface="メイリオ" pitchFamily="50" charset="-128"/>
              </a:rPr>
              <a:t>“個人情報の詐取”</a:t>
            </a:r>
            <a:r>
              <a:rPr kumimoji="0" lang="ja-JP" altLang="en-US" sz="18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97469" y="8352706"/>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marL="0" marR="0" lvl="0" indent="0" algn="ctr" defTabSz="1474670" rtl="0" eaLnBrk="1" fontAlgn="auto" latinLnBrk="0" hangingPunct="1">
                <a:lnSpc>
                  <a:spcPct val="100000"/>
                </a:lnSpc>
                <a:spcBef>
                  <a:spcPts val="0"/>
                </a:spcBef>
                <a:spcAft>
                  <a:spcPts val="0"/>
                </a:spcAft>
                <a:buClrTx/>
                <a:buSzTx/>
                <a:buFontTx/>
                <a:buNone/>
                <a:tabLst/>
                <a:defRPr/>
              </a:pPr>
              <a:endParaRPr kumimoji="0" lang="ja-JP" altLang="en-US" sz="20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265571" y="8904966"/>
            <a:ext cx="6326616" cy="868128"/>
          </a:xfrm>
          <a:prstGeom prst="rect">
            <a:avLst/>
          </a:prstGeom>
          <a:noFill/>
        </p:spPr>
        <p:txBody>
          <a:bodyPr wrap="square" lIns="40238" tIns="52676" rIns="40238" bIns="52676" rtlCol="0" anchor="ctr" anchorCtr="0">
            <a:spAutoFit/>
          </a:bodyPr>
          <a:lstStyle/>
          <a:p>
            <a:pPr marL="0" marR="0" lvl="0" indent="0" algn="l" defTabSz="1474670" rtl="0" eaLnBrk="1" fontAlgn="auto" latinLnBrk="0" hangingPunct="1">
              <a:lnSpc>
                <a:spcPct val="11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ご自宅や職場などに都道府県・市区町村や厚生労働省（の職員）などをかたった不審な電話や郵便があった場合は、お住まいの市区町村や最寄りの警察署（または警察相談専用電話</a:t>
            </a:r>
            <a:r>
              <a:rPr kumimoji="0" lang="en-US" altLang="ja-JP" sz="15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(#9110)</a:t>
            </a:r>
            <a:r>
              <a:rPr kumimoji="0" lang="ja-JP" altLang="en-US" sz="15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）にご連絡ください。</a:t>
            </a:r>
          </a:p>
        </p:txBody>
      </p:sp>
      <p:sp>
        <p:nvSpPr>
          <p:cNvPr id="63" name="テキスト ボックス 62"/>
          <p:cNvSpPr txBox="1"/>
          <p:nvPr/>
        </p:nvSpPr>
        <p:spPr>
          <a:xfrm>
            <a:off x="265985" y="605258"/>
            <a:ext cx="6390002" cy="1631216"/>
          </a:xfrm>
          <a:prstGeom prst="rect">
            <a:avLst/>
          </a:prstGeom>
          <a:noFill/>
        </p:spPr>
        <p:txBody>
          <a:bodyPr wrap="square" rtlCol="0">
            <a:spAutoFit/>
          </a:bodyPr>
          <a:lstStyle/>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ひとり親世帯臨時特別給付金（家計急変者対象）の支給を受けるため  </a:t>
            </a: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には、</a:t>
            </a:r>
            <a:r>
              <a:rPr kumimoji="1" lang="ja-JP" altLang="en-US"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申請が必要</a:t>
            </a: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です。</a:t>
            </a: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ts val="600"/>
              </a:lnSpc>
              <a:spcBef>
                <a:spcPts val="0"/>
              </a:spcBef>
              <a:spcAft>
                <a:spcPts val="0"/>
              </a:spcAft>
              <a:buClrTx/>
              <a:buSzTx/>
              <a:buFontTx/>
              <a:buNone/>
              <a:tabLst/>
              <a:defRPr/>
            </a:pP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申請書に必要事項を記入して、北方町役場福祉健康課の</a:t>
            </a:r>
            <a:r>
              <a:rPr kumimoji="1" lang="ja-JP" altLang="en-US"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窓口に直接</a:t>
            </a: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または</a:t>
            </a:r>
            <a:r>
              <a:rPr kumimoji="1" lang="ja-JP" altLang="en-US"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郵送</a:t>
            </a: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でご提出ください。</a:t>
            </a: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ts val="600"/>
              </a:lnSpc>
              <a:spcBef>
                <a:spcPts val="0"/>
              </a:spcBef>
              <a:spcAft>
                <a:spcPts val="0"/>
              </a:spcAft>
              <a:buClrTx/>
              <a:buSzTx/>
              <a:buFontTx/>
              <a:buNone/>
              <a:tabLst/>
              <a:defRPr/>
            </a:pP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給付金の支給要件に該当する方に対して、申請内容を確認して、申請</a:t>
            </a:r>
            <a:endParaRPr kumimoji="1" lang="en-US" altLang="ja-JP"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500" b="0" i="0" u="none" strike="noStrike" kern="1200" cap="none" spc="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時に指定された口座に</a:t>
            </a:r>
            <a:r>
              <a:rPr kumimoji="1" lang="ja-JP" altLang="en-US"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可能な限り速やかに</a:t>
            </a:r>
            <a:r>
              <a:rPr kumimoji="1" lang="ja-JP" altLang="en-US" sz="1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振り込みます。</a:t>
            </a:r>
          </a:p>
        </p:txBody>
      </p:sp>
      <p:sp>
        <p:nvSpPr>
          <p:cNvPr id="4" name="テキスト ボックス 3"/>
          <p:cNvSpPr txBox="1"/>
          <p:nvPr/>
        </p:nvSpPr>
        <p:spPr>
          <a:xfrm>
            <a:off x="206939" y="4869413"/>
            <a:ext cx="6385247" cy="3304357"/>
          </a:xfrm>
          <a:prstGeom prst="rect">
            <a:avLst/>
          </a:prstGeom>
          <a:noFill/>
        </p:spPr>
        <p:txBody>
          <a:bodyPr wrap="square" lIns="36000" tIns="36000" rIns="36000" bIns="36000" rtlCol="0">
            <a:spAutoFit/>
          </a:bodyPr>
          <a:lstStyle/>
          <a:p>
            <a:pPr marL="180000" lvl="0" indent="-457200">
              <a:spcBef>
                <a:spcPts val="600"/>
              </a:spcBef>
            </a:pPr>
            <a:r>
              <a:rPr kumimoji="1" lang="en-US" altLang="ja-JP" sz="1500" dirty="0">
                <a:solidFill>
                  <a:prstClr val="black"/>
                </a:solidFill>
                <a:latin typeface="メイリオ" panose="020B0604030504040204" pitchFamily="50" charset="-128"/>
                <a:ea typeface="メイリオ" panose="020B0604030504040204" pitchFamily="50" charset="-128"/>
              </a:rPr>
              <a:t>Q</a:t>
            </a:r>
            <a:r>
              <a:rPr kumimoji="1" lang="ja-JP" altLang="en-US" sz="1500" dirty="0">
                <a:solidFill>
                  <a:prstClr val="black"/>
                </a:solidFill>
                <a:latin typeface="メイリオ" panose="020B0604030504040204" pitchFamily="50" charset="-128"/>
                <a:ea typeface="メイリオ" panose="020B0604030504040204" pitchFamily="50" charset="-128"/>
              </a:rPr>
              <a:t>）新型コロナウイルスの影響を受けて家計が急変したかどうかは、</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どのように確認するのですか。</a:t>
            </a: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A</a:t>
            </a:r>
            <a:r>
              <a:rPr kumimoji="1" lang="ja-JP" altLang="en-US" sz="1500" dirty="0">
                <a:solidFill>
                  <a:prstClr val="black"/>
                </a:solidFill>
                <a:latin typeface="メイリオ" panose="020B0604030504040204" pitchFamily="50" charset="-128"/>
                <a:ea typeface="メイリオ" panose="020B0604030504040204" pitchFamily="50" charset="-128"/>
              </a:rPr>
              <a:t>）令和２年２月以降の任意の１か月の収入額について、</a:t>
            </a:r>
            <a:r>
              <a:rPr kumimoji="1" lang="en-US" altLang="ja-JP" sz="1500" dirty="0">
                <a:solidFill>
                  <a:prstClr val="black"/>
                </a:solidFill>
                <a:latin typeface="メイリオ" panose="020B0604030504040204" pitchFamily="50" charset="-128"/>
                <a:ea typeface="メイリオ" panose="020B0604030504040204" pitchFamily="50" charset="-128"/>
              </a:rPr>
              <a:t>12</a:t>
            </a:r>
            <a:r>
              <a:rPr kumimoji="1" lang="ja-JP" altLang="en-US" sz="1500" dirty="0">
                <a:solidFill>
                  <a:prstClr val="black"/>
                </a:solidFill>
                <a:latin typeface="メイリオ" panose="020B0604030504040204" pitchFamily="50" charset="-128"/>
                <a:ea typeface="メイリオ" panose="020B0604030504040204" pitchFamily="50" charset="-128"/>
              </a:rPr>
              <a:t>か月換算した</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収入見込額が児童扶養手当の支給制限限度額と同等の収入額未満と</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なれば支給対象です。</a:t>
            </a:r>
          </a:p>
          <a:p>
            <a:pPr marL="180000" lvl="0" indent="-457200">
              <a:spcBef>
                <a:spcPts val="600"/>
              </a:spcBef>
            </a:pPr>
            <a:r>
              <a:rPr kumimoji="1" lang="en-US" altLang="ja-JP" sz="1500" dirty="0">
                <a:solidFill>
                  <a:prstClr val="black"/>
                </a:solidFill>
                <a:latin typeface="メイリオ" panose="020B0604030504040204" pitchFamily="50" charset="-128"/>
                <a:ea typeface="メイリオ" panose="020B0604030504040204" pitchFamily="50" charset="-128"/>
              </a:rPr>
              <a:t>Q</a:t>
            </a:r>
            <a:r>
              <a:rPr kumimoji="1" lang="ja-JP" altLang="en-US" sz="1500" dirty="0">
                <a:solidFill>
                  <a:prstClr val="black"/>
                </a:solidFill>
                <a:latin typeface="メイリオ" panose="020B0604030504040204" pitchFamily="50" charset="-128"/>
                <a:ea typeface="メイリオ" panose="020B0604030504040204" pitchFamily="50" charset="-128"/>
              </a:rPr>
              <a:t>）扶養義務者の収入が減少した場合でも家計急変といえますか。</a:t>
            </a: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A</a:t>
            </a:r>
            <a:r>
              <a:rPr kumimoji="1" lang="ja-JP" altLang="en-US" sz="1500" dirty="0">
                <a:solidFill>
                  <a:prstClr val="black"/>
                </a:solidFill>
                <a:latin typeface="メイリオ" panose="020B0604030504040204" pitchFamily="50" charset="-128"/>
                <a:ea typeface="メイリオ" panose="020B0604030504040204" pitchFamily="50" charset="-128"/>
              </a:rPr>
              <a:t>）消費生活上の家計が同一である扶養義務者の収入が減少した場合でも</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給付金の対象になります。</a:t>
            </a:r>
          </a:p>
          <a:p>
            <a:pPr marL="180000" lvl="0" indent="-457200">
              <a:spcBef>
                <a:spcPts val="600"/>
              </a:spcBef>
            </a:pPr>
            <a:r>
              <a:rPr kumimoji="1" lang="en-US" altLang="ja-JP" sz="1500" dirty="0">
                <a:solidFill>
                  <a:prstClr val="black"/>
                </a:solidFill>
                <a:latin typeface="メイリオ" panose="020B0604030504040204" pitchFamily="50" charset="-128"/>
                <a:ea typeface="メイリオ" panose="020B0604030504040204" pitchFamily="50" charset="-128"/>
              </a:rPr>
              <a:t>Q</a:t>
            </a:r>
            <a:r>
              <a:rPr kumimoji="1" lang="ja-JP" altLang="en-US" sz="1500" dirty="0">
                <a:solidFill>
                  <a:prstClr val="black"/>
                </a:solidFill>
                <a:latin typeface="メイリオ" panose="020B0604030504040204" pitchFamily="50" charset="-128"/>
                <a:ea typeface="メイリオ" panose="020B0604030504040204" pitchFamily="50" charset="-128"/>
              </a:rPr>
              <a:t>）添付書類である「収入の額が分かる書類」とはどのようなものですか。</a:t>
            </a:r>
          </a:p>
          <a:p>
            <a:pPr marL="180000" lvl="0" indent="-457200"/>
            <a:r>
              <a:rPr kumimoji="1" lang="en-US" altLang="ja-JP" sz="1500" dirty="0">
                <a:solidFill>
                  <a:prstClr val="black"/>
                </a:solidFill>
                <a:latin typeface="メイリオ" panose="020B0604030504040204" pitchFamily="50" charset="-128"/>
                <a:ea typeface="メイリオ" panose="020B0604030504040204" pitchFamily="50" charset="-128"/>
              </a:rPr>
              <a:t>A</a:t>
            </a:r>
            <a:r>
              <a:rPr kumimoji="1" lang="ja-JP" altLang="en-US" sz="1500" dirty="0">
                <a:solidFill>
                  <a:prstClr val="black"/>
                </a:solidFill>
                <a:latin typeface="メイリオ" panose="020B0604030504040204" pitchFamily="50" charset="-128"/>
                <a:ea typeface="メイリオ" panose="020B0604030504040204" pitchFamily="50" charset="-128"/>
              </a:rPr>
              <a:t>）例えば、下記が考えられます。</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288000" lvl="0"/>
            <a:r>
              <a:rPr kumimoji="1" lang="ja-JP" altLang="en-US" sz="1500" dirty="0">
                <a:solidFill>
                  <a:prstClr val="black"/>
                </a:solidFill>
                <a:latin typeface="メイリオ" panose="020B0604030504040204" pitchFamily="50" charset="-128"/>
                <a:ea typeface="メイリオ" panose="020B0604030504040204" pitchFamily="50" charset="-128"/>
              </a:rPr>
              <a:t>・給与収入を有する方は給与明細など</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288000" lvl="0"/>
            <a:r>
              <a:rPr kumimoji="1" lang="ja-JP" altLang="en-US" sz="1500" dirty="0">
                <a:solidFill>
                  <a:prstClr val="black"/>
                </a:solidFill>
                <a:latin typeface="メイリオ" panose="020B0604030504040204" pitchFamily="50" charset="-128"/>
                <a:ea typeface="メイリオ" panose="020B0604030504040204" pitchFamily="50" charset="-128"/>
              </a:rPr>
              <a:t>・事業収入または不動産収入を有する方は帳簿など</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288000" lvl="0"/>
            <a:r>
              <a:rPr kumimoji="1" lang="ja-JP" altLang="en-US" sz="1500" dirty="0">
                <a:solidFill>
                  <a:prstClr val="black"/>
                </a:solidFill>
                <a:latin typeface="メイリオ" panose="020B0604030504040204" pitchFamily="50" charset="-128"/>
                <a:ea typeface="メイリオ" panose="020B0604030504040204" pitchFamily="50" charset="-128"/>
              </a:rPr>
              <a:t>・公的年金等収入を有する方は年金額改定通知書など</a:t>
            </a:r>
            <a:endParaRPr kumimoji="1" lang="en-US" altLang="ja-JP" sz="1500" dirty="0">
              <a:solidFill>
                <a:prstClr val="black"/>
              </a:solidFill>
              <a:latin typeface="メイリオ" panose="020B0604030504040204" pitchFamily="50" charset="-128"/>
              <a:ea typeface="メイリオ" panose="020B0604030504040204" pitchFamily="50" charset="-128"/>
            </a:endParaRPr>
          </a:p>
        </p:txBody>
      </p:sp>
      <p:grpSp>
        <p:nvGrpSpPr>
          <p:cNvPr id="2" name="グループ化 1"/>
          <p:cNvGrpSpPr/>
          <p:nvPr/>
        </p:nvGrpSpPr>
        <p:grpSpPr>
          <a:xfrm>
            <a:off x="147752" y="2211763"/>
            <a:ext cx="6591140" cy="1996041"/>
            <a:chOff x="147752" y="1945063"/>
            <a:chExt cx="6591140" cy="1996041"/>
          </a:xfrm>
        </p:grpSpPr>
        <p:grpSp>
          <p:nvGrpSpPr>
            <p:cNvPr id="5" name="グループ化 4"/>
            <p:cNvGrpSpPr/>
            <p:nvPr/>
          </p:nvGrpSpPr>
          <p:grpSpPr>
            <a:xfrm>
              <a:off x="147752" y="1945063"/>
              <a:ext cx="6591140" cy="1615341"/>
              <a:chOff x="147752" y="2580063"/>
              <a:chExt cx="6591140" cy="1615341"/>
            </a:xfrm>
          </p:grpSpPr>
          <p:sp>
            <p:nvSpPr>
              <p:cNvPr id="11" name="角丸四角形 10"/>
              <p:cNvSpPr/>
              <p:nvPr/>
            </p:nvSpPr>
            <p:spPr>
              <a:xfrm>
                <a:off x="196306" y="2683404"/>
                <a:ext cx="1080000" cy="1512000"/>
              </a:xfrm>
              <a:prstGeom prst="roundRect">
                <a:avLst/>
              </a:prstGeom>
              <a:noFill/>
              <a:ln w="28575">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テキスト ボックス 13"/>
              <p:cNvSpPr txBox="1"/>
              <p:nvPr/>
            </p:nvSpPr>
            <p:spPr>
              <a:xfrm>
                <a:off x="147752" y="3164837"/>
                <a:ext cx="1152000" cy="584775"/>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ひとり親世帯</a:t>
                </a:r>
              </a:p>
            </p:txBody>
          </p:sp>
          <p:grpSp>
            <p:nvGrpSpPr>
              <p:cNvPr id="3" name="グループ化 2"/>
              <p:cNvGrpSpPr/>
              <p:nvPr/>
            </p:nvGrpSpPr>
            <p:grpSpPr>
              <a:xfrm>
                <a:off x="1304705" y="2580063"/>
                <a:ext cx="4311905" cy="684000"/>
                <a:chOff x="1921715" y="5081993"/>
                <a:chExt cx="3024000" cy="806681"/>
              </a:xfrm>
            </p:grpSpPr>
            <p:sp>
              <p:nvSpPr>
                <p:cNvPr id="25" name="テキスト ボックス 24"/>
                <p:cNvSpPr txBox="1"/>
                <p:nvPr/>
              </p:nvSpPr>
              <p:spPr>
                <a:xfrm>
                  <a:off x="1921715" y="5291481"/>
                  <a:ext cx="3024000" cy="417426"/>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給付金の申請手続き</a:t>
                  </a:r>
                </a:p>
              </p:txBody>
            </p:sp>
            <p:sp>
              <p:nvSpPr>
                <p:cNvPr id="24" name="右矢印 23"/>
                <p:cNvSpPr/>
                <p:nvPr/>
              </p:nvSpPr>
              <p:spPr>
                <a:xfrm>
                  <a:off x="2005817" y="5081993"/>
                  <a:ext cx="2840870" cy="806681"/>
                </a:xfrm>
                <a:prstGeom prst="rightArrow">
                  <a:avLst/>
                </a:prstGeom>
                <a:noFill/>
                <a:ln w="28575">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67" name="テキスト ボックス 66"/>
              <p:cNvSpPr txBox="1"/>
              <p:nvPr/>
            </p:nvSpPr>
            <p:spPr>
              <a:xfrm>
                <a:off x="1650340" y="3176361"/>
                <a:ext cx="4043110" cy="461665"/>
              </a:xfrm>
              <a:prstGeom prst="rect">
                <a:avLst/>
              </a:prstGeom>
              <a:noFill/>
            </p:spPr>
            <p:txBody>
              <a:bodyPr wrap="square" rtlCol="0">
                <a:spAutoFit/>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お住まいの自治体の窓口に直接か郵送で</a:t>
                </a: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ご提出ください。</a:t>
                </a:r>
              </a:p>
            </p:txBody>
          </p:sp>
          <p:grpSp>
            <p:nvGrpSpPr>
              <p:cNvPr id="68" name="グループ化 67"/>
              <p:cNvGrpSpPr/>
              <p:nvPr/>
            </p:nvGrpSpPr>
            <p:grpSpPr>
              <a:xfrm flipH="1">
                <a:off x="1262171" y="3501206"/>
                <a:ext cx="4218017" cy="684000"/>
                <a:chOff x="1952207" y="4670910"/>
                <a:chExt cx="3024000" cy="889226"/>
              </a:xfrm>
            </p:grpSpPr>
            <p:sp>
              <p:nvSpPr>
                <p:cNvPr id="69" name="テキスト ボックス 68"/>
                <p:cNvSpPr txBox="1"/>
                <p:nvPr/>
              </p:nvSpPr>
              <p:spPr>
                <a:xfrm>
                  <a:off x="1952207" y="4911633"/>
                  <a:ext cx="3024000" cy="460139"/>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1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指定口座へ振込み</a:t>
                  </a:r>
                </a:p>
              </p:txBody>
            </p:sp>
            <p:sp>
              <p:nvSpPr>
                <p:cNvPr id="70" name="右矢印 69"/>
                <p:cNvSpPr/>
                <p:nvPr/>
              </p:nvSpPr>
              <p:spPr>
                <a:xfrm>
                  <a:off x="1970880" y="4670910"/>
                  <a:ext cx="2893226" cy="889226"/>
                </a:xfrm>
                <a:prstGeom prst="rightArrow">
                  <a:avLst/>
                </a:prstGeom>
                <a:noFill/>
                <a:ln w="28575">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38" name="角丸四角形 37"/>
              <p:cNvSpPr/>
              <p:nvPr/>
            </p:nvSpPr>
            <p:spPr>
              <a:xfrm>
                <a:off x="5614178" y="2683404"/>
                <a:ext cx="1080000" cy="1512000"/>
              </a:xfrm>
              <a:prstGeom prst="roundRect">
                <a:avLst/>
              </a:prstGeom>
              <a:noFill/>
              <a:ln w="28575">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9" name="テキスト ボックス 38"/>
              <p:cNvSpPr txBox="1"/>
              <p:nvPr/>
            </p:nvSpPr>
            <p:spPr>
              <a:xfrm>
                <a:off x="5586892" y="3163716"/>
                <a:ext cx="1152000" cy="523220"/>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北方町役場</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メイリオ" panose="020B0604030504040204" pitchFamily="50" charset="-128"/>
                    <a:ea typeface="メイリオ" panose="020B0604030504040204" pitchFamily="50" charset="-128"/>
                  </a:rPr>
                  <a:t>福祉健康課</a:t>
                </a:r>
                <a:endPar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28" name="テキスト ボックス 27"/>
            <p:cNvSpPr txBox="1"/>
            <p:nvPr/>
          </p:nvSpPr>
          <p:spPr>
            <a:xfrm>
              <a:off x="1637459" y="3448661"/>
              <a:ext cx="4218754" cy="492443"/>
            </a:xfrm>
            <a:prstGeom prst="rect">
              <a:avLst/>
            </a:prstGeom>
            <a:noFill/>
          </p:spPr>
          <p:txBody>
            <a:bodyPr wrap="square" rtlCol="0">
              <a:spAutoFit/>
            </a:bodyPr>
            <a:lstStyle/>
            <a:p>
              <a:pPr marL="185738" indent="-185738"/>
              <a:r>
                <a:rPr kumimoji="1" lang="ja-JP" altLang="en-US" sz="14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提出された申請書から、給付金の支給要件に該当</a:t>
              </a:r>
              <a:endParaRPr kumimoji="1" lang="en-US" altLang="ja-JP" sz="1200" dirty="0">
                <a:latin typeface="メイリオ" panose="020B0604030504040204" pitchFamily="50" charset="-128"/>
                <a:ea typeface="メイリオ" panose="020B0604030504040204" pitchFamily="50" charset="-128"/>
              </a:endParaRPr>
            </a:p>
            <a:p>
              <a:pPr marL="185738" indent="-185738"/>
              <a:r>
                <a:rPr kumimoji="1" lang="en-US" altLang="ja-JP" sz="12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するかを判断した上で振り込みが行われます。</a:t>
              </a:r>
              <a:endParaRPr kumimoji="1" lang="en-US" altLang="ja-JP" sz="1200" dirty="0">
                <a:latin typeface="メイリオ" panose="020B0604030504040204" pitchFamily="50" charset="-128"/>
                <a:ea typeface="メイリオ" panose="020B0604030504040204" pitchFamily="50" charset="-128"/>
              </a:endParaRPr>
            </a:p>
          </p:txBody>
        </p:sp>
      </p:grpSp>
      <p:sp>
        <p:nvSpPr>
          <p:cNvPr id="31" name="正方形/長方形 30"/>
          <p:cNvSpPr/>
          <p:nvPr/>
        </p:nvSpPr>
        <p:spPr bwMode="auto">
          <a:xfrm>
            <a:off x="187365" y="163810"/>
            <a:ext cx="4809939" cy="384417"/>
          </a:xfrm>
          <a:prstGeom prst="rect">
            <a:avLst/>
          </a:prstGeom>
          <a:solidFill>
            <a:srgbClr val="0000FF"/>
          </a:solidFill>
          <a:ln w="6350" algn="ctr">
            <a:solidFill>
              <a:srgbClr val="0000FF"/>
            </a:solidFill>
            <a:round/>
            <a:headEnd/>
            <a:tailEnd/>
          </a:ln>
          <a:effectLst/>
        </p:spPr>
        <p:txBody>
          <a:bodyPr wrap="square" lIns="91425" tIns="45713" rIns="91425" bIns="45713" rtlCol="0" anchor="ctr" anchorCtr="0"/>
          <a:lstStyle/>
          <a:p>
            <a:pPr algn="ctr"/>
            <a:r>
              <a:rPr lang="ja-JP" altLang="en-US" b="1" dirty="0">
                <a:solidFill>
                  <a:schemeClr val="bg1"/>
                </a:solidFill>
                <a:latin typeface="メイリオ" panose="020B0604030504040204" pitchFamily="50" charset="-128"/>
                <a:ea typeface="メイリオ" panose="020B0604030504040204" pitchFamily="50" charset="-128"/>
              </a:rPr>
              <a:t>給付金（家計急変者対象）の支給手続き</a:t>
            </a:r>
            <a:r>
              <a:rPr lang="ja-JP" altLang="en-US" sz="1600" b="1" dirty="0">
                <a:solidFill>
                  <a:schemeClr val="bg1"/>
                </a:solidFill>
                <a:latin typeface="メイリオ" panose="020B0604030504040204" pitchFamily="50" charset="-128"/>
                <a:ea typeface="メイリオ" panose="020B0604030504040204" pitchFamily="50" charset="-128"/>
              </a:rPr>
              <a:t>　</a:t>
            </a:r>
          </a:p>
        </p:txBody>
      </p:sp>
      <p:cxnSp>
        <p:nvCxnSpPr>
          <p:cNvPr id="33" name="直線コネクタ 32"/>
          <p:cNvCxnSpPr/>
          <p:nvPr/>
        </p:nvCxnSpPr>
        <p:spPr bwMode="auto">
          <a:xfrm flipV="1">
            <a:off x="197999" y="174445"/>
            <a:ext cx="7569911" cy="6313"/>
          </a:xfrm>
          <a:prstGeom prst="line">
            <a:avLst/>
          </a:prstGeom>
          <a:noFill/>
          <a:ln w="28575" cap="flat" cmpd="sng" algn="ctr">
            <a:solidFill>
              <a:srgbClr val="0000FF"/>
            </a:solidFill>
            <a:prstDash val="solid"/>
            <a:round/>
            <a:headEnd type="none" w="med" len="med"/>
            <a:tailEnd type="none" w="med" len="med"/>
          </a:ln>
          <a:effectLst/>
        </p:spPr>
      </p:cxnSp>
      <p:sp>
        <p:nvSpPr>
          <p:cNvPr id="34" name="正方形/長方形 33"/>
          <p:cNvSpPr/>
          <p:nvPr/>
        </p:nvSpPr>
        <p:spPr bwMode="auto">
          <a:xfrm>
            <a:off x="201536" y="4345967"/>
            <a:ext cx="5805859" cy="384417"/>
          </a:xfrm>
          <a:prstGeom prst="rect">
            <a:avLst/>
          </a:prstGeom>
          <a:solidFill>
            <a:srgbClr val="0000FF"/>
          </a:solidFill>
          <a:ln w="6350" algn="ctr">
            <a:solidFill>
              <a:srgbClr val="0000FF"/>
            </a:solidFill>
            <a:round/>
            <a:headEnd/>
            <a:tailEnd/>
          </a:ln>
          <a:effectLst/>
        </p:spPr>
        <p:txBody>
          <a:bodyPr wrap="square" lIns="91425" tIns="45713" rIns="91425" bIns="45713" rtlCol="0" anchor="ctr" anchorCtr="0"/>
          <a:lstStyle/>
          <a:p>
            <a:pPr algn="ctr"/>
            <a:r>
              <a:rPr lang="ja-JP" altLang="en-US" b="1" dirty="0">
                <a:solidFill>
                  <a:schemeClr val="bg1"/>
                </a:solidFill>
                <a:latin typeface="メイリオ" panose="020B0604030504040204" pitchFamily="50" charset="-128"/>
                <a:ea typeface="メイリオ" panose="020B0604030504040204" pitchFamily="50" charset="-128"/>
              </a:rPr>
              <a:t>給付金（家計急変者対象）について、よくあるご質問</a:t>
            </a:r>
            <a:r>
              <a:rPr lang="ja-JP" altLang="en-US" sz="1600" b="1" dirty="0">
                <a:solidFill>
                  <a:schemeClr val="bg1"/>
                </a:solidFill>
                <a:latin typeface="メイリオ" panose="020B0604030504040204" pitchFamily="50" charset="-128"/>
                <a:ea typeface="メイリオ" panose="020B0604030504040204" pitchFamily="50" charset="-128"/>
              </a:rPr>
              <a:t>　</a:t>
            </a:r>
          </a:p>
        </p:txBody>
      </p:sp>
      <p:cxnSp>
        <p:nvCxnSpPr>
          <p:cNvPr id="35" name="直線コネクタ 34"/>
          <p:cNvCxnSpPr/>
          <p:nvPr/>
        </p:nvCxnSpPr>
        <p:spPr bwMode="auto">
          <a:xfrm flipV="1">
            <a:off x="212170" y="4356602"/>
            <a:ext cx="7569911" cy="6313"/>
          </a:xfrm>
          <a:prstGeom prst="line">
            <a:avLst/>
          </a:prstGeom>
          <a:noFill/>
          <a:ln w="28575" cap="flat" cmpd="sng" algn="ctr">
            <a:solidFill>
              <a:srgbClr val="0000FF"/>
            </a:solidFill>
            <a:prstDash val="solid"/>
            <a:round/>
            <a:headEnd type="none" w="med" len="med"/>
            <a:tailEnd type="none" w="med" len="med"/>
          </a:ln>
          <a:effectLst/>
        </p:spPr>
      </p:cxnSp>
    </p:spTree>
    <p:extLst>
      <p:ext uri="{BB962C8B-B14F-4D97-AF65-F5344CB8AC3E}">
        <p14:creationId xmlns:p14="http://schemas.microsoft.com/office/powerpoint/2010/main" val="256399107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5624</TotalTime>
  <Words>557</Words>
  <Application>Microsoft Office PowerPoint</Application>
  <PresentationFormat>A4 210 x 297 mm</PresentationFormat>
  <Paragraphs>57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fukushi04</cp:lastModifiedBy>
  <cp:revision>346</cp:revision>
  <cp:lastPrinted>2020-11-11T01:17:18Z</cp:lastPrinted>
  <dcterms:created xsi:type="dcterms:W3CDTF">2020-04-07T04:57:46Z</dcterms:created>
  <dcterms:modified xsi:type="dcterms:W3CDTF">2020-11-11T01:17:43Z</dcterms:modified>
</cp:coreProperties>
</file>