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
  </p:notesMasterIdLst>
  <p:handoutMasterIdLst>
    <p:handoutMasterId r:id="rId5"/>
  </p:handoutMasterIdLst>
  <p:sldIdLst>
    <p:sldId id="263" r:id="rId2"/>
    <p:sldId id="264" r:id="rId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pos="119" userDrawn="1">
          <p15:clr>
            <a:srgbClr val="A4A3A4"/>
          </p15:clr>
        </p15:guide>
        <p15:guide id="4" orient="horz" pos="1782" userDrawn="1">
          <p15:clr>
            <a:srgbClr val="A4A3A4"/>
          </p15:clr>
        </p15:guide>
        <p15:guide id="5" orient="horz" pos="146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F9966"/>
    <a:srgbClr val="FF6600"/>
    <a:srgbClr val="A50021"/>
    <a:srgbClr val="FF0066"/>
    <a:srgbClr val="FF66FF"/>
    <a:srgbClr val="FFCC00"/>
    <a:srgbClr val="FF6699"/>
    <a:srgbClr val="0000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6391" autoAdjust="0"/>
  </p:normalViewPr>
  <p:slideViewPr>
    <p:cSldViewPr snapToGrid="0">
      <p:cViewPr>
        <p:scale>
          <a:sx n="100" d="100"/>
          <a:sy n="100" d="100"/>
        </p:scale>
        <p:origin x="1188" y="-1584"/>
      </p:cViewPr>
      <p:guideLst>
        <p:guide orient="horz" pos="3120"/>
        <p:guide pos="2160"/>
        <p:guide pos="119"/>
        <p:guide orient="horz" pos="1782"/>
        <p:guide orient="horz" pos="1464"/>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8" d="100"/>
          <a:sy n="78" d="100"/>
        </p:scale>
        <p:origin x="397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6247" cy="498328"/>
          </a:xfrm>
          <a:prstGeom prst="rect">
            <a:avLst/>
          </a:prstGeom>
        </p:spPr>
        <p:txBody>
          <a:bodyPr vert="horz" lIns="92100" tIns="46050" rIns="92100" bIns="46050" rtlCol="0"/>
          <a:lstStyle>
            <a:lvl1pPr algn="l">
              <a:defRPr sz="1200"/>
            </a:lvl1pPr>
          </a:lstStyle>
          <a:p>
            <a:r>
              <a:rPr kumimoji="1" lang="ja-JP" altLang="en-US"/>
              <a:t>（参考資料２）　</a:t>
            </a:r>
          </a:p>
        </p:txBody>
      </p:sp>
      <p:sp>
        <p:nvSpPr>
          <p:cNvPr id="3" name="日付プレースホルダー 2"/>
          <p:cNvSpPr>
            <a:spLocks noGrp="1"/>
          </p:cNvSpPr>
          <p:nvPr>
            <p:ph type="dt" sz="quarter" idx="1"/>
          </p:nvPr>
        </p:nvSpPr>
        <p:spPr>
          <a:xfrm>
            <a:off x="3849826" y="0"/>
            <a:ext cx="2946246" cy="498328"/>
          </a:xfrm>
          <a:prstGeom prst="rect">
            <a:avLst/>
          </a:prstGeom>
        </p:spPr>
        <p:txBody>
          <a:bodyPr vert="horz" lIns="92100" tIns="46050" rIns="92100" bIns="46050" rtlCol="0"/>
          <a:lstStyle>
            <a:lvl1pPr algn="r">
              <a:defRPr sz="1200"/>
            </a:lvl1pPr>
          </a:lstStyle>
          <a:p>
            <a:fld id="{11035C0A-6A21-427D-A3EB-E8A52BE8FF8D}" type="datetimeFigureOut">
              <a:rPr kumimoji="1" lang="ja-JP" altLang="en-US" smtClean="0"/>
              <a:t>2020/11/11</a:t>
            </a:fld>
            <a:endParaRPr kumimoji="1" lang="ja-JP" altLang="en-US"/>
          </a:p>
        </p:txBody>
      </p:sp>
      <p:sp>
        <p:nvSpPr>
          <p:cNvPr id="4" name="フッター プレースホルダー 3"/>
          <p:cNvSpPr>
            <a:spLocks noGrp="1"/>
          </p:cNvSpPr>
          <p:nvPr>
            <p:ph type="ftr" sz="quarter" idx="2"/>
          </p:nvPr>
        </p:nvSpPr>
        <p:spPr>
          <a:xfrm>
            <a:off x="2" y="9428310"/>
            <a:ext cx="2946247" cy="498328"/>
          </a:xfrm>
          <a:prstGeom prst="rect">
            <a:avLst/>
          </a:prstGeom>
        </p:spPr>
        <p:txBody>
          <a:bodyPr vert="horz" lIns="92100" tIns="46050" rIns="92100" bIns="4605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826" y="9428310"/>
            <a:ext cx="2946246" cy="498328"/>
          </a:xfrm>
          <a:prstGeom prst="rect">
            <a:avLst/>
          </a:prstGeom>
        </p:spPr>
        <p:txBody>
          <a:bodyPr vert="horz" lIns="92100" tIns="46050" rIns="92100" bIns="46050" rtlCol="0" anchor="b"/>
          <a:lstStyle>
            <a:lvl1pPr algn="r">
              <a:defRPr sz="1200"/>
            </a:lvl1pPr>
          </a:lstStyle>
          <a:p>
            <a:fld id="{C91F2FBD-9738-4CB6-A58A-DC9F14A6E17E}" type="slidenum">
              <a:rPr kumimoji="1" lang="ja-JP" altLang="en-US" smtClean="0"/>
              <a:t>‹#›</a:t>
            </a:fld>
            <a:endParaRPr kumimoji="1" lang="ja-JP" altLang="en-US"/>
          </a:p>
        </p:txBody>
      </p:sp>
    </p:spTree>
    <p:extLst>
      <p:ext uri="{BB962C8B-B14F-4D97-AF65-F5344CB8AC3E}">
        <p14:creationId xmlns:p14="http://schemas.microsoft.com/office/powerpoint/2010/main" val="10515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5448" cy="497838"/>
          </a:xfrm>
          <a:prstGeom prst="rect">
            <a:avLst/>
          </a:prstGeom>
        </p:spPr>
        <p:txBody>
          <a:bodyPr vert="horz" lIns="91305" tIns="45652" rIns="91305" bIns="45652" rtlCol="0"/>
          <a:lstStyle>
            <a:lvl1pPr algn="l">
              <a:defRPr sz="1200"/>
            </a:lvl1pPr>
          </a:lstStyle>
          <a:p>
            <a:r>
              <a:rPr kumimoji="1" lang="ja-JP" altLang="en-US"/>
              <a:t>（参考資料２）　</a:t>
            </a:r>
          </a:p>
        </p:txBody>
      </p:sp>
      <p:sp>
        <p:nvSpPr>
          <p:cNvPr id="3" name="日付プレースホルダー 2"/>
          <p:cNvSpPr>
            <a:spLocks noGrp="1"/>
          </p:cNvSpPr>
          <p:nvPr>
            <p:ph type="dt" idx="1"/>
          </p:nvPr>
        </p:nvSpPr>
        <p:spPr>
          <a:xfrm>
            <a:off x="3850644" y="2"/>
            <a:ext cx="2945448" cy="497838"/>
          </a:xfrm>
          <a:prstGeom prst="rect">
            <a:avLst/>
          </a:prstGeom>
        </p:spPr>
        <p:txBody>
          <a:bodyPr vert="horz" lIns="91305" tIns="45652" rIns="91305" bIns="45652" rtlCol="0"/>
          <a:lstStyle>
            <a:lvl1pPr algn="r">
              <a:defRPr sz="1200"/>
            </a:lvl1pPr>
          </a:lstStyle>
          <a:p>
            <a:fld id="{7072B0E7-22FF-4BC1-A758-8F10060C7725}" type="datetimeFigureOut">
              <a:rPr kumimoji="1" lang="ja-JP" altLang="en-US" smtClean="0"/>
              <a:t>2020/11/11</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305" tIns="45652" rIns="91305" bIns="45652" rtlCol="0" anchor="ctr"/>
          <a:lstStyle/>
          <a:p>
            <a:endParaRPr lang="ja-JP" altLang="en-US"/>
          </a:p>
        </p:txBody>
      </p:sp>
      <p:sp>
        <p:nvSpPr>
          <p:cNvPr id="5" name="ノート プレースホルダー 4"/>
          <p:cNvSpPr>
            <a:spLocks noGrp="1"/>
          </p:cNvSpPr>
          <p:nvPr>
            <p:ph type="body" sz="quarter" idx="3"/>
          </p:nvPr>
        </p:nvSpPr>
        <p:spPr>
          <a:xfrm>
            <a:off x="680085" y="4777028"/>
            <a:ext cx="5437506" cy="3908187"/>
          </a:xfrm>
          <a:prstGeom prst="rect">
            <a:avLst/>
          </a:prstGeom>
        </p:spPr>
        <p:txBody>
          <a:bodyPr vert="horz" lIns="91305" tIns="45652" rIns="91305" bIns="4565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801"/>
            <a:ext cx="2945448" cy="497838"/>
          </a:xfrm>
          <a:prstGeom prst="rect">
            <a:avLst/>
          </a:prstGeom>
        </p:spPr>
        <p:txBody>
          <a:bodyPr vert="horz" lIns="91305" tIns="45652" rIns="91305" bIns="4565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4" y="9428801"/>
            <a:ext cx="2945448" cy="497838"/>
          </a:xfrm>
          <a:prstGeom prst="rect">
            <a:avLst/>
          </a:prstGeom>
        </p:spPr>
        <p:txBody>
          <a:bodyPr vert="horz" lIns="91305" tIns="45652" rIns="91305" bIns="45652" rtlCol="0" anchor="b"/>
          <a:lstStyle>
            <a:lvl1pPr algn="r">
              <a:defRPr sz="1200"/>
            </a:lvl1pPr>
          </a:lstStyle>
          <a:p>
            <a:fld id="{E8CB1C19-52BF-4414-988E-4142549F6619}" type="slidenum">
              <a:rPr kumimoji="1" lang="ja-JP" altLang="en-US" smtClean="0"/>
              <a:t>‹#›</a:t>
            </a:fld>
            <a:endParaRPr kumimoji="1" lang="ja-JP" altLang="en-US"/>
          </a:p>
        </p:txBody>
      </p:sp>
    </p:spTree>
    <p:extLst>
      <p:ext uri="{BB962C8B-B14F-4D97-AF65-F5344CB8AC3E}">
        <p14:creationId xmlns:p14="http://schemas.microsoft.com/office/powerpoint/2010/main" val="271356981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14238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421886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1411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81776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87005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2020/11/11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691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7B14F1D-CADF-4750-AFB6-4076E34C72C1}" type="datetimeFigureOut">
              <a:rPr kumimoji="1" lang="ja-JP" altLang="en-US" smtClean="0"/>
              <a:t>2020/11/11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4204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7B14F1D-CADF-4750-AFB6-4076E34C72C1}" type="datetimeFigureOut">
              <a:rPr kumimoji="1" lang="ja-JP" altLang="en-US" smtClean="0"/>
              <a:t>2020/11/11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7795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14F1D-CADF-4750-AFB6-4076E34C72C1}" type="datetimeFigureOut">
              <a:rPr kumimoji="1" lang="ja-JP" altLang="en-US" smtClean="0"/>
              <a:t>2020/11/11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44527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2020/11/11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05743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2020/11/11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09613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B14F1D-CADF-4750-AFB6-4076E34C72C1}" type="datetimeFigureOut">
              <a:rPr kumimoji="1" lang="ja-JP" altLang="en-US" smtClean="0"/>
              <a:t>2020/11/11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0283628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a:spLocks/>
          </p:cNvSpPr>
          <p:nvPr/>
        </p:nvSpPr>
        <p:spPr>
          <a:xfrm>
            <a:off x="0" y="540000"/>
            <a:ext cx="6857999" cy="1872000"/>
          </a:xfrm>
          <a:prstGeom prst="roundRect">
            <a:avLst>
              <a:gd name="adj" fmla="val 0"/>
            </a:avLst>
          </a:prstGeom>
          <a:solidFill>
            <a:srgbClr val="33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 name="テキスト ボックス 1"/>
          <p:cNvSpPr txBox="1"/>
          <p:nvPr/>
        </p:nvSpPr>
        <p:spPr>
          <a:xfrm>
            <a:off x="-25400" y="1770439"/>
            <a:ext cx="7289800" cy="677108"/>
          </a:xfrm>
          <a:prstGeom prst="rect">
            <a:avLst/>
          </a:prstGeom>
          <a:noFill/>
        </p:spPr>
        <p:txBody>
          <a:bodyPr wrap="square"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3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申請</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は</a:t>
            </a:r>
            <a:r>
              <a:rPr kumimoji="1" lang="ja-JP" altLang="en-US" sz="3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お済みですか？</a:t>
            </a:r>
          </a:p>
        </p:txBody>
      </p:sp>
      <p:sp>
        <p:nvSpPr>
          <p:cNvPr id="45" name="テキスト ボックス 44"/>
          <p:cNvSpPr txBox="1"/>
          <p:nvPr/>
        </p:nvSpPr>
        <p:spPr>
          <a:xfrm>
            <a:off x="114532" y="118633"/>
            <a:ext cx="4536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ひとり親のご家庭へ、大切なお知らせ</a:t>
            </a:r>
            <a:endParaRPr kumimoji="1" lang="ja-JP" altLang="en-US" b="1" i="0" u="none" strike="noStrike" kern="1200" cap="none" spc="0" normalizeH="0" baseline="0" noProof="0" dirty="0">
              <a:ln>
                <a:noFill/>
              </a:ln>
              <a:effectLst/>
              <a:uLnTx/>
              <a:uFillTx/>
              <a:latin typeface="Calibri" panose="020F0502020204030204"/>
              <a:ea typeface="游ゴシック" panose="020B0400000000000000" pitchFamily="50" charset="-128"/>
            </a:endParaRPr>
          </a:p>
        </p:txBody>
      </p:sp>
      <p:sp>
        <p:nvSpPr>
          <p:cNvPr id="39" name="テキスト ボックス 38"/>
          <p:cNvSpPr txBox="1"/>
          <p:nvPr/>
        </p:nvSpPr>
        <p:spPr>
          <a:xfrm>
            <a:off x="116961" y="785177"/>
            <a:ext cx="6858000" cy="361637"/>
          </a:xfrm>
          <a:prstGeom prst="rect">
            <a:avLst/>
          </a:prstGeom>
          <a:noFill/>
        </p:spPr>
        <p:txBody>
          <a:bodyPr wrap="square" rtlCol="0" anchor="ctr" anchorCtr="0">
            <a:spAutoFit/>
          </a:bodyPr>
          <a:lstStyle/>
          <a:p>
            <a:pPr marL="0" marR="0" lvl="0" indent="0" algn="ctr" defTabSz="457200" rtl="0" eaLnBrk="1" fontAlgn="auto" latinLnBrk="0" hangingPunct="1">
              <a:lnSpc>
                <a:spcPts val="2100"/>
              </a:lnSpc>
              <a:spcBef>
                <a:spcPts val="0"/>
              </a:spcBef>
              <a:spcAft>
                <a:spcPts val="0"/>
              </a:spcAft>
              <a:buClrTx/>
              <a:buSzTx/>
              <a:buFontTx/>
              <a:buNone/>
              <a:tabLst/>
              <a:defRPr/>
            </a:pPr>
            <a:r>
              <a:rPr kumimoji="1" lang="ja-JP" altLang="en-US" sz="3800" b="1" i="0" u="none" strike="noStrike" kern="1200" cap="none" spc="0" normalizeH="0" baseline="0" noProof="0" dirty="0">
                <a:ln>
                  <a:noFill/>
                </a:ln>
                <a:solidFill>
                  <a:srgbClr val="FFFF00"/>
                </a:solidFill>
                <a:effectLst/>
                <a:uLnTx/>
                <a:uFillTx/>
                <a:latin typeface="メイリオ" panose="020B0604030504040204" pitchFamily="50" charset="-128"/>
                <a:ea typeface="メイリオ" panose="020B0604030504040204" pitchFamily="50" charset="-128"/>
                <a:cs typeface="+mn-cs"/>
              </a:rPr>
              <a:t>家計が急変した</a:t>
            </a:r>
            <a:r>
              <a:rPr kumimoji="1" lang="ja-JP" altLang="en-US" sz="28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ひとり親家庭の方へ</a:t>
            </a:r>
            <a:endParaRPr kumimoji="1" lang="ja-JP" altLang="en-US" sz="3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44" name="テキスト ボックス 43"/>
          <p:cNvSpPr txBox="1"/>
          <p:nvPr/>
        </p:nvSpPr>
        <p:spPr>
          <a:xfrm>
            <a:off x="0" y="2531651"/>
            <a:ext cx="6876000" cy="119006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400" b="1" i="0" strike="noStrike" kern="1200" cap="none" spc="0" normalizeH="0" baseline="0" noProof="0" dirty="0">
                <a:ln>
                  <a:noFill/>
                </a:ln>
                <a:solidFill>
                  <a:srgbClr val="3399FF"/>
                </a:solidFill>
                <a:effectLst/>
                <a:uLnTx/>
                <a:uFillTx/>
                <a:latin typeface="メイリオ" panose="020B0604030504040204" pitchFamily="50" charset="-128"/>
                <a:ea typeface="メイリオ" panose="020B0604030504040204" pitchFamily="50" charset="-128"/>
                <a:cs typeface="+mn-cs"/>
              </a:rPr>
              <a:t>１世帯当たり</a:t>
            </a:r>
            <a:r>
              <a:rPr kumimoji="1" lang="ja-JP" altLang="en-US" sz="3800" b="1" i="0" strike="noStrike" kern="1200" cap="none" spc="0" normalizeH="0" baseline="0" noProof="0" dirty="0">
                <a:ln>
                  <a:noFill/>
                </a:ln>
                <a:solidFill>
                  <a:srgbClr val="3399FF"/>
                </a:solidFill>
                <a:effectLst/>
                <a:uLnTx/>
                <a:uFillTx/>
                <a:latin typeface="メイリオ" panose="020B0604030504040204" pitchFamily="50" charset="-128"/>
                <a:ea typeface="メイリオ" panose="020B0604030504040204" pitchFamily="50" charset="-128"/>
                <a:cs typeface="+mn-cs"/>
              </a:rPr>
              <a:t>５万円</a:t>
            </a:r>
            <a:r>
              <a:rPr kumimoji="1" lang="ja-JP" altLang="en-US" sz="2400" b="1" i="0" u="none" strike="noStrike" kern="1200" cap="none" spc="0" normalizeH="0" baseline="0" noProof="0" dirty="0">
                <a:ln>
                  <a:noFill/>
                </a:ln>
                <a:solidFill>
                  <a:srgbClr val="3399FF"/>
                </a:solidFill>
                <a:effectLst/>
                <a:uLnTx/>
                <a:uFillTx/>
                <a:latin typeface="メイリオ" panose="020B0604030504040204" pitchFamily="50" charset="-128"/>
                <a:ea typeface="メイリオ" panose="020B0604030504040204" pitchFamily="50" charset="-128"/>
                <a:cs typeface="+mn-cs"/>
              </a:rPr>
              <a:t>が受け取れます。</a:t>
            </a:r>
          </a:p>
          <a:p>
            <a:pPr marL="0" marR="0" lvl="0" indent="0" algn="ctr" defTabSz="457200" rtl="0" eaLnBrk="1" fontAlgn="auto" latinLnBrk="0" hangingPunct="1">
              <a:lnSpc>
                <a:spcPts val="4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3399FF"/>
                </a:solidFill>
                <a:effectLst/>
                <a:uLnTx/>
                <a:uFillTx/>
                <a:latin typeface="メイリオ" panose="020B0604030504040204" pitchFamily="50" charset="-128"/>
                <a:ea typeface="メイリオ" panose="020B0604030504040204" pitchFamily="50" charset="-128"/>
                <a:cs typeface="+mn-cs"/>
              </a:rPr>
              <a:t>（</a:t>
            </a:r>
            <a:r>
              <a:rPr kumimoji="1" lang="ja-JP" altLang="en-US" sz="2400" b="1" i="0" strike="noStrike" kern="1200" cap="none" spc="0" normalizeH="0" baseline="0" noProof="0" dirty="0">
                <a:ln>
                  <a:noFill/>
                </a:ln>
                <a:solidFill>
                  <a:srgbClr val="3399FF"/>
                </a:solidFill>
                <a:effectLst/>
                <a:uLnTx/>
                <a:uFillTx/>
                <a:latin typeface="メイリオ" panose="020B0604030504040204" pitchFamily="50" charset="-128"/>
                <a:ea typeface="メイリオ" panose="020B0604030504040204" pitchFamily="50" charset="-128"/>
                <a:cs typeface="+mn-cs"/>
              </a:rPr>
              <a:t>第</a:t>
            </a:r>
            <a:r>
              <a:rPr kumimoji="1" lang="en-US" altLang="ja-JP" sz="2400" b="1" i="0" strike="noStrike" kern="1200" cap="none" spc="0" normalizeH="0" baseline="0" noProof="0" dirty="0">
                <a:ln>
                  <a:noFill/>
                </a:ln>
                <a:solidFill>
                  <a:srgbClr val="3399FF"/>
                </a:solidFill>
                <a:effectLst/>
                <a:uLnTx/>
                <a:uFillTx/>
                <a:latin typeface="メイリオ" panose="020B0604030504040204" pitchFamily="50" charset="-128"/>
                <a:ea typeface="メイリオ" panose="020B0604030504040204" pitchFamily="50" charset="-128"/>
                <a:cs typeface="+mn-cs"/>
              </a:rPr>
              <a:t>2</a:t>
            </a:r>
            <a:r>
              <a:rPr kumimoji="1" lang="ja-JP" altLang="en-US" sz="2400" b="1" i="0" strike="noStrike" kern="1200" cap="none" spc="0" normalizeH="0" baseline="0" noProof="0" dirty="0">
                <a:ln>
                  <a:noFill/>
                </a:ln>
                <a:solidFill>
                  <a:srgbClr val="3399FF"/>
                </a:solidFill>
                <a:effectLst/>
                <a:uLnTx/>
                <a:uFillTx/>
                <a:latin typeface="メイリオ" panose="020B0604030504040204" pitchFamily="50" charset="-128"/>
                <a:ea typeface="メイリオ" panose="020B0604030504040204" pitchFamily="50" charset="-128"/>
                <a:cs typeface="+mn-cs"/>
              </a:rPr>
              <a:t>子以降</a:t>
            </a:r>
            <a:r>
              <a:rPr kumimoji="1" lang="en-US" altLang="ja-JP" sz="2400" b="1" i="0" strike="noStrike" kern="1200" cap="none" spc="0" normalizeH="0" baseline="0" noProof="0" dirty="0">
                <a:ln>
                  <a:noFill/>
                </a:ln>
                <a:solidFill>
                  <a:srgbClr val="3399FF"/>
                </a:solidFill>
                <a:effectLst/>
                <a:uLnTx/>
                <a:uFillTx/>
                <a:latin typeface="メイリオ" panose="020B0604030504040204" pitchFamily="50" charset="-128"/>
                <a:ea typeface="メイリオ" panose="020B0604030504040204" pitchFamily="50" charset="-128"/>
                <a:cs typeface="+mn-cs"/>
              </a:rPr>
              <a:t>1</a:t>
            </a:r>
            <a:r>
              <a:rPr kumimoji="1" lang="ja-JP" altLang="en-US" sz="2400" b="1" i="0" strike="noStrike" kern="1200" cap="none" spc="0" normalizeH="0" baseline="0" noProof="0" dirty="0">
                <a:ln>
                  <a:noFill/>
                </a:ln>
                <a:solidFill>
                  <a:srgbClr val="3399FF"/>
                </a:solidFill>
                <a:effectLst/>
                <a:uLnTx/>
                <a:uFillTx/>
                <a:latin typeface="メイリオ" panose="020B0604030504040204" pitchFamily="50" charset="-128"/>
                <a:ea typeface="メイリオ" panose="020B0604030504040204" pitchFamily="50" charset="-128"/>
                <a:cs typeface="+mn-cs"/>
              </a:rPr>
              <a:t>人につき</a:t>
            </a:r>
            <a:r>
              <a:rPr kumimoji="1" lang="en-US" altLang="ja-JP" sz="2800" b="1" i="0" strike="noStrike" kern="1200" cap="none" spc="0" normalizeH="0" baseline="0" noProof="0" dirty="0">
                <a:ln>
                  <a:noFill/>
                </a:ln>
                <a:solidFill>
                  <a:srgbClr val="3399FF"/>
                </a:solidFill>
                <a:effectLst/>
                <a:uLnTx/>
                <a:uFillTx/>
                <a:latin typeface="メイリオ" panose="020B0604030504040204" pitchFamily="50" charset="-128"/>
                <a:ea typeface="メイリオ" panose="020B0604030504040204" pitchFamily="50" charset="-128"/>
                <a:cs typeface="+mn-cs"/>
              </a:rPr>
              <a:t>3</a:t>
            </a:r>
            <a:r>
              <a:rPr kumimoji="1" lang="ja-JP" altLang="en-US" sz="2800" b="1" i="0" strike="noStrike" kern="1200" cap="none" spc="0" normalizeH="0" baseline="0" noProof="0" dirty="0">
                <a:ln>
                  <a:noFill/>
                </a:ln>
                <a:solidFill>
                  <a:srgbClr val="3399FF"/>
                </a:solidFill>
                <a:effectLst/>
                <a:uLnTx/>
                <a:uFillTx/>
                <a:latin typeface="メイリオ" panose="020B0604030504040204" pitchFamily="50" charset="-128"/>
                <a:ea typeface="メイリオ" panose="020B0604030504040204" pitchFamily="50" charset="-128"/>
                <a:cs typeface="+mn-cs"/>
              </a:rPr>
              <a:t>万円</a:t>
            </a:r>
            <a:r>
              <a:rPr kumimoji="1" lang="ja-JP" altLang="en-US" sz="2400" b="1" i="0" u="none" strike="noStrike" kern="1200" cap="none" spc="0" normalizeH="0" baseline="0" noProof="0" dirty="0">
                <a:ln>
                  <a:noFill/>
                </a:ln>
                <a:solidFill>
                  <a:srgbClr val="3399FF"/>
                </a:solidFill>
                <a:effectLst/>
                <a:uLnTx/>
                <a:uFillTx/>
                <a:latin typeface="メイリオ" panose="020B0604030504040204" pitchFamily="50" charset="-128"/>
                <a:ea typeface="メイリオ" panose="020B0604030504040204" pitchFamily="50" charset="-128"/>
                <a:cs typeface="+mn-cs"/>
              </a:rPr>
              <a:t>を加算）</a:t>
            </a:r>
            <a:endParaRPr kumimoji="1" lang="en-US" altLang="ja-JP" sz="2400" b="1" i="0" u="none" strike="noStrike" kern="1200" cap="none" spc="0" normalizeH="0" baseline="0" noProof="0" dirty="0">
              <a:ln>
                <a:noFill/>
              </a:ln>
              <a:solidFill>
                <a:srgbClr val="3399FF"/>
              </a:solidFill>
              <a:effectLst/>
              <a:uLnTx/>
              <a:uFillTx/>
              <a:latin typeface="メイリオ" panose="020B0604030504040204" pitchFamily="50" charset="-128"/>
              <a:ea typeface="メイリオ" panose="020B0604030504040204" pitchFamily="50" charset="-128"/>
              <a:cs typeface="+mn-cs"/>
            </a:endParaRPr>
          </a:p>
        </p:txBody>
      </p:sp>
      <p:grpSp>
        <p:nvGrpSpPr>
          <p:cNvPr id="8" name="グループ化 7"/>
          <p:cNvGrpSpPr/>
          <p:nvPr/>
        </p:nvGrpSpPr>
        <p:grpSpPr>
          <a:xfrm>
            <a:off x="0" y="8128000"/>
            <a:ext cx="6858000" cy="1778000"/>
            <a:chOff x="0" y="8013700"/>
            <a:chExt cx="6858000" cy="1778000"/>
          </a:xfrm>
        </p:grpSpPr>
        <p:sp>
          <p:nvSpPr>
            <p:cNvPr id="52" name="角丸四角形 51"/>
            <p:cNvSpPr>
              <a:spLocks/>
            </p:cNvSpPr>
            <p:nvPr/>
          </p:nvSpPr>
          <p:spPr>
            <a:xfrm>
              <a:off x="0" y="8013700"/>
              <a:ext cx="6857999" cy="1778000"/>
            </a:xfrm>
            <a:prstGeom prst="roundRect">
              <a:avLst>
                <a:gd name="adj" fmla="val 0"/>
              </a:avLst>
            </a:prstGeom>
            <a:solidFill>
              <a:srgbClr val="33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3" name="テキスト ボックス 52"/>
            <p:cNvSpPr txBox="1"/>
            <p:nvPr/>
          </p:nvSpPr>
          <p:spPr>
            <a:xfrm>
              <a:off x="0" y="8074694"/>
              <a:ext cx="6858000" cy="1657752"/>
            </a:xfrm>
            <a:prstGeom prst="rect">
              <a:avLst/>
            </a:prstGeom>
            <a:noFill/>
          </p:spPr>
          <p:txBody>
            <a:bodyPr wrap="square" lIns="72000" tIns="36000" rIns="72000" bIns="3600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「ひとり親世帯臨時特別給付金」コールセンター</a:t>
              </a:r>
              <a:endParaRPr kumimoji="1" lang="en-US" altLang="ja-JP" sz="15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600"/>
                </a:spcBef>
                <a:spcAft>
                  <a:spcPts val="0"/>
                </a:spcAft>
                <a:buClrTx/>
                <a:buSzTx/>
                <a:buFontTx/>
                <a:buNone/>
                <a:tabLst/>
                <a:defRPr/>
              </a:pPr>
              <a:r>
                <a:rPr kumimoji="1" lang="en-US" altLang="ja-JP" sz="3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0120-400-903</a:t>
              </a:r>
              <a:r>
                <a:rPr kumimoji="1" lang="zh-TW" altLang="en-US"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（受付時間</a:t>
              </a:r>
              <a:r>
                <a:rPr kumimoji="1" lang="ja-JP" altLang="en-US"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zh-TW" altLang="en-US"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平日</a:t>
              </a:r>
              <a:r>
                <a:rPr kumimoji="1" lang="en-US" altLang="zh-TW"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9:00</a:t>
              </a:r>
              <a:r>
                <a:rPr kumimoji="1" lang="zh-TW" altLang="en-US"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en-US" altLang="zh-TW"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18:00</a:t>
              </a:r>
              <a:r>
                <a:rPr kumimoji="1" lang="ja-JP" altLang="en-US"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a:t>
              </a:r>
              <a:endParaRPr kumimoji="1" lang="en-US" altLang="ja-JP" sz="4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a:p>
              <a:pPr marL="180000" marR="0" lvl="0" indent="-457200" algn="l" defTabSz="457200" rtl="0" eaLnBrk="1" fontAlgn="auto" latinLnBrk="0" hangingPunct="1">
                <a:lnSpc>
                  <a:spcPct val="100000"/>
                </a:lnSpc>
                <a:spcBef>
                  <a:spcPts val="600"/>
                </a:spcBef>
                <a:spcAft>
                  <a:spcPts val="0"/>
                </a:spcAft>
                <a:buClrTx/>
                <a:buSzTx/>
                <a:buFontTx/>
                <a:buNone/>
                <a:tabLst/>
                <a:defRPr/>
              </a:pPr>
              <a:r>
                <a:rPr kumimoji="1" lang="en-US" altLang="ja-JP" sz="14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4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 申請様式の入手方法や、支給時期、申請期限は、地方自治体によって異なります。また、ご自身が支給が受けられるかどうかなどの詳細については、お住まいの市区町村までお問い合わせください。</a:t>
              </a:r>
              <a:endParaRPr kumimoji="1" lang="en-US" altLang="ja-JP" sz="14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sp>
        <p:nvSpPr>
          <p:cNvPr id="17" name="テキスト ボックス 16"/>
          <p:cNvSpPr txBox="1"/>
          <p:nvPr/>
        </p:nvSpPr>
        <p:spPr>
          <a:xfrm>
            <a:off x="6674" y="3680040"/>
            <a:ext cx="6870700" cy="461665"/>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400" b="1" i="0" strike="noStrike" kern="1200" cap="none" spc="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お早めに支給要件をご確認ください！</a:t>
            </a:r>
          </a:p>
        </p:txBody>
      </p:sp>
      <p:sp>
        <p:nvSpPr>
          <p:cNvPr id="55" name="テキスト ボックス 54"/>
          <p:cNvSpPr txBox="1"/>
          <p:nvPr/>
        </p:nvSpPr>
        <p:spPr>
          <a:xfrm>
            <a:off x="449164" y="4635968"/>
            <a:ext cx="6143025" cy="3216265"/>
          </a:xfrm>
          <a:prstGeom prst="rect">
            <a:avLst/>
          </a:prstGeom>
          <a:noFill/>
        </p:spPr>
        <p:txBody>
          <a:bodyPr wrap="square" rtlCol="0">
            <a:spAutoFit/>
          </a:bodyPr>
          <a:lstStyle/>
          <a:p>
            <a:pPr lvl="0">
              <a:lnSpc>
                <a:spcPts val="2000"/>
              </a:lnSpc>
            </a:pPr>
            <a:r>
              <a:rPr kumimoji="1" lang="ja-JP" altLang="en-US" dirty="0">
                <a:solidFill>
                  <a:prstClr val="black"/>
                </a:solidFill>
                <a:latin typeface="メイリオ" panose="020B0604030504040204" pitchFamily="50" charset="-128"/>
                <a:ea typeface="メイリオ" panose="020B0604030504040204" pitchFamily="50" charset="-128"/>
              </a:rPr>
              <a:t>令和２年６月分の児童扶養手当は受給していないが、新型コロナウイルス感染症の影響を受けて家計が急変するなど、収入が児童扶養手当を受給している方と同じ水準となっている。</a:t>
            </a:r>
            <a:endParaRPr kumimoji="1" lang="en-US" altLang="ja-JP" sz="1400" dirty="0">
              <a:solidFill>
                <a:prstClr val="black"/>
              </a:solidFill>
              <a:latin typeface="メイリオ" panose="020B0604030504040204" pitchFamily="50" charset="-128"/>
              <a:ea typeface="メイリオ" panose="020B0604030504040204" pitchFamily="50" charset="-128"/>
            </a:endParaRPr>
          </a:p>
          <a:p>
            <a:r>
              <a:rPr kumimoji="1" lang="ja-JP" altLang="en-US" sz="1500" dirty="0">
                <a:solidFill>
                  <a:prstClr val="black"/>
                </a:solidFill>
                <a:latin typeface="メイリオ" panose="020B0604030504040204" pitchFamily="50" charset="-128"/>
                <a:ea typeface="メイリオ" panose="020B0604030504040204" pitchFamily="50" charset="-128"/>
              </a:rPr>
              <a:t>　</a:t>
            </a:r>
            <a:r>
              <a:rPr kumimoji="1" lang="ja-JP" altLang="en-US" sz="1500" dirty="0">
                <a:solidFill>
                  <a:srgbClr val="3399FF"/>
                </a:solidFill>
                <a:latin typeface="メイリオ" panose="020B0604030504040204" pitchFamily="50" charset="-128"/>
                <a:ea typeface="メイリオ" panose="020B0604030504040204" pitchFamily="50" charset="-128"/>
              </a:rPr>
              <a:t>▶</a:t>
            </a:r>
            <a:r>
              <a:rPr kumimoji="1" lang="en-US" altLang="ja-JP" sz="1500" dirty="0">
                <a:solidFill>
                  <a:prstClr val="black"/>
                </a:solidFill>
                <a:latin typeface="メイリオ" panose="020B0604030504040204" pitchFamily="50" charset="-128"/>
                <a:ea typeface="メイリオ" panose="020B0604030504040204" pitchFamily="50" charset="-128"/>
              </a:rPr>
              <a:t> </a:t>
            </a:r>
            <a:r>
              <a:rPr kumimoji="1" lang="ja-JP" altLang="en-US" sz="1500" dirty="0">
                <a:solidFill>
                  <a:prstClr val="black"/>
                </a:solidFill>
                <a:latin typeface="メイリオ" panose="020B0604030504040204" pitchFamily="50" charset="-128"/>
                <a:ea typeface="メイリオ" panose="020B0604030504040204" pitchFamily="50" charset="-128"/>
              </a:rPr>
              <a:t>収入基準額（親１人、子ども１人の世帯の場合）：</a:t>
            </a:r>
            <a:r>
              <a:rPr kumimoji="1" lang="en-US" altLang="ja-JP" sz="1500" dirty="0">
                <a:solidFill>
                  <a:prstClr val="black"/>
                </a:solidFill>
                <a:latin typeface="メイリオ" panose="020B0604030504040204" pitchFamily="50" charset="-128"/>
                <a:ea typeface="メイリオ" panose="020B0604030504040204" pitchFamily="50" charset="-128"/>
              </a:rPr>
              <a:t>365</a:t>
            </a:r>
            <a:r>
              <a:rPr kumimoji="1" lang="ja-JP" altLang="en-US" sz="1500" dirty="0">
                <a:solidFill>
                  <a:prstClr val="black"/>
                </a:solidFill>
                <a:latin typeface="メイリオ" panose="020B0604030504040204" pitchFamily="50" charset="-128"/>
                <a:ea typeface="メイリオ" panose="020B0604030504040204" pitchFamily="50" charset="-128"/>
              </a:rPr>
              <a:t>万円未満</a:t>
            </a:r>
            <a:endParaRPr kumimoji="1" lang="en-US" altLang="ja-JP" sz="1500" dirty="0">
              <a:solidFill>
                <a:prstClr val="black"/>
              </a:solidFill>
              <a:latin typeface="メイリオ" panose="020B0604030504040204" pitchFamily="50" charset="-128"/>
              <a:ea typeface="メイリオ" panose="020B0604030504040204" pitchFamily="50" charset="-128"/>
            </a:endParaRPr>
          </a:p>
          <a:p>
            <a:r>
              <a:rPr kumimoji="1" lang="ja-JP" altLang="en-US" sz="1500" dirty="0">
                <a:solidFill>
                  <a:prstClr val="black"/>
                </a:solidFill>
                <a:latin typeface="メイリオ" panose="020B0604030504040204" pitchFamily="50" charset="-128"/>
                <a:ea typeface="メイリオ" panose="020B0604030504040204" pitchFamily="50" charset="-128"/>
              </a:rPr>
              <a:t>　</a:t>
            </a:r>
            <a:r>
              <a:rPr kumimoji="1" lang="ja-JP" altLang="en-US" sz="1500" dirty="0">
                <a:solidFill>
                  <a:srgbClr val="3399FF"/>
                </a:solidFill>
                <a:latin typeface="メイリオ" panose="020B0604030504040204" pitchFamily="50" charset="-128"/>
                <a:ea typeface="メイリオ" panose="020B0604030504040204" pitchFamily="50" charset="-128"/>
              </a:rPr>
              <a:t>▶</a:t>
            </a:r>
            <a:r>
              <a:rPr kumimoji="1" lang="en-US" altLang="ja-JP" sz="1500" dirty="0">
                <a:solidFill>
                  <a:prstClr val="black"/>
                </a:solidFill>
                <a:latin typeface="メイリオ" panose="020B0604030504040204" pitchFamily="50" charset="-128"/>
                <a:ea typeface="メイリオ" panose="020B0604030504040204" pitchFamily="50" charset="-128"/>
              </a:rPr>
              <a:t> </a:t>
            </a:r>
            <a:r>
              <a:rPr kumimoji="1" lang="ja-JP" altLang="en-US" sz="1500" dirty="0">
                <a:solidFill>
                  <a:prstClr val="black"/>
                </a:solidFill>
                <a:latin typeface="メイリオ" panose="020B0604030504040204" pitchFamily="50" charset="-128"/>
                <a:ea typeface="メイリオ" panose="020B0604030504040204" pitchFamily="50" charset="-128"/>
              </a:rPr>
              <a:t>令和２年６月以降に上記要件に該当した方も対象です。</a:t>
            </a:r>
            <a:endParaRPr kumimoji="1" lang="en-US" altLang="ja-JP" sz="1500" dirty="0">
              <a:solidFill>
                <a:prstClr val="black"/>
              </a:solidFill>
              <a:latin typeface="メイリオ" panose="020B0604030504040204" pitchFamily="50" charset="-128"/>
              <a:ea typeface="メイリオ" panose="020B0604030504040204" pitchFamily="50" charset="-128"/>
            </a:endParaRPr>
          </a:p>
          <a:p>
            <a:pPr marL="468000" lvl="0" indent="-457200"/>
            <a:r>
              <a:rPr kumimoji="1" lang="ja-JP" altLang="en-US" sz="1500" dirty="0">
                <a:solidFill>
                  <a:prstClr val="black"/>
                </a:solidFill>
                <a:latin typeface="メイリオ" panose="020B0604030504040204" pitchFamily="50" charset="-128"/>
                <a:ea typeface="メイリオ" panose="020B0604030504040204" pitchFamily="50" charset="-128"/>
              </a:rPr>
              <a:t>　</a:t>
            </a:r>
            <a:r>
              <a:rPr kumimoji="1" lang="ja-JP" altLang="en-US" sz="1500" dirty="0">
                <a:solidFill>
                  <a:srgbClr val="3399FF"/>
                </a:solidFill>
                <a:latin typeface="メイリオ" panose="020B0604030504040204" pitchFamily="50" charset="-128"/>
                <a:ea typeface="メイリオ" panose="020B0604030504040204" pitchFamily="50" charset="-128"/>
              </a:rPr>
              <a:t>▶</a:t>
            </a:r>
            <a:r>
              <a:rPr kumimoji="1" lang="en-US" altLang="ja-JP" sz="1500" dirty="0">
                <a:solidFill>
                  <a:prstClr val="black"/>
                </a:solidFill>
                <a:latin typeface="メイリオ" panose="020B0604030504040204" pitchFamily="50" charset="-128"/>
                <a:ea typeface="メイリオ" panose="020B0604030504040204" pitchFamily="50" charset="-128"/>
              </a:rPr>
              <a:t> </a:t>
            </a:r>
            <a:r>
              <a:rPr kumimoji="1" lang="ja-JP" altLang="en-US" sz="1500" dirty="0">
                <a:solidFill>
                  <a:prstClr val="black"/>
                </a:solidFill>
                <a:latin typeface="メイリオ" panose="020B0604030504040204" pitchFamily="50" charset="-128"/>
                <a:ea typeface="メイリオ" panose="020B0604030504040204" pitchFamily="50" charset="-128"/>
              </a:rPr>
              <a:t>「家計が急変」とは収入の減少だけでなく、得られていたはずの収入が得られなかった場合も含みます。</a:t>
            </a:r>
            <a:endParaRPr kumimoji="1" lang="en-US" altLang="ja-JP" sz="1500" dirty="0">
              <a:solidFill>
                <a:prstClr val="black"/>
              </a:solidFill>
              <a:latin typeface="メイリオ" panose="020B0604030504040204" pitchFamily="50" charset="-128"/>
              <a:ea typeface="メイリオ" panose="020B0604030504040204" pitchFamily="50" charset="-128"/>
            </a:endParaRPr>
          </a:p>
          <a:p>
            <a:pPr marL="360000" lvl="0" indent="-457200"/>
            <a:endParaRPr kumimoji="1" lang="ja-JP" altLang="en-US" sz="800" dirty="0">
              <a:solidFill>
                <a:prstClr val="black"/>
              </a:solidFill>
              <a:latin typeface="メイリオ" panose="020B0604030504040204" pitchFamily="50" charset="-128"/>
              <a:ea typeface="メイリオ" panose="020B0604030504040204" pitchFamily="50" charset="-128"/>
            </a:endParaRPr>
          </a:p>
          <a:p>
            <a:pPr lvl="0">
              <a:lnSpc>
                <a:spcPts val="2000"/>
              </a:lnSpc>
              <a:spcBef>
                <a:spcPts val="600"/>
              </a:spcBef>
            </a:pPr>
            <a:r>
              <a:rPr kumimoji="1" lang="ja-JP" altLang="en-US" dirty="0">
                <a:solidFill>
                  <a:prstClr val="black"/>
                </a:solidFill>
                <a:latin typeface="メイリオ" panose="020B0604030504040204" pitchFamily="50" charset="-128"/>
                <a:ea typeface="メイリオ" panose="020B0604030504040204" pitchFamily="50" charset="-128"/>
              </a:rPr>
              <a:t>児童扶養手当の支給要件に該当しているお子さんを監護等している。</a:t>
            </a:r>
            <a:endParaRPr kumimoji="1" lang="en-US" altLang="ja-JP" dirty="0">
              <a:solidFill>
                <a:prstClr val="black"/>
              </a:solidFill>
              <a:latin typeface="メイリオ" panose="020B0604030504040204" pitchFamily="50" charset="-128"/>
              <a:ea typeface="メイリオ" panose="020B0604030504040204" pitchFamily="50" charset="-128"/>
            </a:endParaRPr>
          </a:p>
          <a:p>
            <a:pPr marL="355600" lvl="0" indent="-355600"/>
            <a:r>
              <a:rPr kumimoji="1" lang="ja-JP" altLang="en-US" sz="1500" dirty="0">
                <a:solidFill>
                  <a:prstClr val="black"/>
                </a:solidFill>
                <a:latin typeface="メイリオ" panose="020B0604030504040204" pitchFamily="50" charset="-128"/>
                <a:ea typeface="メイリオ" panose="020B0604030504040204" pitchFamily="50" charset="-128"/>
              </a:rPr>
              <a:t>　</a:t>
            </a:r>
            <a:r>
              <a:rPr kumimoji="1" lang="ja-JP" altLang="en-US" sz="1500" dirty="0">
                <a:solidFill>
                  <a:srgbClr val="3399FF"/>
                </a:solidFill>
                <a:latin typeface="メイリオ" panose="020B0604030504040204" pitchFamily="50" charset="-128"/>
                <a:ea typeface="メイリオ" panose="020B0604030504040204" pitchFamily="50" charset="-128"/>
              </a:rPr>
              <a:t>▶</a:t>
            </a:r>
            <a:r>
              <a:rPr kumimoji="1" lang="en-US" altLang="ja-JP" sz="1500" dirty="0">
                <a:solidFill>
                  <a:prstClr val="black"/>
                </a:solidFill>
                <a:latin typeface="メイリオ" panose="020B0604030504040204" pitchFamily="50" charset="-128"/>
                <a:ea typeface="メイリオ" panose="020B0604030504040204" pitchFamily="50" charset="-128"/>
              </a:rPr>
              <a:t> </a:t>
            </a:r>
            <a:r>
              <a:rPr kumimoji="1" lang="ja-JP" altLang="en-US" sz="1500" dirty="0">
                <a:solidFill>
                  <a:prstClr val="black"/>
                </a:solidFill>
                <a:latin typeface="メイリオ" panose="020B0604030504040204" pitchFamily="50" charset="-128"/>
                <a:ea typeface="メイリオ" panose="020B0604030504040204" pitchFamily="50" charset="-128"/>
              </a:rPr>
              <a:t>平成</a:t>
            </a:r>
            <a:r>
              <a:rPr kumimoji="1" lang="en-US" altLang="ja-JP" sz="1500" dirty="0">
                <a:solidFill>
                  <a:prstClr val="black"/>
                </a:solidFill>
                <a:latin typeface="メイリオ" panose="020B0604030504040204" pitchFamily="50" charset="-128"/>
                <a:ea typeface="メイリオ" panose="020B0604030504040204" pitchFamily="50" charset="-128"/>
              </a:rPr>
              <a:t>14</a:t>
            </a:r>
            <a:r>
              <a:rPr kumimoji="1" lang="ja-JP" altLang="en-US" sz="1500" dirty="0">
                <a:solidFill>
                  <a:prstClr val="black"/>
                </a:solidFill>
                <a:latin typeface="メイリオ" panose="020B0604030504040204" pitchFamily="50" charset="-128"/>
                <a:ea typeface="メイリオ" panose="020B0604030504040204" pitchFamily="50" charset="-128"/>
              </a:rPr>
              <a:t>年４月１日より後に生まれたお子さんが対象です。</a:t>
            </a:r>
            <a:endParaRPr kumimoji="1" lang="en-US" altLang="ja-JP" sz="1500" dirty="0">
              <a:solidFill>
                <a:prstClr val="black"/>
              </a:solidFill>
              <a:latin typeface="メイリオ" panose="020B0604030504040204" pitchFamily="50" charset="-128"/>
              <a:ea typeface="メイリオ" panose="020B0604030504040204" pitchFamily="50" charset="-128"/>
            </a:endParaRPr>
          </a:p>
          <a:p>
            <a:pPr marL="355600" lvl="0" indent="-355600"/>
            <a:r>
              <a:rPr kumimoji="1" lang="ja-JP" altLang="en-US" sz="1500" dirty="0">
                <a:solidFill>
                  <a:prstClr val="black"/>
                </a:solidFill>
                <a:latin typeface="メイリオ" panose="020B0604030504040204" pitchFamily="50" charset="-128"/>
                <a:ea typeface="メイリオ" panose="020B0604030504040204" pitchFamily="50" charset="-128"/>
              </a:rPr>
              <a:t>　（障害の状態にあるお子さんの場合は</a:t>
            </a:r>
            <a:r>
              <a:rPr kumimoji="1" lang="en-US" altLang="ja-JP" sz="1500" dirty="0">
                <a:solidFill>
                  <a:prstClr val="black"/>
                </a:solidFill>
                <a:latin typeface="メイリオ" panose="020B0604030504040204" pitchFamily="50" charset="-128"/>
                <a:ea typeface="メイリオ" panose="020B0604030504040204" pitchFamily="50" charset="-128"/>
              </a:rPr>
              <a:t>20</a:t>
            </a:r>
            <a:r>
              <a:rPr kumimoji="1" lang="ja-JP" altLang="en-US" sz="1500">
                <a:solidFill>
                  <a:prstClr val="black"/>
                </a:solidFill>
                <a:latin typeface="メイリオ" panose="020B0604030504040204" pitchFamily="50" charset="-128"/>
                <a:ea typeface="メイリオ" panose="020B0604030504040204" pitchFamily="50" charset="-128"/>
              </a:rPr>
              <a:t>歳未満が対象）</a:t>
            </a:r>
            <a:endParaRPr kumimoji="1" lang="ja-JP" altLang="en-US" sz="1500" dirty="0">
              <a:solidFill>
                <a:prstClr val="black"/>
              </a:solidFill>
              <a:latin typeface="メイリオ" panose="020B0604030504040204" pitchFamily="50" charset="-128"/>
              <a:ea typeface="メイリオ" panose="020B0604030504040204" pitchFamily="50" charset="-128"/>
            </a:endParaRPr>
          </a:p>
        </p:txBody>
      </p:sp>
      <p:pic>
        <p:nvPicPr>
          <p:cNvPr id="18" name="図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84381" y="46004"/>
            <a:ext cx="1527900" cy="478123"/>
          </a:xfrm>
          <a:prstGeom prst="rect">
            <a:avLst/>
          </a:prstGeom>
        </p:spPr>
      </p:pic>
      <p:sp>
        <p:nvSpPr>
          <p:cNvPr id="20" name="テキスト ボックス 19"/>
          <p:cNvSpPr txBox="1"/>
          <p:nvPr/>
        </p:nvSpPr>
        <p:spPr>
          <a:xfrm>
            <a:off x="-219" y="1171541"/>
            <a:ext cx="6876000" cy="67710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3800" b="1" i="0" u="none" strike="noStrike" kern="1200" cap="none" spc="0" normalizeH="0" baseline="0" noProof="0" dirty="0">
                <a:solidFill>
                  <a:srgbClr val="FFCC66"/>
                </a:solidFill>
                <a:effectLst/>
                <a:uLnTx/>
                <a:uFillTx/>
                <a:latin typeface="メイリオ" panose="020B0604030504040204" pitchFamily="50" charset="-128"/>
                <a:ea typeface="メイリオ" panose="020B0604030504040204" pitchFamily="50" charset="-128"/>
                <a:cs typeface="+mn-cs"/>
              </a:rPr>
              <a:t>ひとり親世帯臨時特別給付金</a:t>
            </a:r>
            <a:r>
              <a:rPr kumimoji="1" lang="ja-JP" altLang="en-US"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の</a:t>
            </a:r>
            <a:endParaRPr kumimoji="1" lang="ja-JP" altLang="en-US" sz="38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cxnSp>
        <p:nvCxnSpPr>
          <p:cNvPr id="22" name="直線コネクタ 21"/>
          <p:cNvCxnSpPr/>
          <p:nvPr/>
        </p:nvCxnSpPr>
        <p:spPr bwMode="auto">
          <a:xfrm flipV="1">
            <a:off x="211509" y="4182934"/>
            <a:ext cx="7569911" cy="6313"/>
          </a:xfrm>
          <a:prstGeom prst="line">
            <a:avLst/>
          </a:prstGeom>
          <a:noFill/>
          <a:ln w="28575" cap="flat" cmpd="sng" algn="ctr">
            <a:solidFill>
              <a:srgbClr val="0000FF"/>
            </a:solidFill>
            <a:prstDash val="solid"/>
            <a:round/>
            <a:headEnd type="none" w="med" len="med"/>
            <a:tailEnd type="none" w="med" len="med"/>
          </a:ln>
          <a:effectLst/>
        </p:spPr>
      </p:cxnSp>
      <p:sp>
        <p:nvSpPr>
          <p:cNvPr id="23" name="正方形/長方形 22"/>
          <p:cNvSpPr/>
          <p:nvPr/>
        </p:nvSpPr>
        <p:spPr bwMode="auto">
          <a:xfrm>
            <a:off x="208334" y="4182934"/>
            <a:ext cx="5076000" cy="324000"/>
          </a:xfrm>
          <a:prstGeom prst="rect">
            <a:avLst/>
          </a:prstGeom>
          <a:solidFill>
            <a:srgbClr val="0000FF"/>
          </a:solidFill>
          <a:ln w="6350" algn="ctr">
            <a:solidFill>
              <a:srgbClr val="0000FF"/>
            </a:solidFill>
            <a:round/>
            <a:headEnd/>
            <a:tailEnd/>
          </a:ln>
          <a:effectLst/>
        </p:spPr>
        <p:txBody>
          <a:bodyPr wrap="square" lIns="91425" tIns="45713" rIns="91425" bIns="45713" rtlCol="0" anchor="ctr" anchorCtr="0"/>
          <a:lstStyle/>
          <a:p>
            <a:pPr algn="ctr"/>
            <a:r>
              <a:rPr lang="ja-JP" altLang="en-US" b="1" dirty="0">
                <a:solidFill>
                  <a:schemeClr val="bg1"/>
                </a:solidFill>
                <a:latin typeface="メイリオ" panose="020B0604030504040204" pitchFamily="50" charset="-128"/>
                <a:ea typeface="メイリオ" panose="020B0604030504040204" pitchFamily="50" charset="-128"/>
              </a:rPr>
              <a:t>支給対象となる方</a:t>
            </a:r>
            <a:r>
              <a:rPr lang="ja-JP" altLang="en-US" sz="1600" b="1" dirty="0">
                <a:solidFill>
                  <a:schemeClr val="bg1"/>
                </a:solidFill>
                <a:latin typeface="メイリオ" panose="020B0604030504040204" pitchFamily="50" charset="-128"/>
                <a:ea typeface="メイリオ" panose="020B0604030504040204" pitchFamily="50" charset="-128"/>
              </a:rPr>
              <a:t>（以下の①</a:t>
            </a:r>
            <a:r>
              <a:rPr lang="ja-JP" altLang="en-US" sz="1600" b="1" u="sng" dirty="0">
                <a:solidFill>
                  <a:schemeClr val="bg1"/>
                </a:solidFill>
                <a:latin typeface="メイリオ" panose="020B0604030504040204" pitchFamily="50" charset="-128"/>
                <a:ea typeface="メイリオ" panose="020B0604030504040204" pitchFamily="50" charset="-128"/>
              </a:rPr>
              <a:t>及び</a:t>
            </a:r>
            <a:r>
              <a:rPr lang="ja-JP" altLang="en-US" sz="1600" b="1" dirty="0">
                <a:solidFill>
                  <a:schemeClr val="bg1"/>
                </a:solidFill>
                <a:latin typeface="メイリオ" panose="020B0604030504040204" pitchFamily="50" charset="-128"/>
                <a:ea typeface="メイリオ" panose="020B0604030504040204" pitchFamily="50" charset="-128"/>
              </a:rPr>
              <a:t>②に該当する方） 　</a:t>
            </a:r>
          </a:p>
        </p:txBody>
      </p:sp>
      <p:sp>
        <p:nvSpPr>
          <p:cNvPr id="4" name="正方形/長方形 3"/>
          <p:cNvSpPr/>
          <p:nvPr/>
        </p:nvSpPr>
        <p:spPr>
          <a:xfrm>
            <a:off x="225877" y="7859808"/>
            <a:ext cx="5738987" cy="276999"/>
          </a:xfrm>
          <a:prstGeom prst="rect">
            <a:avLst/>
          </a:prstGeom>
        </p:spPr>
        <p:txBody>
          <a:bodyPr wrap="square">
            <a:spAutoFit/>
          </a:bodyPr>
          <a:lstStyle/>
          <a:p>
            <a:pPr marL="355600" lvl="0" indent="-355600"/>
            <a:r>
              <a:rPr kumimoji="1" lang="ja-JP" altLang="en-US" sz="1200" dirty="0">
                <a:latin typeface="メイリオ" panose="020B0604030504040204" pitchFamily="50" charset="-128"/>
                <a:ea typeface="メイリオ" panose="020B0604030504040204" pitchFamily="50" charset="-128"/>
              </a:rPr>
              <a:t>＊支給要件など給付金に関する疑問は、下記コールセンターまでお電話ください。</a:t>
            </a:r>
            <a:endParaRPr kumimoji="1" lang="en-US" altLang="ja-JP" sz="1200"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118978" y="4610100"/>
            <a:ext cx="427122"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①</a:t>
            </a:r>
          </a:p>
        </p:txBody>
      </p:sp>
      <p:sp>
        <p:nvSpPr>
          <p:cNvPr id="25" name="テキスト ボックス 24"/>
          <p:cNvSpPr txBox="1"/>
          <p:nvPr/>
        </p:nvSpPr>
        <p:spPr>
          <a:xfrm>
            <a:off x="118978" y="6743700"/>
            <a:ext cx="427122"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②</a:t>
            </a:r>
          </a:p>
        </p:txBody>
      </p:sp>
    </p:spTree>
    <p:extLst>
      <p:ext uri="{BB962C8B-B14F-4D97-AF65-F5344CB8AC3E}">
        <p14:creationId xmlns:p14="http://schemas.microsoft.com/office/powerpoint/2010/main" val="2030832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a:xfrm>
            <a:off x="188912" y="8218669"/>
            <a:ext cx="6467075" cy="1545382"/>
          </a:xfrm>
          <a:prstGeom prst="rect">
            <a:avLst/>
          </a:prstGeom>
          <a:solidFill>
            <a:srgbClr val="FFE7E7"/>
          </a:solidFill>
          <a:ln w="57150" cmpd="dbl">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45700" rIns="0" bIns="45700" spcCol="0" rtlCol="0" anchor="ctr"/>
          <a:lstStyle/>
          <a:p>
            <a:pPr marL="0" marR="0" lvl="0" indent="0" algn="ctr" defTabSz="147467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2" name="テキスト ボックス 51"/>
          <p:cNvSpPr txBox="1"/>
          <p:nvPr/>
        </p:nvSpPr>
        <p:spPr>
          <a:xfrm>
            <a:off x="854855" y="8290337"/>
            <a:ext cx="5884371" cy="682079"/>
          </a:xfrm>
          <a:prstGeom prst="rect">
            <a:avLst/>
          </a:prstGeom>
          <a:noFill/>
        </p:spPr>
        <p:txBody>
          <a:bodyPr wrap="square" lIns="35989" tIns="35989" rIns="35989" bIns="35989" rtlCol="0" anchor="ctr" anchorCtr="0">
            <a:spAutoFit/>
          </a:bodyPr>
          <a:lstStyle/>
          <a:p>
            <a:pPr marL="0" marR="0" lvl="0" indent="0" algn="l" defTabSz="1474670" rtl="0" eaLnBrk="1" fontAlgn="auto" latinLnBrk="0" hangingPunct="1">
              <a:lnSpc>
                <a:spcPct val="11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「ひとり親世帯臨時特別給付金</a:t>
            </a:r>
            <a:r>
              <a:rPr kumimoji="0" lang="en-US" altLang="ja-JP" sz="1800" b="1"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 </a:t>
            </a:r>
            <a:r>
              <a:rPr kumimoji="0" lang="ja-JP" altLang="en-US" sz="1800" b="1"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の</a:t>
            </a:r>
            <a:endParaRPr kumimoji="0" lang="en-US" altLang="ja-JP" sz="1800" b="1"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a:p>
            <a:pPr marL="0" marR="0" lvl="0" indent="0" algn="l" defTabSz="1474670" rtl="0" eaLnBrk="1" fontAlgn="auto" latinLnBrk="0" hangingPunct="1">
              <a:lnSpc>
                <a:spcPct val="11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srgbClr val="C00000"/>
                </a:solidFill>
                <a:effectLst/>
                <a:uLnTx/>
                <a:uFillTx/>
                <a:latin typeface="メイリオ" pitchFamily="50" charset="-128"/>
                <a:ea typeface="メイリオ" pitchFamily="50" charset="-128"/>
                <a:cs typeface="メイリオ" pitchFamily="50" charset="-128"/>
              </a:rPr>
              <a:t>“振り込め詐欺”</a:t>
            </a:r>
            <a:r>
              <a:rPr kumimoji="0" lang="ja-JP" altLang="en-US" sz="1800" b="1"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や</a:t>
            </a:r>
            <a:r>
              <a:rPr kumimoji="0" lang="ja-JP" altLang="en-US" sz="1800" b="1" i="0" u="none" strike="noStrike" kern="1200" cap="none" spc="0" normalizeH="0" baseline="0" noProof="0" dirty="0">
                <a:ln>
                  <a:noFill/>
                </a:ln>
                <a:solidFill>
                  <a:srgbClr val="C00000"/>
                </a:solidFill>
                <a:effectLst/>
                <a:uLnTx/>
                <a:uFillTx/>
                <a:latin typeface="メイリオ" pitchFamily="50" charset="-128"/>
                <a:ea typeface="メイリオ" pitchFamily="50" charset="-128"/>
                <a:cs typeface="メイリオ" pitchFamily="50" charset="-128"/>
              </a:rPr>
              <a:t>“個人情報の詐取”</a:t>
            </a:r>
            <a:r>
              <a:rPr kumimoji="0" lang="ja-JP" altLang="en-US" sz="1800" b="1"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にご注意ください。　</a:t>
            </a:r>
          </a:p>
        </p:txBody>
      </p:sp>
      <p:grpSp>
        <p:nvGrpSpPr>
          <p:cNvPr id="53" name="グループ化 52"/>
          <p:cNvGrpSpPr/>
          <p:nvPr/>
        </p:nvGrpSpPr>
        <p:grpSpPr>
          <a:xfrm>
            <a:off x="297469" y="8352706"/>
            <a:ext cx="504056" cy="438314"/>
            <a:chOff x="245868" y="1038368"/>
            <a:chExt cx="828000" cy="828000"/>
          </a:xfrm>
        </p:grpSpPr>
        <p:sp>
          <p:nvSpPr>
            <p:cNvPr id="54" name="円/楕円 59"/>
            <p:cNvSpPr>
              <a:spLocks noChangeAspect="1"/>
            </p:cNvSpPr>
            <p:nvPr/>
          </p:nvSpPr>
          <p:spPr>
            <a:xfrm>
              <a:off x="245868" y="1038368"/>
              <a:ext cx="828000" cy="828000"/>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8697" tIns="44348" rIns="88697" bIns="44348" spcCol="0" rtlCol="0" anchor="ctr"/>
            <a:lstStyle/>
            <a:p>
              <a:pPr marL="0" marR="0" lvl="0" indent="0" algn="ctr" defTabSz="1474670" rtl="0" eaLnBrk="1" fontAlgn="auto" latinLnBrk="0" hangingPunct="1">
                <a:lnSpc>
                  <a:spcPct val="100000"/>
                </a:lnSpc>
                <a:spcBef>
                  <a:spcPts val="0"/>
                </a:spcBef>
                <a:spcAft>
                  <a:spcPts val="0"/>
                </a:spcAft>
                <a:buClrTx/>
                <a:buSzTx/>
                <a:buFontTx/>
                <a:buNone/>
                <a:tabLst/>
                <a:defRPr/>
              </a:pPr>
              <a:endParaRPr kumimoji="0" lang="ja-JP" altLang="en-US" sz="20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55" name="図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804" y="1146359"/>
              <a:ext cx="225538" cy="648001"/>
            </a:xfrm>
            <a:prstGeom prst="rect">
              <a:avLst/>
            </a:prstGeom>
          </p:spPr>
        </p:pic>
      </p:grpSp>
      <p:sp>
        <p:nvSpPr>
          <p:cNvPr id="56" name="テキスト ボックス 55"/>
          <p:cNvSpPr txBox="1"/>
          <p:nvPr/>
        </p:nvSpPr>
        <p:spPr>
          <a:xfrm>
            <a:off x="265571" y="8904966"/>
            <a:ext cx="6326616" cy="868128"/>
          </a:xfrm>
          <a:prstGeom prst="rect">
            <a:avLst/>
          </a:prstGeom>
          <a:noFill/>
        </p:spPr>
        <p:txBody>
          <a:bodyPr wrap="square" lIns="40238" tIns="52676" rIns="40238" bIns="52676" rtlCol="0" anchor="ctr" anchorCtr="0">
            <a:spAutoFit/>
          </a:bodyPr>
          <a:lstStyle/>
          <a:p>
            <a:pPr marL="0" marR="0" lvl="0" indent="0" algn="l" defTabSz="1474670" rtl="0" eaLnBrk="1" fontAlgn="auto" latinLnBrk="0" hangingPunct="1">
              <a:lnSpc>
                <a:spcPct val="110000"/>
              </a:lnSpc>
              <a:spcBef>
                <a:spcPts val="0"/>
              </a:spcBef>
              <a:spcAft>
                <a:spcPts val="0"/>
              </a:spcAft>
              <a:buClrTx/>
              <a:buSzTx/>
              <a:buFontTx/>
              <a:buNone/>
              <a:tabLst/>
              <a:defRPr/>
            </a:pPr>
            <a:r>
              <a:rPr kumimoji="0" lang="ja-JP" altLang="en-US" sz="15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ご自宅や職場などに都道府県・市区町村や厚生労働省（の職員）などをかたった不審な電話や郵便があった場合は、お住まいの市区町村や最寄りの警察署（または警察相談専用電話</a:t>
            </a:r>
            <a:r>
              <a:rPr kumimoji="0" lang="en-US" altLang="ja-JP" sz="15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(#9110)</a:t>
            </a:r>
            <a:r>
              <a:rPr kumimoji="0" lang="ja-JP" altLang="en-US" sz="15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）にご連絡ください。</a:t>
            </a:r>
          </a:p>
        </p:txBody>
      </p:sp>
      <p:sp>
        <p:nvSpPr>
          <p:cNvPr id="63" name="テキスト ボックス 62"/>
          <p:cNvSpPr txBox="1"/>
          <p:nvPr/>
        </p:nvSpPr>
        <p:spPr>
          <a:xfrm>
            <a:off x="265985" y="605258"/>
            <a:ext cx="6390002" cy="1631216"/>
          </a:xfrm>
          <a:prstGeom prst="rect">
            <a:avLst/>
          </a:prstGeom>
          <a:noFill/>
        </p:spPr>
        <p:txBody>
          <a:bodyPr wrap="square" rtlCol="0">
            <a:spAutoFit/>
          </a:bodyPr>
          <a:lstStyle/>
          <a:p>
            <a:pPr marL="177800" marR="0" lvl="0" indent="-177800" algn="l" defTabSz="457200" rtl="0" eaLnBrk="1" fontAlgn="auto" latinLnBrk="0" hangingPunct="1">
              <a:lnSpc>
                <a:spcPct val="100000"/>
              </a:lnSpc>
              <a:spcBef>
                <a:spcPts val="0"/>
              </a:spcBef>
              <a:spcAft>
                <a:spcPts val="0"/>
              </a:spcAft>
              <a:buClrTx/>
              <a:buSzTx/>
              <a:buFontTx/>
              <a:buNone/>
              <a:tabLst/>
              <a:defRPr/>
            </a:pPr>
            <a:r>
              <a:rPr kumimoji="1" lang="ja-JP" altLang="en-US" sz="15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ひとり親世帯臨時特別給付金（家計急変者対象）の支給を受けるため  </a:t>
            </a:r>
            <a:endParaRPr kumimoji="1" lang="en-US" altLang="ja-JP" sz="15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7800" marR="0" lvl="0" indent="-177800" algn="l" defTabSz="457200" rtl="0" eaLnBrk="1" fontAlgn="auto" latinLnBrk="0" hangingPunct="1">
              <a:lnSpc>
                <a:spcPct val="100000"/>
              </a:lnSpc>
              <a:spcBef>
                <a:spcPts val="0"/>
              </a:spcBef>
              <a:spcAft>
                <a:spcPts val="0"/>
              </a:spcAft>
              <a:buClrTx/>
              <a:buSzTx/>
              <a:buFontTx/>
              <a:buNone/>
              <a:tabLst/>
              <a:defRPr/>
            </a:pPr>
            <a:r>
              <a:rPr kumimoji="1" lang="en-US" altLang="ja-JP" sz="1500" dirty="0">
                <a:solidFill>
                  <a:prstClr val="black"/>
                </a:solidFill>
                <a:latin typeface="メイリオ" panose="020B0604030504040204" pitchFamily="50" charset="-128"/>
                <a:ea typeface="メイリオ" panose="020B0604030504040204" pitchFamily="50" charset="-128"/>
              </a:rPr>
              <a:t>    </a:t>
            </a:r>
            <a:r>
              <a:rPr kumimoji="1" lang="ja-JP" altLang="en-US" sz="15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には、</a:t>
            </a:r>
            <a:r>
              <a:rPr kumimoji="1" lang="ja-JP" altLang="en-US" sz="15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申請が必要</a:t>
            </a:r>
            <a:r>
              <a:rPr kumimoji="1" lang="ja-JP" altLang="en-US" sz="15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です。</a:t>
            </a:r>
            <a:endParaRPr kumimoji="1" lang="en-US" altLang="ja-JP" sz="15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7800" marR="0" lvl="0" indent="-177800" algn="l" defTabSz="457200" rtl="0" eaLnBrk="1" fontAlgn="auto" latinLnBrk="0" hangingPunct="1">
              <a:lnSpc>
                <a:spcPts val="600"/>
              </a:lnSpc>
              <a:spcBef>
                <a:spcPts val="0"/>
              </a:spcBef>
              <a:spcAft>
                <a:spcPts val="0"/>
              </a:spcAft>
              <a:buClrTx/>
              <a:buSzTx/>
              <a:buFontTx/>
              <a:buNone/>
              <a:tabLst/>
              <a:defRPr/>
            </a:pPr>
            <a:endParaRPr kumimoji="1" lang="en-US" altLang="ja-JP" sz="15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7800" marR="0" lvl="0" indent="-177800" algn="l" defTabSz="457200" rtl="0" eaLnBrk="1" fontAlgn="auto" latinLnBrk="0" hangingPunct="1">
              <a:lnSpc>
                <a:spcPct val="100000"/>
              </a:lnSpc>
              <a:spcBef>
                <a:spcPts val="0"/>
              </a:spcBef>
              <a:spcAft>
                <a:spcPts val="0"/>
              </a:spcAft>
              <a:buClrTx/>
              <a:buSzTx/>
              <a:buFontTx/>
              <a:buNone/>
              <a:tabLst/>
              <a:defRPr/>
            </a:pPr>
            <a:r>
              <a:rPr kumimoji="1" lang="ja-JP" altLang="en-US" sz="15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申請書に必要事項を記入して、北方町役場福祉健康課の</a:t>
            </a:r>
            <a:r>
              <a:rPr kumimoji="1" lang="ja-JP" altLang="en-US" sz="15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窓口に直接</a:t>
            </a:r>
            <a:r>
              <a:rPr kumimoji="1" lang="ja-JP" altLang="en-US" sz="15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5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7800" marR="0" lvl="0" indent="-177800" algn="l" defTabSz="457200" rtl="0" eaLnBrk="1" fontAlgn="auto" latinLnBrk="0" hangingPunct="1">
              <a:lnSpc>
                <a:spcPct val="100000"/>
              </a:lnSpc>
              <a:spcBef>
                <a:spcPts val="0"/>
              </a:spcBef>
              <a:spcAft>
                <a:spcPts val="0"/>
              </a:spcAft>
              <a:buClrTx/>
              <a:buSzTx/>
              <a:buFontTx/>
              <a:buNone/>
              <a:tabLst/>
              <a:defRPr/>
            </a:pPr>
            <a:r>
              <a:rPr kumimoji="1" lang="ja-JP" altLang="en-US" sz="15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または</a:t>
            </a:r>
            <a:r>
              <a:rPr kumimoji="1" lang="ja-JP" altLang="en-US" sz="15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郵送</a:t>
            </a:r>
            <a:r>
              <a:rPr kumimoji="1" lang="ja-JP" altLang="en-US" sz="15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でご提出ください。</a:t>
            </a:r>
            <a:endParaRPr kumimoji="1" lang="en-US" altLang="ja-JP" sz="15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7800" marR="0" lvl="0" indent="-177800" algn="l" defTabSz="457200" rtl="0" eaLnBrk="1" fontAlgn="auto" latinLnBrk="0" hangingPunct="1">
              <a:lnSpc>
                <a:spcPts val="600"/>
              </a:lnSpc>
              <a:spcBef>
                <a:spcPts val="0"/>
              </a:spcBef>
              <a:spcAft>
                <a:spcPts val="0"/>
              </a:spcAft>
              <a:buClrTx/>
              <a:buSzTx/>
              <a:buFontTx/>
              <a:buNone/>
              <a:tabLst/>
              <a:defRPr/>
            </a:pPr>
            <a:endParaRPr kumimoji="1" lang="en-US" altLang="ja-JP" sz="15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7800" marR="0" lvl="0" indent="-177800" algn="l" defTabSz="457200" rtl="0" eaLnBrk="1" fontAlgn="auto" latinLnBrk="0" hangingPunct="1">
              <a:lnSpc>
                <a:spcPct val="100000"/>
              </a:lnSpc>
              <a:spcBef>
                <a:spcPts val="0"/>
              </a:spcBef>
              <a:spcAft>
                <a:spcPts val="0"/>
              </a:spcAft>
              <a:buClrTx/>
              <a:buSzTx/>
              <a:buFontTx/>
              <a:buNone/>
              <a:tabLst/>
              <a:defRPr/>
            </a:pPr>
            <a:r>
              <a:rPr kumimoji="1" lang="ja-JP" altLang="en-US" sz="15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給付金の支給要件に該当する方に対して、申請内容を確認して、申請</a:t>
            </a:r>
            <a:endParaRPr kumimoji="1" lang="en-US" altLang="ja-JP" sz="15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7800" marR="0" lvl="0" indent="-177800" algn="l" defTabSz="457200" rtl="0" eaLnBrk="1" fontAlgn="auto" latinLnBrk="0" hangingPunct="1">
              <a:lnSpc>
                <a:spcPct val="100000"/>
              </a:lnSpc>
              <a:spcBef>
                <a:spcPts val="0"/>
              </a:spcBef>
              <a:spcAft>
                <a:spcPts val="0"/>
              </a:spcAft>
              <a:buClrTx/>
              <a:buSzTx/>
              <a:buFontTx/>
              <a:buNone/>
              <a:tabLst/>
              <a:defRPr/>
            </a:pPr>
            <a:r>
              <a:rPr kumimoji="1" lang="ja-JP" altLang="en-US" sz="15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500" b="0" i="0" u="none" strike="noStrike" kern="120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5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時に指定された口座に</a:t>
            </a:r>
            <a:r>
              <a:rPr kumimoji="1" lang="ja-JP" altLang="en-US" sz="15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可能な限り速やかに</a:t>
            </a:r>
            <a:r>
              <a:rPr kumimoji="1" lang="ja-JP" altLang="en-US" sz="15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振り込みます。</a:t>
            </a:r>
          </a:p>
        </p:txBody>
      </p:sp>
      <p:sp>
        <p:nvSpPr>
          <p:cNvPr id="4" name="テキスト ボックス 3"/>
          <p:cNvSpPr txBox="1"/>
          <p:nvPr/>
        </p:nvSpPr>
        <p:spPr>
          <a:xfrm>
            <a:off x="206939" y="4869413"/>
            <a:ext cx="6385247" cy="3304357"/>
          </a:xfrm>
          <a:prstGeom prst="rect">
            <a:avLst/>
          </a:prstGeom>
          <a:noFill/>
        </p:spPr>
        <p:txBody>
          <a:bodyPr wrap="square" lIns="36000" tIns="36000" rIns="36000" bIns="36000" rtlCol="0">
            <a:spAutoFit/>
          </a:bodyPr>
          <a:lstStyle/>
          <a:p>
            <a:pPr marL="180000" lvl="0" indent="-457200">
              <a:spcBef>
                <a:spcPts val="600"/>
              </a:spcBef>
            </a:pPr>
            <a:r>
              <a:rPr kumimoji="1" lang="en-US" altLang="ja-JP" sz="1500" dirty="0">
                <a:solidFill>
                  <a:prstClr val="black"/>
                </a:solidFill>
                <a:latin typeface="メイリオ" panose="020B0604030504040204" pitchFamily="50" charset="-128"/>
                <a:ea typeface="メイリオ" panose="020B0604030504040204" pitchFamily="50" charset="-128"/>
              </a:rPr>
              <a:t>Q</a:t>
            </a:r>
            <a:r>
              <a:rPr kumimoji="1" lang="ja-JP" altLang="en-US" sz="1500" dirty="0">
                <a:solidFill>
                  <a:prstClr val="black"/>
                </a:solidFill>
                <a:latin typeface="メイリオ" panose="020B0604030504040204" pitchFamily="50" charset="-128"/>
                <a:ea typeface="メイリオ" panose="020B0604030504040204" pitchFamily="50" charset="-128"/>
              </a:rPr>
              <a:t>）新型コロナウイルスの影響を受けて家計が急変したかどうかは、</a:t>
            </a:r>
            <a:endParaRPr kumimoji="1" lang="en-US" altLang="ja-JP" sz="1500" dirty="0">
              <a:solidFill>
                <a:prstClr val="black"/>
              </a:solidFill>
              <a:latin typeface="メイリオ" panose="020B0604030504040204" pitchFamily="50" charset="-128"/>
              <a:ea typeface="メイリオ" panose="020B0604030504040204" pitchFamily="50" charset="-128"/>
            </a:endParaRPr>
          </a:p>
          <a:p>
            <a:pPr marL="180000" lvl="0" indent="-457200"/>
            <a:r>
              <a:rPr kumimoji="1" lang="en-US" altLang="ja-JP" sz="1500" dirty="0">
                <a:solidFill>
                  <a:prstClr val="black"/>
                </a:solidFill>
                <a:latin typeface="メイリオ" panose="020B0604030504040204" pitchFamily="50" charset="-128"/>
                <a:ea typeface="メイリオ" panose="020B0604030504040204" pitchFamily="50" charset="-128"/>
              </a:rPr>
              <a:t>     </a:t>
            </a:r>
            <a:r>
              <a:rPr kumimoji="1" lang="ja-JP" altLang="en-US" sz="1500" dirty="0">
                <a:solidFill>
                  <a:prstClr val="black"/>
                </a:solidFill>
                <a:latin typeface="メイリオ" panose="020B0604030504040204" pitchFamily="50" charset="-128"/>
                <a:ea typeface="メイリオ" panose="020B0604030504040204" pitchFamily="50" charset="-128"/>
              </a:rPr>
              <a:t>どのように確認するのですか。</a:t>
            </a:r>
          </a:p>
          <a:p>
            <a:pPr marL="180000" lvl="0" indent="-457200"/>
            <a:r>
              <a:rPr kumimoji="1" lang="en-US" altLang="ja-JP" sz="1500" dirty="0">
                <a:solidFill>
                  <a:prstClr val="black"/>
                </a:solidFill>
                <a:latin typeface="メイリオ" panose="020B0604030504040204" pitchFamily="50" charset="-128"/>
                <a:ea typeface="メイリオ" panose="020B0604030504040204" pitchFamily="50" charset="-128"/>
              </a:rPr>
              <a:t>A</a:t>
            </a:r>
            <a:r>
              <a:rPr kumimoji="1" lang="ja-JP" altLang="en-US" sz="1500" dirty="0">
                <a:solidFill>
                  <a:prstClr val="black"/>
                </a:solidFill>
                <a:latin typeface="メイリオ" panose="020B0604030504040204" pitchFamily="50" charset="-128"/>
                <a:ea typeface="メイリオ" panose="020B0604030504040204" pitchFamily="50" charset="-128"/>
              </a:rPr>
              <a:t>）令和２年２月以降の任意の１か月の収入額について、</a:t>
            </a:r>
            <a:r>
              <a:rPr kumimoji="1" lang="en-US" altLang="ja-JP" sz="1500" dirty="0">
                <a:solidFill>
                  <a:prstClr val="black"/>
                </a:solidFill>
                <a:latin typeface="メイリオ" panose="020B0604030504040204" pitchFamily="50" charset="-128"/>
                <a:ea typeface="メイリオ" panose="020B0604030504040204" pitchFamily="50" charset="-128"/>
              </a:rPr>
              <a:t>12</a:t>
            </a:r>
            <a:r>
              <a:rPr kumimoji="1" lang="ja-JP" altLang="en-US" sz="1500" dirty="0">
                <a:solidFill>
                  <a:prstClr val="black"/>
                </a:solidFill>
                <a:latin typeface="メイリオ" panose="020B0604030504040204" pitchFamily="50" charset="-128"/>
                <a:ea typeface="メイリオ" panose="020B0604030504040204" pitchFamily="50" charset="-128"/>
              </a:rPr>
              <a:t>か月換算した</a:t>
            </a:r>
            <a:endParaRPr kumimoji="1" lang="en-US" altLang="ja-JP" sz="1500" dirty="0">
              <a:solidFill>
                <a:prstClr val="black"/>
              </a:solidFill>
              <a:latin typeface="メイリオ" panose="020B0604030504040204" pitchFamily="50" charset="-128"/>
              <a:ea typeface="メイリオ" panose="020B0604030504040204" pitchFamily="50" charset="-128"/>
            </a:endParaRPr>
          </a:p>
          <a:p>
            <a:pPr marL="180000" lvl="0" indent="-457200"/>
            <a:r>
              <a:rPr kumimoji="1" lang="en-US" altLang="ja-JP" sz="1500" dirty="0">
                <a:solidFill>
                  <a:prstClr val="black"/>
                </a:solidFill>
                <a:latin typeface="メイリオ" panose="020B0604030504040204" pitchFamily="50" charset="-128"/>
                <a:ea typeface="メイリオ" panose="020B0604030504040204" pitchFamily="50" charset="-128"/>
              </a:rPr>
              <a:t>     </a:t>
            </a:r>
            <a:r>
              <a:rPr kumimoji="1" lang="ja-JP" altLang="en-US" sz="1500" dirty="0">
                <a:solidFill>
                  <a:prstClr val="black"/>
                </a:solidFill>
                <a:latin typeface="メイリオ" panose="020B0604030504040204" pitchFamily="50" charset="-128"/>
                <a:ea typeface="メイリオ" panose="020B0604030504040204" pitchFamily="50" charset="-128"/>
              </a:rPr>
              <a:t>収入見込額が児童扶養手当の支給制限限度額と同等の収入額未満と</a:t>
            </a:r>
            <a:endParaRPr kumimoji="1" lang="en-US" altLang="ja-JP" sz="1500" dirty="0">
              <a:solidFill>
                <a:prstClr val="black"/>
              </a:solidFill>
              <a:latin typeface="メイリオ" panose="020B0604030504040204" pitchFamily="50" charset="-128"/>
              <a:ea typeface="メイリオ" panose="020B0604030504040204" pitchFamily="50" charset="-128"/>
            </a:endParaRPr>
          </a:p>
          <a:p>
            <a:pPr marL="180000" lvl="0" indent="-457200"/>
            <a:r>
              <a:rPr kumimoji="1" lang="en-US" altLang="ja-JP" sz="1500" dirty="0">
                <a:solidFill>
                  <a:prstClr val="black"/>
                </a:solidFill>
                <a:latin typeface="メイリオ" panose="020B0604030504040204" pitchFamily="50" charset="-128"/>
                <a:ea typeface="メイリオ" panose="020B0604030504040204" pitchFamily="50" charset="-128"/>
              </a:rPr>
              <a:t>     </a:t>
            </a:r>
            <a:r>
              <a:rPr kumimoji="1" lang="ja-JP" altLang="en-US" sz="1500" dirty="0">
                <a:solidFill>
                  <a:prstClr val="black"/>
                </a:solidFill>
                <a:latin typeface="メイリオ" panose="020B0604030504040204" pitchFamily="50" charset="-128"/>
                <a:ea typeface="メイリオ" panose="020B0604030504040204" pitchFamily="50" charset="-128"/>
              </a:rPr>
              <a:t>なれば支給対象です。</a:t>
            </a:r>
          </a:p>
          <a:p>
            <a:pPr marL="180000" lvl="0" indent="-457200">
              <a:spcBef>
                <a:spcPts val="600"/>
              </a:spcBef>
            </a:pPr>
            <a:r>
              <a:rPr kumimoji="1" lang="en-US" altLang="ja-JP" sz="1500" dirty="0">
                <a:solidFill>
                  <a:prstClr val="black"/>
                </a:solidFill>
                <a:latin typeface="メイリオ" panose="020B0604030504040204" pitchFamily="50" charset="-128"/>
                <a:ea typeface="メイリオ" panose="020B0604030504040204" pitchFamily="50" charset="-128"/>
              </a:rPr>
              <a:t>Q</a:t>
            </a:r>
            <a:r>
              <a:rPr kumimoji="1" lang="ja-JP" altLang="en-US" sz="1500" dirty="0">
                <a:solidFill>
                  <a:prstClr val="black"/>
                </a:solidFill>
                <a:latin typeface="メイリオ" panose="020B0604030504040204" pitchFamily="50" charset="-128"/>
                <a:ea typeface="メイリオ" panose="020B0604030504040204" pitchFamily="50" charset="-128"/>
              </a:rPr>
              <a:t>）扶養義務者の収入が減少した場合でも家計急変といえますか。</a:t>
            </a:r>
          </a:p>
          <a:p>
            <a:pPr marL="180000" lvl="0" indent="-457200"/>
            <a:r>
              <a:rPr kumimoji="1" lang="en-US" altLang="ja-JP" sz="1500" dirty="0">
                <a:solidFill>
                  <a:prstClr val="black"/>
                </a:solidFill>
                <a:latin typeface="メイリオ" panose="020B0604030504040204" pitchFamily="50" charset="-128"/>
                <a:ea typeface="メイリオ" panose="020B0604030504040204" pitchFamily="50" charset="-128"/>
              </a:rPr>
              <a:t>A</a:t>
            </a:r>
            <a:r>
              <a:rPr kumimoji="1" lang="ja-JP" altLang="en-US" sz="1500" dirty="0">
                <a:solidFill>
                  <a:prstClr val="black"/>
                </a:solidFill>
                <a:latin typeface="メイリオ" panose="020B0604030504040204" pitchFamily="50" charset="-128"/>
                <a:ea typeface="メイリオ" panose="020B0604030504040204" pitchFamily="50" charset="-128"/>
              </a:rPr>
              <a:t>）消費生活上の家計が同一である扶養義務者の収入が減少した場合でも</a:t>
            </a:r>
            <a:endParaRPr kumimoji="1" lang="en-US" altLang="ja-JP" sz="1500" dirty="0">
              <a:solidFill>
                <a:prstClr val="black"/>
              </a:solidFill>
              <a:latin typeface="メイリオ" panose="020B0604030504040204" pitchFamily="50" charset="-128"/>
              <a:ea typeface="メイリオ" panose="020B0604030504040204" pitchFamily="50" charset="-128"/>
            </a:endParaRPr>
          </a:p>
          <a:p>
            <a:pPr marL="180000" lvl="0" indent="-457200"/>
            <a:r>
              <a:rPr kumimoji="1" lang="en-US" altLang="ja-JP" sz="1500" dirty="0">
                <a:solidFill>
                  <a:prstClr val="black"/>
                </a:solidFill>
                <a:latin typeface="メイリオ" panose="020B0604030504040204" pitchFamily="50" charset="-128"/>
                <a:ea typeface="メイリオ" panose="020B0604030504040204" pitchFamily="50" charset="-128"/>
              </a:rPr>
              <a:t>     </a:t>
            </a:r>
            <a:r>
              <a:rPr kumimoji="1" lang="ja-JP" altLang="en-US" sz="1500" dirty="0">
                <a:solidFill>
                  <a:prstClr val="black"/>
                </a:solidFill>
                <a:latin typeface="メイリオ" panose="020B0604030504040204" pitchFamily="50" charset="-128"/>
                <a:ea typeface="メイリオ" panose="020B0604030504040204" pitchFamily="50" charset="-128"/>
              </a:rPr>
              <a:t>給付金の対象になります。</a:t>
            </a:r>
          </a:p>
          <a:p>
            <a:pPr marL="180000" lvl="0" indent="-457200">
              <a:spcBef>
                <a:spcPts val="600"/>
              </a:spcBef>
            </a:pPr>
            <a:r>
              <a:rPr kumimoji="1" lang="en-US" altLang="ja-JP" sz="1500" dirty="0">
                <a:solidFill>
                  <a:prstClr val="black"/>
                </a:solidFill>
                <a:latin typeface="メイリオ" panose="020B0604030504040204" pitchFamily="50" charset="-128"/>
                <a:ea typeface="メイリオ" panose="020B0604030504040204" pitchFamily="50" charset="-128"/>
              </a:rPr>
              <a:t>Q</a:t>
            </a:r>
            <a:r>
              <a:rPr kumimoji="1" lang="ja-JP" altLang="en-US" sz="1500" dirty="0">
                <a:solidFill>
                  <a:prstClr val="black"/>
                </a:solidFill>
                <a:latin typeface="メイリオ" panose="020B0604030504040204" pitchFamily="50" charset="-128"/>
                <a:ea typeface="メイリオ" panose="020B0604030504040204" pitchFamily="50" charset="-128"/>
              </a:rPr>
              <a:t>）添付書類である「収入の額が分かる書類」とはどのようなものですか。</a:t>
            </a:r>
          </a:p>
          <a:p>
            <a:pPr marL="180000" lvl="0" indent="-457200"/>
            <a:r>
              <a:rPr kumimoji="1" lang="en-US" altLang="ja-JP" sz="1500" dirty="0">
                <a:solidFill>
                  <a:prstClr val="black"/>
                </a:solidFill>
                <a:latin typeface="メイリオ" panose="020B0604030504040204" pitchFamily="50" charset="-128"/>
                <a:ea typeface="メイリオ" panose="020B0604030504040204" pitchFamily="50" charset="-128"/>
              </a:rPr>
              <a:t>A</a:t>
            </a:r>
            <a:r>
              <a:rPr kumimoji="1" lang="ja-JP" altLang="en-US" sz="1500" dirty="0">
                <a:solidFill>
                  <a:prstClr val="black"/>
                </a:solidFill>
                <a:latin typeface="メイリオ" panose="020B0604030504040204" pitchFamily="50" charset="-128"/>
                <a:ea typeface="メイリオ" panose="020B0604030504040204" pitchFamily="50" charset="-128"/>
              </a:rPr>
              <a:t>）例えば、下記が考えられます。</a:t>
            </a:r>
            <a:endParaRPr kumimoji="1" lang="en-US" altLang="ja-JP" sz="1500" dirty="0">
              <a:solidFill>
                <a:prstClr val="black"/>
              </a:solidFill>
              <a:latin typeface="メイリオ" panose="020B0604030504040204" pitchFamily="50" charset="-128"/>
              <a:ea typeface="メイリオ" panose="020B0604030504040204" pitchFamily="50" charset="-128"/>
            </a:endParaRPr>
          </a:p>
          <a:p>
            <a:pPr marL="288000" lvl="0"/>
            <a:r>
              <a:rPr kumimoji="1" lang="ja-JP" altLang="en-US" sz="1500" dirty="0">
                <a:solidFill>
                  <a:prstClr val="black"/>
                </a:solidFill>
                <a:latin typeface="メイリオ" panose="020B0604030504040204" pitchFamily="50" charset="-128"/>
                <a:ea typeface="メイリオ" panose="020B0604030504040204" pitchFamily="50" charset="-128"/>
              </a:rPr>
              <a:t>・給与収入を有する方は給与明細など</a:t>
            </a:r>
            <a:endParaRPr kumimoji="1" lang="en-US" altLang="ja-JP" sz="1500" dirty="0">
              <a:solidFill>
                <a:prstClr val="black"/>
              </a:solidFill>
              <a:latin typeface="メイリオ" panose="020B0604030504040204" pitchFamily="50" charset="-128"/>
              <a:ea typeface="メイリオ" panose="020B0604030504040204" pitchFamily="50" charset="-128"/>
            </a:endParaRPr>
          </a:p>
          <a:p>
            <a:pPr marL="288000" lvl="0"/>
            <a:r>
              <a:rPr kumimoji="1" lang="ja-JP" altLang="en-US" sz="1500" dirty="0">
                <a:solidFill>
                  <a:prstClr val="black"/>
                </a:solidFill>
                <a:latin typeface="メイリオ" panose="020B0604030504040204" pitchFamily="50" charset="-128"/>
                <a:ea typeface="メイリオ" panose="020B0604030504040204" pitchFamily="50" charset="-128"/>
              </a:rPr>
              <a:t>・事業収入または不動産収入を有する方は帳簿など</a:t>
            </a:r>
            <a:endParaRPr kumimoji="1" lang="en-US" altLang="ja-JP" sz="1500" dirty="0">
              <a:solidFill>
                <a:prstClr val="black"/>
              </a:solidFill>
              <a:latin typeface="メイリオ" panose="020B0604030504040204" pitchFamily="50" charset="-128"/>
              <a:ea typeface="メイリオ" panose="020B0604030504040204" pitchFamily="50" charset="-128"/>
            </a:endParaRPr>
          </a:p>
          <a:p>
            <a:pPr marL="288000" lvl="0"/>
            <a:r>
              <a:rPr kumimoji="1" lang="ja-JP" altLang="en-US" sz="1500" dirty="0">
                <a:solidFill>
                  <a:prstClr val="black"/>
                </a:solidFill>
                <a:latin typeface="メイリオ" panose="020B0604030504040204" pitchFamily="50" charset="-128"/>
                <a:ea typeface="メイリオ" panose="020B0604030504040204" pitchFamily="50" charset="-128"/>
              </a:rPr>
              <a:t>・公的年金等収入を有する方は年金額改定通知書など</a:t>
            </a:r>
            <a:endParaRPr kumimoji="1" lang="en-US" altLang="ja-JP" sz="1500" dirty="0">
              <a:solidFill>
                <a:prstClr val="black"/>
              </a:solidFill>
              <a:latin typeface="メイリオ" panose="020B0604030504040204" pitchFamily="50" charset="-128"/>
              <a:ea typeface="メイリオ" panose="020B0604030504040204" pitchFamily="50" charset="-128"/>
            </a:endParaRPr>
          </a:p>
        </p:txBody>
      </p:sp>
      <p:grpSp>
        <p:nvGrpSpPr>
          <p:cNvPr id="2" name="グループ化 1"/>
          <p:cNvGrpSpPr/>
          <p:nvPr/>
        </p:nvGrpSpPr>
        <p:grpSpPr>
          <a:xfrm>
            <a:off x="147752" y="2211763"/>
            <a:ext cx="6591140" cy="1996041"/>
            <a:chOff x="147752" y="1945063"/>
            <a:chExt cx="6591140" cy="1996041"/>
          </a:xfrm>
        </p:grpSpPr>
        <p:grpSp>
          <p:nvGrpSpPr>
            <p:cNvPr id="5" name="グループ化 4"/>
            <p:cNvGrpSpPr/>
            <p:nvPr/>
          </p:nvGrpSpPr>
          <p:grpSpPr>
            <a:xfrm>
              <a:off x="147752" y="1945063"/>
              <a:ext cx="6591140" cy="1615341"/>
              <a:chOff x="147752" y="2580063"/>
              <a:chExt cx="6591140" cy="1615341"/>
            </a:xfrm>
          </p:grpSpPr>
          <p:sp>
            <p:nvSpPr>
              <p:cNvPr id="11" name="角丸四角形 10"/>
              <p:cNvSpPr/>
              <p:nvPr/>
            </p:nvSpPr>
            <p:spPr>
              <a:xfrm>
                <a:off x="196306" y="2683404"/>
                <a:ext cx="1080000" cy="1512000"/>
              </a:xfrm>
              <a:prstGeom prst="roundRect">
                <a:avLst/>
              </a:prstGeom>
              <a:noFill/>
              <a:ln w="28575">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4" name="テキスト ボックス 13"/>
              <p:cNvSpPr txBox="1"/>
              <p:nvPr/>
            </p:nvSpPr>
            <p:spPr>
              <a:xfrm>
                <a:off x="147752" y="3164837"/>
                <a:ext cx="1152000" cy="584775"/>
              </a:xfrm>
              <a:prstGeom prst="rect">
                <a:avLst/>
              </a:prstGeom>
              <a:noFill/>
              <a:ln>
                <a:noFill/>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ひとり親世帯</a:t>
                </a:r>
              </a:p>
            </p:txBody>
          </p:sp>
          <p:grpSp>
            <p:nvGrpSpPr>
              <p:cNvPr id="3" name="グループ化 2"/>
              <p:cNvGrpSpPr/>
              <p:nvPr/>
            </p:nvGrpSpPr>
            <p:grpSpPr>
              <a:xfrm>
                <a:off x="1304705" y="2580063"/>
                <a:ext cx="4311905" cy="684000"/>
                <a:chOff x="1921715" y="5081993"/>
                <a:chExt cx="3024000" cy="806681"/>
              </a:xfrm>
            </p:grpSpPr>
            <p:sp>
              <p:nvSpPr>
                <p:cNvPr id="25" name="テキスト ボックス 24"/>
                <p:cNvSpPr txBox="1"/>
                <p:nvPr/>
              </p:nvSpPr>
              <p:spPr>
                <a:xfrm>
                  <a:off x="1921715" y="5291481"/>
                  <a:ext cx="3024000" cy="417426"/>
                </a:xfrm>
                <a:prstGeom prst="rect">
                  <a:avLst/>
                </a:prstGeom>
                <a:noFill/>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7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a:t>
                  </a:r>
                  <a:r>
                    <a:rPr kumimoji="1" lang="ja-JP" altLang="en-US" sz="17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給付金の申請手続き</a:t>
                  </a:r>
                </a:p>
              </p:txBody>
            </p:sp>
            <p:sp>
              <p:nvSpPr>
                <p:cNvPr id="24" name="右矢印 23"/>
                <p:cNvSpPr/>
                <p:nvPr/>
              </p:nvSpPr>
              <p:spPr>
                <a:xfrm>
                  <a:off x="2005817" y="5081993"/>
                  <a:ext cx="2840870" cy="806681"/>
                </a:xfrm>
                <a:prstGeom prst="rightArrow">
                  <a:avLst/>
                </a:prstGeom>
                <a:noFill/>
                <a:ln w="28575">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grpSp>
          <p:sp>
            <p:nvSpPr>
              <p:cNvPr id="67" name="テキスト ボックス 66"/>
              <p:cNvSpPr txBox="1"/>
              <p:nvPr/>
            </p:nvSpPr>
            <p:spPr>
              <a:xfrm>
                <a:off x="1650340" y="3176361"/>
                <a:ext cx="4043110" cy="461665"/>
              </a:xfrm>
              <a:prstGeom prst="rect">
                <a:avLst/>
              </a:prstGeom>
              <a:noFill/>
            </p:spPr>
            <p:txBody>
              <a:bodyPr wrap="square" rtlCol="0">
                <a:spAutoFit/>
              </a:bodyPr>
              <a:lstStyle/>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お住まいの自治体の窓口に直接か郵送で</a:t>
                </a: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ご提出ください。</a:t>
                </a:r>
              </a:p>
            </p:txBody>
          </p:sp>
          <p:grpSp>
            <p:nvGrpSpPr>
              <p:cNvPr id="68" name="グループ化 67"/>
              <p:cNvGrpSpPr/>
              <p:nvPr/>
            </p:nvGrpSpPr>
            <p:grpSpPr>
              <a:xfrm flipH="1">
                <a:off x="1262171" y="3501206"/>
                <a:ext cx="4218017" cy="684000"/>
                <a:chOff x="1952207" y="4670910"/>
                <a:chExt cx="3024000" cy="889226"/>
              </a:xfrm>
            </p:grpSpPr>
            <p:sp>
              <p:nvSpPr>
                <p:cNvPr id="69" name="テキスト ボックス 68"/>
                <p:cNvSpPr txBox="1"/>
                <p:nvPr/>
              </p:nvSpPr>
              <p:spPr>
                <a:xfrm>
                  <a:off x="1952207" y="4911633"/>
                  <a:ext cx="3024000" cy="460139"/>
                </a:xfrm>
                <a:prstGeom prst="rect">
                  <a:avLst/>
                </a:prstGeom>
                <a:noFill/>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7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a:t>
                  </a:r>
                  <a:r>
                    <a:rPr kumimoji="1" lang="ja-JP" altLang="en-US" sz="17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指定口座へ振込み</a:t>
                  </a:r>
                </a:p>
              </p:txBody>
            </p:sp>
            <p:sp>
              <p:nvSpPr>
                <p:cNvPr id="70" name="右矢印 69"/>
                <p:cNvSpPr/>
                <p:nvPr/>
              </p:nvSpPr>
              <p:spPr>
                <a:xfrm>
                  <a:off x="1970880" y="4670910"/>
                  <a:ext cx="2893226" cy="889226"/>
                </a:xfrm>
                <a:prstGeom prst="rightArrow">
                  <a:avLst/>
                </a:prstGeom>
                <a:noFill/>
                <a:ln w="28575">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grpSp>
          <p:sp>
            <p:nvSpPr>
              <p:cNvPr id="38" name="角丸四角形 37"/>
              <p:cNvSpPr/>
              <p:nvPr/>
            </p:nvSpPr>
            <p:spPr>
              <a:xfrm>
                <a:off x="5614178" y="2683404"/>
                <a:ext cx="1080000" cy="1512000"/>
              </a:xfrm>
              <a:prstGeom prst="roundRect">
                <a:avLst/>
              </a:prstGeom>
              <a:noFill/>
              <a:ln w="28575">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9" name="テキスト ボックス 38"/>
              <p:cNvSpPr txBox="1"/>
              <p:nvPr/>
            </p:nvSpPr>
            <p:spPr>
              <a:xfrm>
                <a:off x="5586892" y="3163716"/>
                <a:ext cx="1152000" cy="523220"/>
              </a:xfrm>
              <a:prstGeom prst="rect">
                <a:avLst/>
              </a:prstGeom>
              <a:noFill/>
              <a:ln>
                <a:noFill/>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北方町役場</a:t>
                </a:r>
                <a:endPar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dirty="0">
                    <a:solidFill>
                      <a:prstClr val="black"/>
                    </a:solidFill>
                    <a:latin typeface="メイリオ" panose="020B0604030504040204" pitchFamily="50" charset="-128"/>
                    <a:ea typeface="メイリオ" panose="020B0604030504040204" pitchFamily="50" charset="-128"/>
                  </a:rPr>
                  <a:t>福祉健康課</a:t>
                </a:r>
                <a:endPar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sp>
          <p:nvSpPr>
            <p:cNvPr id="28" name="テキスト ボックス 27"/>
            <p:cNvSpPr txBox="1"/>
            <p:nvPr/>
          </p:nvSpPr>
          <p:spPr>
            <a:xfrm>
              <a:off x="1637459" y="3448661"/>
              <a:ext cx="4218754" cy="492443"/>
            </a:xfrm>
            <a:prstGeom prst="rect">
              <a:avLst/>
            </a:prstGeom>
            <a:noFill/>
          </p:spPr>
          <p:txBody>
            <a:bodyPr wrap="square" rtlCol="0">
              <a:spAutoFit/>
            </a:bodyPr>
            <a:lstStyle/>
            <a:p>
              <a:pPr marL="185738" indent="-185738"/>
              <a:r>
                <a:rPr kumimoji="1" lang="ja-JP" altLang="en-US" sz="1400" dirty="0">
                  <a:latin typeface="メイリオ" panose="020B0604030504040204" pitchFamily="50" charset="-128"/>
                  <a:ea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rPr>
                <a:t>提出された申請書から、給付金の支給要件に該当</a:t>
              </a:r>
              <a:endParaRPr kumimoji="1" lang="en-US" altLang="ja-JP" sz="1200" dirty="0">
                <a:latin typeface="メイリオ" panose="020B0604030504040204" pitchFamily="50" charset="-128"/>
                <a:ea typeface="メイリオ" panose="020B0604030504040204" pitchFamily="50" charset="-128"/>
              </a:endParaRPr>
            </a:p>
            <a:p>
              <a:pPr marL="185738" indent="-185738"/>
              <a:r>
                <a:rPr kumimoji="1" lang="en-US" altLang="ja-JP" sz="1200" dirty="0">
                  <a:latin typeface="メイリオ" panose="020B0604030504040204" pitchFamily="50" charset="-128"/>
                  <a:ea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rPr>
                <a:t>するかを判断した上で振り込みが行われます。</a:t>
              </a:r>
              <a:endParaRPr kumimoji="1" lang="en-US" altLang="ja-JP" sz="1200" dirty="0">
                <a:latin typeface="メイリオ" panose="020B0604030504040204" pitchFamily="50" charset="-128"/>
                <a:ea typeface="メイリオ" panose="020B0604030504040204" pitchFamily="50" charset="-128"/>
              </a:endParaRPr>
            </a:p>
          </p:txBody>
        </p:sp>
      </p:grpSp>
      <p:sp>
        <p:nvSpPr>
          <p:cNvPr id="31" name="正方形/長方形 30"/>
          <p:cNvSpPr/>
          <p:nvPr/>
        </p:nvSpPr>
        <p:spPr bwMode="auto">
          <a:xfrm>
            <a:off x="187365" y="163810"/>
            <a:ext cx="4809939" cy="384417"/>
          </a:xfrm>
          <a:prstGeom prst="rect">
            <a:avLst/>
          </a:prstGeom>
          <a:solidFill>
            <a:srgbClr val="0000FF"/>
          </a:solidFill>
          <a:ln w="6350" algn="ctr">
            <a:solidFill>
              <a:srgbClr val="0000FF"/>
            </a:solidFill>
            <a:round/>
            <a:headEnd/>
            <a:tailEnd/>
          </a:ln>
          <a:effectLst/>
        </p:spPr>
        <p:txBody>
          <a:bodyPr wrap="square" lIns="91425" tIns="45713" rIns="91425" bIns="45713" rtlCol="0" anchor="ctr" anchorCtr="0"/>
          <a:lstStyle/>
          <a:p>
            <a:pPr algn="ctr"/>
            <a:r>
              <a:rPr lang="ja-JP" altLang="en-US" b="1" dirty="0">
                <a:solidFill>
                  <a:schemeClr val="bg1"/>
                </a:solidFill>
                <a:latin typeface="メイリオ" panose="020B0604030504040204" pitchFamily="50" charset="-128"/>
                <a:ea typeface="メイリオ" panose="020B0604030504040204" pitchFamily="50" charset="-128"/>
              </a:rPr>
              <a:t>給付金（家計急変者対象）の支給手続き</a:t>
            </a:r>
            <a:r>
              <a:rPr lang="ja-JP" altLang="en-US" sz="1600" b="1" dirty="0">
                <a:solidFill>
                  <a:schemeClr val="bg1"/>
                </a:solidFill>
                <a:latin typeface="メイリオ" panose="020B0604030504040204" pitchFamily="50" charset="-128"/>
                <a:ea typeface="メイリオ" panose="020B0604030504040204" pitchFamily="50" charset="-128"/>
              </a:rPr>
              <a:t>　</a:t>
            </a:r>
          </a:p>
        </p:txBody>
      </p:sp>
      <p:cxnSp>
        <p:nvCxnSpPr>
          <p:cNvPr id="33" name="直線コネクタ 32"/>
          <p:cNvCxnSpPr/>
          <p:nvPr/>
        </p:nvCxnSpPr>
        <p:spPr bwMode="auto">
          <a:xfrm flipV="1">
            <a:off x="197999" y="174445"/>
            <a:ext cx="7569911" cy="6313"/>
          </a:xfrm>
          <a:prstGeom prst="line">
            <a:avLst/>
          </a:prstGeom>
          <a:noFill/>
          <a:ln w="28575" cap="flat" cmpd="sng" algn="ctr">
            <a:solidFill>
              <a:srgbClr val="0000FF"/>
            </a:solidFill>
            <a:prstDash val="solid"/>
            <a:round/>
            <a:headEnd type="none" w="med" len="med"/>
            <a:tailEnd type="none" w="med" len="med"/>
          </a:ln>
          <a:effectLst/>
        </p:spPr>
      </p:cxnSp>
      <p:sp>
        <p:nvSpPr>
          <p:cNvPr id="34" name="正方形/長方形 33"/>
          <p:cNvSpPr/>
          <p:nvPr/>
        </p:nvSpPr>
        <p:spPr bwMode="auto">
          <a:xfrm>
            <a:off x="201536" y="4345967"/>
            <a:ext cx="5805859" cy="384417"/>
          </a:xfrm>
          <a:prstGeom prst="rect">
            <a:avLst/>
          </a:prstGeom>
          <a:solidFill>
            <a:srgbClr val="0000FF"/>
          </a:solidFill>
          <a:ln w="6350" algn="ctr">
            <a:solidFill>
              <a:srgbClr val="0000FF"/>
            </a:solidFill>
            <a:round/>
            <a:headEnd/>
            <a:tailEnd/>
          </a:ln>
          <a:effectLst/>
        </p:spPr>
        <p:txBody>
          <a:bodyPr wrap="square" lIns="91425" tIns="45713" rIns="91425" bIns="45713" rtlCol="0" anchor="ctr" anchorCtr="0"/>
          <a:lstStyle/>
          <a:p>
            <a:pPr algn="ctr"/>
            <a:r>
              <a:rPr lang="ja-JP" altLang="en-US" b="1" dirty="0">
                <a:solidFill>
                  <a:schemeClr val="bg1"/>
                </a:solidFill>
                <a:latin typeface="メイリオ" panose="020B0604030504040204" pitchFamily="50" charset="-128"/>
                <a:ea typeface="メイリオ" panose="020B0604030504040204" pitchFamily="50" charset="-128"/>
              </a:rPr>
              <a:t>給付金（家計急変者対象）について、よくあるご質問</a:t>
            </a:r>
            <a:r>
              <a:rPr lang="ja-JP" altLang="en-US" sz="1600" b="1" dirty="0">
                <a:solidFill>
                  <a:schemeClr val="bg1"/>
                </a:solidFill>
                <a:latin typeface="メイリオ" panose="020B0604030504040204" pitchFamily="50" charset="-128"/>
                <a:ea typeface="メイリオ" panose="020B0604030504040204" pitchFamily="50" charset="-128"/>
              </a:rPr>
              <a:t>　</a:t>
            </a:r>
          </a:p>
        </p:txBody>
      </p:sp>
      <p:cxnSp>
        <p:nvCxnSpPr>
          <p:cNvPr id="35" name="直線コネクタ 34"/>
          <p:cNvCxnSpPr/>
          <p:nvPr/>
        </p:nvCxnSpPr>
        <p:spPr bwMode="auto">
          <a:xfrm flipV="1">
            <a:off x="212170" y="4356602"/>
            <a:ext cx="7569911" cy="6313"/>
          </a:xfrm>
          <a:prstGeom prst="line">
            <a:avLst/>
          </a:prstGeom>
          <a:noFill/>
          <a:ln w="28575" cap="flat" cmpd="sng" algn="ctr">
            <a:solidFill>
              <a:srgbClr val="0000FF"/>
            </a:solidFill>
            <a:prstDash val="solid"/>
            <a:round/>
            <a:headEnd type="none" w="med" len="med"/>
            <a:tailEnd type="none" w="med" len="med"/>
          </a:ln>
          <a:effectLst/>
        </p:spPr>
      </p:cxnSp>
    </p:spTree>
    <p:extLst>
      <p:ext uri="{BB962C8B-B14F-4D97-AF65-F5344CB8AC3E}">
        <p14:creationId xmlns:p14="http://schemas.microsoft.com/office/powerpoint/2010/main" val="2563991079"/>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5624</TotalTime>
  <Words>557</Words>
  <Application>Microsoft Office PowerPoint</Application>
  <PresentationFormat>A4 210 x 297 mm</PresentationFormat>
  <Paragraphs>57</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メイリオ</vt:lpstr>
      <vt:lpstr>游ゴシック</vt:lpstr>
      <vt:lpstr>游ゴシック Light</vt:lpstr>
      <vt:lpstr>Arial</vt:lpstr>
      <vt:lpstr>Calibri</vt:lpstr>
      <vt:lpstr>Calibri Light</vt:lpstr>
      <vt:lpstr>Office Theme</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矢澤　雅弘(子ども･子育て本部)</dc:creator>
  <cp:lastModifiedBy>fukushi04</cp:lastModifiedBy>
  <cp:revision>346</cp:revision>
  <cp:lastPrinted>2020-11-11T01:17:18Z</cp:lastPrinted>
  <dcterms:created xsi:type="dcterms:W3CDTF">2020-04-07T04:57:46Z</dcterms:created>
  <dcterms:modified xsi:type="dcterms:W3CDTF">2020-11-11T01:17:43Z</dcterms:modified>
</cp:coreProperties>
</file>