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63" r:id="rId2"/>
    <p:sldId id="264"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orient="horz" pos="1782" userDrawn="1">
          <p15:clr>
            <a:srgbClr val="A4A3A4"/>
          </p15:clr>
        </p15:guide>
        <p15:guide id="5" orient="horz" pos="1464" userDrawn="1">
          <p15:clr>
            <a:srgbClr val="A4A3A4"/>
          </p15:clr>
        </p15:guide>
        <p15:guide id="6" pos="5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5D"/>
    <a:srgbClr val="FF6600"/>
    <a:srgbClr val="FF3300"/>
    <a:srgbClr val="0070C0"/>
    <a:srgbClr val="0C77C3"/>
    <a:srgbClr val="FFFFCC"/>
    <a:srgbClr val="FF9900"/>
    <a:srgbClr val="FF9966"/>
    <a:srgbClr val="FF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p:scale>
          <a:sx n="100" d="100"/>
          <a:sy n="100" d="100"/>
        </p:scale>
        <p:origin x="1188" y="-3246"/>
      </p:cViewPr>
      <p:guideLst>
        <p:guide orient="horz" pos="3120"/>
        <p:guide pos="2160"/>
        <p:guide pos="119"/>
        <p:guide orient="horz" pos="1782"/>
        <p:guide orient="horz" pos="1464"/>
        <p:guide pos="51"/>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6247" cy="498328"/>
          </a:xfrm>
          <a:prstGeom prst="rect">
            <a:avLst/>
          </a:prstGeom>
        </p:spPr>
        <p:txBody>
          <a:bodyPr vert="horz" lIns="92100" tIns="46050" rIns="92100" bIns="46050" rtlCol="0"/>
          <a:lstStyle>
            <a:lvl1pPr algn="l">
              <a:defRPr sz="1200"/>
            </a:lvl1pPr>
          </a:lstStyle>
          <a:p>
            <a:r>
              <a:rPr kumimoji="1" lang="ja-JP" altLang="en-US"/>
              <a:t>（参考資料２）　</a:t>
            </a:r>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100" tIns="46050" rIns="92100" bIns="46050" rtlCol="0"/>
          <a:lstStyle>
            <a:lvl1pPr algn="r">
              <a:defRPr sz="1200"/>
            </a:lvl1pPr>
          </a:lstStyle>
          <a:p>
            <a:fld id="{11035C0A-6A21-427D-A3EB-E8A52BE8FF8D}" type="datetimeFigureOut">
              <a:rPr kumimoji="1" lang="ja-JP" altLang="en-US" smtClean="0"/>
              <a:t>2020/11/16</a:t>
            </a:fld>
            <a:endParaRPr kumimoji="1" lang="ja-JP" altLang="en-US"/>
          </a:p>
        </p:txBody>
      </p:sp>
      <p:sp>
        <p:nvSpPr>
          <p:cNvPr id="4" name="フッター プレースホルダー 3"/>
          <p:cNvSpPr>
            <a:spLocks noGrp="1"/>
          </p:cNvSpPr>
          <p:nvPr>
            <p:ph type="ftr" sz="quarter" idx="2"/>
          </p:nvPr>
        </p:nvSpPr>
        <p:spPr>
          <a:xfrm>
            <a:off x="2" y="9428310"/>
            <a:ext cx="2946247" cy="498328"/>
          </a:xfrm>
          <a:prstGeom prst="rect">
            <a:avLst/>
          </a:prstGeom>
        </p:spPr>
        <p:txBody>
          <a:bodyPr vert="horz" lIns="92100" tIns="46050" rIns="92100" bIns="4605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100" tIns="46050" rIns="92100" bIns="46050"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5448" cy="497838"/>
          </a:xfrm>
          <a:prstGeom prst="rect">
            <a:avLst/>
          </a:prstGeom>
        </p:spPr>
        <p:txBody>
          <a:bodyPr vert="horz" lIns="91305" tIns="45652" rIns="91305" bIns="45652" rtlCol="0"/>
          <a:lstStyle>
            <a:lvl1pPr algn="l">
              <a:defRPr sz="1200"/>
            </a:lvl1pPr>
          </a:lstStyle>
          <a:p>
            <a:r>
              <a:rPr kumimoji="1" lang="ja-JP" altLang="en-US"/>
              <a:t>（参考資料２）　</a:t>
            </a:r>
          </a:p>
        </p:txBody>
      </p:sp>
      <p:sp>
        <p:nvSpPr>
          <p:cNvPr id="3" name="日付プレースホルダー 2"/>
          <p:cNvSpPr>
            <a:spLocks noGrp="1"/>
          </p:cNvSpPr>
          <p:nvPr>
            <p:ph type="dt" idx="1"/>
          </p:nvPr>
        </p:nvSpPr>
        <p:spPr>
          <a:xfrm>
            <a:off x="3850644" y="2"/>
            <a:ext cx="2945448" cy="497838"/>
          </a:xfrm>
          <a:prstGeom prst="rect">
            <a:avLst/>
          </a:prstGeom>
        </p:spPr>
        <p:txBody>
          <a:bodyPr vert="horz" lIns="91305" tIns="45652" rIns="91305" bIns="45652" rtlCol="0"/>
          <a:lstStyle>
            <a:lvl1pPr algn="r">
              <a:defRPr sz="1200"/>
            </a:lvl1pPr>
          </a:lstStyle>
          <a:p>
            <a:fld id="{7072B0E7-22FF-4BC1-A758-8F10060C7725}" type="datetimeFigureOut">
              <a:rPr kumimoji="1" lang="ja-JP" altLang="en-US" smtClean="0"/>
              <a:t>2020/11/16</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305" tIns="45652" rIns="91305" bIns="45652" rtlCol="0" anchor="ctr"/>
          <a:lstStyle/>
          <a:p>
            <a:endParaRPr lang="ja-JP" altLang="en-US"/>
          </a:p>
        </p:txBody>
      </p:sp>
      <p:sp>
        <p:nvSpPr>
          <p:cNvPr id="5" name="ノート プレースホルダー 4"/>
          <p:cNvSpPr>
            <a:spLocks noGrp="1"/>
          </p:cNvSpPr>
          <p:nvPr>
            <p:ph type="body" sz="quarter" idx="3"/>
          </p:nvPr>
        </p:nvSpPr>
        <p:spPr>
          <a:xfrm>
            <a:off x="680085" y="4777028"/>
            <a:ext cx="5437506" cy="3908187"/>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7838"/>
          </a:xfrm>
          <a:prstGeom prst="rect">
            <a:avLst/>
          </a:prstGeom>
        </p:spPr>
        <p:txBody>
          <a:bodyPr vert="horz" lIns="91305" tIns="45652" rIns="91305"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1"/>
            <a:ext cx="2945448" cy="497838"/>
          </a:xfrm>
          <a:prstGeom prst="rect">
            <a:avLst/>
          </a:prstGeom>
        </p:spPr>
        <p:txBody>
          <a:bodyPr vert="horz" lIns="91305" tIns="45652" rIns="91305" bIns="45652"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2020/11/16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7810" y="8342850"/>
            <a:ext cx="6943810" cy="156315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0" y="539524"/>
            <a:ext cx="6876000" cy="1706307"/>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2700" y="1722024"/>
            <a:ext cx="6840000" cy="615553"/>
          </a:xfrm>
          <a:prstGeom prst="rect">
            <a:avLst/>
          </a:prstGeom>
          <a:noFill/>
        </p:spPr>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4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申請はお済みですか？</a:t>
            </a:r>
          </a:p>
        </p:txBody>
      </p:sp>
      <p:sp>
        <p:nvSpPr>
          <p:cNvPr id="45" name="テキスト ボックス 44"/>
          <p:cNvSpPr txBox="1"/>
          <p:nvPr/>
        </p:nvSpPr>
        <p:spPr>
          <a:xfrm>
            <a:off x="114532" y="118633"/>
            <a:ext cx="45360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i="0" u="none" strike="noStrike" kern="1200" cap="none" spc="0" normalizeH="0" baseline="0" noProof="0" dirty="0">
              <a:ln>
                <a:noFill/>
              </a:ln>
              <a:effectLst/>
              <a:uLnTx/>
              <a:uFillTx/>
              <a:latin typeface="Calibri" panose="020F0502020204030204"/>
              <a:ea typeface="游ゴシック" panose="020B0400000000000000" pitchFamily="50" charset="-128"/>
            </a:endParaRPr>
          </a:p>
        </p:txBody>
      </p:sp>
      <p:sp>
        <p:nvSpPr>
          <p:cNvPr id="39" name="テキスト ボックス 38"/>
          <p:cNvSpPr txBox="1"/>
          <p:nvPr/>
        </p:nvSpPr>
        <p:spPr>
          <a:xfrm>
            <a:off x="-15905" y="764998"/>
            <a:ext cx="6840000" cy="342008"/>
          </a:xfrm>
          <a:prstGeom prst="rect">
            <a:avLst/>
          </a:prstGeom>
          <a:noFill/>
        </p:spPr>
        <p:txBody>
          <a:bodyPr wrap="square" lIns="72000" tIns="36000" rIns="72000" bIns="36000" rtlCol="0" anchor="ctr" anchorCtr="0">
            <a:spAutoFit/>
          </a:bodyPr>
          <a:lstStyle/>
          <a:p>
            <a:pPr marL="0" marR="0" lvl="0" indent="0" algn="ctr" defTabSz="457200" rtl="0" eaLnBrk="1" fontAlgn="auto" latinLnBrk="0" hangingPunct="1">
              <a:lnSpc>
                <a:spcPts val="2100"/>
              </a:lnSpc>
              <a:spcBef>
                <a:spcPts val="0"/>
              </a:spcBef>
              <a:spcAft>
                <a:spcPts val="0"/>
              </a:spcAft>
              <a:buClrTx/>
              <a:buSzTx/>
              <a:buFontTx/>
              <a:buNone/>
              <a:tabLst/>
              <a:defRPr/>
            </a:pPr>
            <a:r>
              <a:rPr kumimoji="1" lang="ja-JP" altLang="en-US" sz="2800" b="1" i="0" u="none" strike="noStrike" kern="1200" cap="none" spc="0" normalizeH="0" baseline="0" noProof="0" dirty="0">
                <a:ln w="12700">
                  <a:noFill/>
                </a:ln>
                <a:solidFill>
                  <a:srgbClr val="FFFF5D"/>
                </a:solidFill>
                <a:effectLst/>
                <a:uLnTx/>
                <a:uFillTx/>
                <a:latin typeface="メイリオ" panose="020B0604030504040204" pitchFamily="50" charset="-128"/>
                <a:ea typeface="メイリオ" panose="020B0604030504040204" pitchFamily="50" charset="-128"/>
                <a:cs typeface="+mn-cs"/>
              </a:rPr>
              <a:t>公的年金等</a:t>
            </a:r>
            <a:r>
              <a:rPr kumimoji="1" lang="ja-JP" altLang="en-US" sz="2400" b="1" i="0" u="none" strike="noStrike" kern="1200" cap="none" spc="0" normalizeH="0" baseline="0" noProof="0" dirty="0">
                <a:ln w="12700">
                  <a:noFill/>
                </a:ln>
                <a:solidFill>
                  <a:srgbClr val="FFFF5D"/>
                </a:solidFill>
                <a:effectLst/>
                <a:uLnTx/>
                <a:uFillTx/>
                <a:latin typeface="メイリオ" panose="020B0604030504040204" pitchFamily="50" charset="-128"/>
                <a:ea typeface="メイリオ" panose="020B0604030504040204" pitchFamily="50" charset="-128"/>
                <a:cs typeface="+mn-cs"/>
              </a:rPr>
              <a:t>を受給している</a:t>
            </a:r>
            <a:r>
              <a:rPr kumimoji="1" lang="ja-JP" altLang="en-US" sz="24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ひとり親家庭の方へ</a:t>
            </a:r>
          </a:p>
        </p:txBody>
      </p:sp>
      <p:sp>
        <p:nvSpPr>
          <p:cNvPr id="44" name="テキスト ボックス 43"/>
          <p:cNvSpPr txBox="1"/>
          <p:nvPr/>
        </p:nvSpPr>
        <p:spPr>
          <a:xfrm>
            <a:off x="0" y="2297535"/>
            <a:ext cx="6876000" cy="10874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１世帯当たり</a:t>
            </a:r>
            <a:r>
              <a:rPr kumimoji="1" lang="ja-JP" altLang="en-US" sz="3800" b="1" i="0"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５万円</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が受け取れます。</a:t>
            </a:r>
          </a:p>
          <a:p>
            <a:pPr marL="0" marR="0" lvl="0" indent="0" algn="ctr" defTabSz="4572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r>
              <a:rPr kumimoji="1" lang="ja-JP" altLang="en-US" sz="20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第</a:t>
            </a:r>
            <a:r>
              <a:rPr kumimoji="1" lang="en-US" altLang="ja-JP" sz="20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2</a:t>
            </a:r>
            <a:r>
              <a:rPr kumimoji="1" lang="ja-JP" altLang="en-US" sz="20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子以降</a:t>
            </a:r>
            <a:r>
              <a:rPr kumimoji="1" lang="en-US" altLang="ja-JP" sz="20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1</a:t>
            </a:r>
            <a:r>
              <a:rPr kumimoji="1" lang="ja-JP" altLang="en-US" sz="20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人につき</a:t>
            </a:r>
            <a:r>
              <a:rPr kumimoji="1" lang="en-US" altLang="ja-JP" sz="24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3</a:t>
            </a:r>
            <a:r>
              <a:rPr kumimoji="1" lang="ja-JP" altLang="en-US" sz="24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万円</a:t>
            </a:r>
            <a:r>
              <a:rPr kumimoji="1" lang="ja-JP" altLang="en-US"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を加算）</a:t>
            </a:r>
            <a:endParaRPr kumimoji="1" lang="en-US" altLang="ja-JP"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53" name="テキスト ボックス 52"/>
          <p:cNvSpPr txBox="1"/>
          <p:nvPr/>
        </p:nvSpPr>
        <p:spPr>
          <a:xfrm>
            <a:off x="-19966" y="8439746"/>
            <a:ext cx="6858000" cy="1498735"/>
          </a:xfrm>
          <a:prstGeom prst="rect">
            <a:avLst/>
          </a:prstGeom>
          <a:noFill/>
        </p:spPr>
        <p:txBody>
          <a:bodyPr wrap="square" lIns="72000" tIns="36000" rIns="72000" b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「ひとり親世帯臨時特別給付金」コールセンター</a:t>
            </a:r>
            <a:endParaRPr kumimoji="1" lang="en-US" altLang="ja-JP" sz="15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ts val="3800"/>
              </a:lnSpc>
              <a:spcBef>
                <a:spcPts val="300"/>
              </a:spcBef>
              <a:spcAft>
                <a:spcPts val="0"/>
              </a:spcAft>
              <a:buClrTx/>
              <a:buSzTx/>
              <a:buFontTx/>
              <a:buNone/>
              <a:tabLst/>
              <a:defRPr/>
            </a:pPr>
            <a:r>
              <a:rPr kumimoji="1" lang="en-US" altLang="ja-JP" sz="3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0120-400-903</a:t>
            </a:r>
            <a:r>
              <a:rPr kumimoji="1" lang="zh-TW"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（受付時間</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r>
              <a:rPr kumimoji="1" lang="zh-TW"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平日</a:t>
            </a:r>
            <a:r>
              <a:rPr kumimoji="1" lang="en-US" altLang="zh-TW"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9:00</a:t>
            </a:r>
            <a:r>
              <a:rPr kumimoji="1" lang="zh-TW"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r>
              <a:rPr kumimoji="1" lang="en-US" altLang="zh-TW"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18:00</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endParaRPr kumimoji="1" lang="en-US" altLang="ja-JP" sz="4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000" marR="0" lvl="0" indent="-457200" algn="l" defTabSz="457200" rtl="0" eaLnBrk="1" fontAlgn="auto" latinLnBrk="0" hangingPunct="1">
              <a:spcBef>
                <a:spcPts val="20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申請様式の入手方法や、支給時期、申請期限は、地方自治体によって異なります。</a:t>
            </a:r>
            <a:endParaRPr kumimoji="1" lang="en-US" altLang="ja-JP"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000" marR="0" lvl="0" indent="-457200" algn="l" defTabSz="457200" rtl="0" eaLnBrk="1" fontAlgn="auto" latinLnBrk="0" hangingPunct="1">
              <a:spcBef>
                <a:spcPts val="20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    </a:t>
            </a:r>
            <a:r>
              <a:rPr kumimoji="1"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また、ご自身が支給が受けられるかどうかなどの詳細については、お住まいの市区町村まで</a:t>
            </a:r>
            <a:endParaRPr kumimoji="1" lang="en-US" altLang="ja-JP"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000" marR="0" lvl="0" indent="-457200" algn="l" defTabSz="457200" rtl="0" eaLnBrk="1" fontAlgn="auto" latinLnBrk="0" hangingPunct="1">
              <a:spcBef>
                <a:spcPts val="20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    </a:t>
            </a:r>
            <a:r>
              <a:rPr kumimoji="1"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お問い合わせください。</a:t>
            </a:r>
            <a:endParaRPr kumimoji="1" lang="en-US" altLang="ja-JP"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95574" y="3326884"/>
            <a:ext cx="6870700" cy="461665"/>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お早めに支給要件をご確認ください！</a:t>
            </a:r>
          </a:p>
        </p:txBody>
      </p:sp>
      <p:sp>
        <p:nvSpPr>
          <p:cNvPr id="55" name="テキスト ボックス 54"/>
          <p:cNvSpPr txBox="1"/>
          <p:nvPr/>
        </p:nvSpPr>
        <p:spPr>
          <a:xfrm>
            <a:off x="116692" y="4183884"/>
            <a:ext cx="6660000" cy="3226524"/>
          </a:xfrm>
          <a:prstGeom prst="rect">
            <a:avLst/>
          </a:prstGeom>
          <a:noFill/>
        </p:spPr>
        <p:txBody>
          <a:bodyPr wrap="square" lIns="72000" rIns="72000" rtlCol="0">
            <a:spAutoFit/>
          </a:bodyPr>
          <a:lstStyle/>
          <a:p>
            <a:pPr marL="180000" lvl="0" indent="-457200">
              <a:lnSpc>
                <a:spcPts val="1800"/>
              </a:lnSpc>
              <a:spcBef>
                <a:spcPts val="600"/>
              </a:spcBef>
            </a:pPr>
            <a:r>
              <a:rPr kumimoji="1" lang="ja-JP" altLang="en-US" sz="1400" dirty="0">
                <a:solidFill>
                  <a:srgbClr val="C00000"/>
                </a:solidFill>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児童扶養手当の支給要件に該当しているお子さんを監護等している方であって、</a:t>
            </a:r>
            <a:r>
              <a:rPr kumimoji="1" lang="ja-JP" altLang="en-US" sz="1400" dirty="0">
                <a:solidFill>
                  <a:prstClr val="black"/>
                </a:solidFill>
                <a:latin typeface="メイリオ" panose="020B0604030504040204" pitchFamily="50" charset="-128"/>
                <a:ea typeface="メイリオ" panose="020B0604030504040204" pitchFamily="50" charset="-128"/>
              </a:rPr>
              <a:t>以下の</a:t>
            </a:r>
            <a:r>
              <a:rPr kumimoji="1" lang="ja-JP" altLang="en-US" sz="1400" b="1" u="sng" dirty="0">
                <a:latin typeface="メイリオ" panose="020B0604030504040204" pitchFamily="50" charset="-128"/>
                <a:ea typeface="メイリオ" panose="020B0604030504040204" pitchFamily="50" charset="-128"/>
              </a:rPr>
              <a:t>①または②のいずれかに該当</a:t>
            </a:r>
            <a:r>
              <a:rPr kumimoji="1" lang="ja-JP" altLang="en-US" sz="1400" dirty="0">
                <a:latin typeface="メイリオ" panose="020B0604030504040204" pitchFamily="50" charset="-128"/>
                <a:ea typeface="メイリオ" panose="020B0604030504040204" pitchFamily="50" charset="-128"/>
              </a:rPr>
              <a:t>する方</a:t>
            </a:r>
          </a:p>
          <a:p>
            <a:pPr marL="288000" lvl="0" indent="-457200">
              <a:lnSpc>
                <a:spcPts val="1600"/>
              </a:lnSpc>
              <a:spcBef>
                <a:spcPts val="6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▶平成</a:t>
            </a:r>
            <a:r>
              <a:rPr kumimoji="1" lang="en-US" altLang="ja-JP" sz="1200" dirty="0">
                <a:latin typeface="メイリオ" panose="020B0604030504040204" pitchFamily="50" charset="-128"/>
                <a:ea typeface="メイリオ" panose="020B0604030504040204" pitchFamily="50" charset="-128"/>
              </a:rPr>
              <a:t>14</a:t>
            </a:r>
            <a:r>
              <a:rPr kumimoji="1" lang="ja-JP" altLang="en-US" sz="1200" dirty="0">
                <a:latin typeface="メイリオ" panose="020B0604030504040204" pitchFamily="50" charset="-128"/>
                <a:ea typeface="メイリオ" panose="020B0604030504040204" pitchFamily="50" charset="-128"/>
              </a:rPr>
              <a:t>年４月１日より後に生まれたお子さんが対象です。</a:t>
            </a:r>
            <a:endParaRPr kumimoji="1" lang="en-US" altLang="ja-JP" sz="1200" dirty="0">
              <a:latin typeface="メイリオ" panose="020B0604030504040204" pitchFamily="50" charset="-128"/>
              <a:ea typeface="メイリオ" panose="020B0604030504040204" pitchFamily="50" charset="-128"/>
            </a:endParaRPr>
          </a:p>
          <a:p>
            <a:pPr marL="288000" lvl="0" indent="-457200">
              <a:lnSpc>
                <a:spcPts val="1600"/>
              </a:lnSpc>
              <a:spcBef>
                <a:spcPts val="600"/>
              </a:spcBef>
            </a:pPr>
            <a:r>
              <a:rPr kumimoji="1" lang="ja-JP" altLang="en-US" sz="1200" dirty="0">
                <a:latin typeface="メイリオ" panose="020B0604030504040204" pitchFamily="50" charset="-128"/>
                <a:ea typeface="メイリオ" panose="020B0604030504040204" pitchFamily="50" charset="-128"/>
              </a:rPr>
              <a:t>　　（障害の状態にあるお子さんの場合は</a:t>
            </a:r>
            <a:r>
              <a:rPr kumimoji="1" lang="en-US" altLang="ja-JP" sz="1200" dirty="0">
                <a:latin typeface="メイリオ" panose="020B0604030504040204" pitchFamily="50" charset="-128"/>
                <a:ea typeface="メイリオ" panose="020B0604030504040204" pitchFamily="50" charset="-128"/>
              </a:rPr>
              <a:t>20</a:t>
            </a:r>
            <a:r>
              <a:rPr kumimoji="1" lang="ja-JP" altLang="en-US" sz="1200" dirty="0">
                <a:latin typeface="メイリオ" panose="020B0604030504040204" pitchFamily="50" charset="-128"/>
                <a:ea typeface="メイリオ" panose="020B0604030504040204" pitchFamily="50" charset="-128"/>
              </a:rPr>
              <a:t>歳未満が対象）</a:t>
            </a:r>
          </a:p>
          <a:p>
            <a:pPr marL="216000" lvl="0" indent="-457200">
              <a:lnSpc>
                <a:spcPts val="1800"/>
              </a:lnSpc>
              <a:spcBef>
                <a:spcPts val="1000"/>
              </a:spcBef>
            </a:pPr>
            <a:r>
              <a:rPr kumimoji="1" lang="ja-JP" altLang="en-US" sz="1400" dirty="0">
                <a:latin typeface="メイリオ" panose="020B0604030504040204" pitchFamily="50" charset="-128"/>
                <a:ea typeface="メイリオ" panose="020B0604030504040204" pitchFamily="50" charset="-128"/>
              </a:rPr>
              <a:t>①　</a:t>
            </a:r>
            <a:r>
              <a:rPr kumimoji="1" lang="ja-JP" altLang="en-US" sz="1400" b="1" dirty="0">
                <a:latin typeface="メイリオ" panose="020B0604030504040204" pitchFamily="50" charset="-128"/>
                <a:ea typeface="メイリオ" panose="020B0604030504040204" pitchFamily="50" charset="-128"/>
              </a:rPr>
              <a:t>公的年金等を受給</a:t>
            </a:r>
            <a:r>
              <a:rPr kumimoji="1" lang="ja-JP" altLang="en-US" sz="1400" dirty="0">
                <a:latin typeface="メイリオ" panose="020B0604030504040204" pitchFamily="50" charset="-128"/>
                <a:ea typeface="メイリオ" panose="020B0604030504040204" pitchFamily="50" charset="-128"/>
              </a:rPr>
              <a:t>している</a:t>
            </a:r>
            <a:r>
              <a:rPr kumimoji="1" lang="ja-JP" altLang="en-US" sz="1400" dirty="0">
                <a:solidFill>
                  <a:prstClr val="black"/>
                </a:solidFill>
                <a:latin typeface="メイリオ" panose="020B0604030504040204" pitchFamily="50" charset="-128"/>
                <a:ea typeface="メイリオ" panose="020B0604030504040204" pitchFamily="50" charset="-128"/>
              </a:rPr>
              <a:t>ことにより、</a:t>
            </a:r>
            <a:r>
              <a:rPr kumimoji="1" lang="ja-JP" altLang="en-US" sz="1400" b="1" dirty="0">
                <a:solidFill>
                  <a:prstClr val="black"/>
                </a:solidFill>
                <a:latin typeface="メイリオ" panose="020B0604030504040204" pitchFamily="50" charset="-128"/>
                <a:ea typeface="メイリオ" panose="020B0604030504040204" pitchFamily="50" charset="-128"/>
              </a:rPr>
              <a:t>令和２年６月分の児童扶養手当の</a:t>
            </a:r>
            <a:endParaRPr kumimoji="1" lang="en-US" altLang="ja-JP" sz="1400" b="1" dirty="0">
              <a:solidFill>
                <a:prstClr val="black"/>
              </a:solidFill>
              <a:latin typeface="メイリオ" panose="020B0604030504040204" pitchFamily="50" charset="-128"/>
              <a:ea typeface="メイリオ" panose="020B0604030504040204" pitchFamily="50" charset="-128"/>
            </a:endParaRPr>
          </a:p>
          <a:p>
            <a:pPr marL="216000" lvl="0" indent="-457200">
              <a:lnSpc>
                <a:spcPts val="1800"/>
              </a:lnSpc>
            </a:pPr>
            <a:r>
              <a:rPr kumimoji="1" lang="en-US" altLang="ja-JP" sz="1400" b="1" dirty="0">
                <a:solidFill>
                  <a:prstClr val="black"/>
                </a:solidFill>
                <a:latin typeface="メイリオ" panose="020B0604030504040204" pitchFamily="50" charset="-128"/>
                <a:ea typeface="メイリオ" panose="020B0604030504040204" pitchFamily="50" charset="-128"/>
              </a:rPr>
              <a:t>      </a:t>
            </a:r>
            <a:r>
              <a:rPr kumimoji="1" lang="ja-JP" altLang="en-US" sz="1400" b="1" dirty="0">
                <a:solidFill>
                  <a:prstClr val="black"/>
                </a:solidFill>
                <a:latin typeface="メイリオ" panose="020B0604030504040204" pitchFamily="50" charset="-128"/>
                <a:ea typeface="メイリオ" panose="020B0604030504040204" pitchFamily="50" charset="-128"/>
              </a:rPr>
              <a:t>支給を受けていない。</a:t>
            </a:r>
            <a:endParaRPr kumimoji="1" lang="en-US" altLang="ja-JP" sz="1400" b="1" baseline="30000" dirty="0">
              <a:solidFill>
                <a:prstClr val="black"/>
              </a:solidFill>
              <a:latin typeface="メイリオ" panose="020B0604030504040204" pitchFamily="50" charset="-128"/>
              <a:ea typeface="メイリオ" panose="020B0604030504040204" pitchFamily="50" charset="-128"/>
            </a:endParaRPr>
          </a:p>
          <a:p>
            <a:pPr marL="288000" lvl="0" indent="-457200">
              <a:lnSpc>
                <a:spcPts val="1600"/>
              </a:lnSpc>
              <a:spcBef>
                <a:spcPts val="600"/>
              </a:spcBef>
            </a:pPr>
            <a:r>
              <a:rPr kumimoji="1" lang="ja-JP" altLang="en-US" sz="1200" dirty="0">
                <a:solidFill>
                  <a:srgbClr val="3399FF"/>
                </a:solidFill>
                <a:latin typeface="メイリオ" panose="020B0604030504040204" pitchFamily="50" charset="-128"/>
                <a:ea typeface="メイリオ" panose="020B0604030504040204" pitchFamily="50" charset="-128"/>
              </a:rPr>
              <a:t>　</a:t>
            </a:r>
            <a:r>
              <a:rPr kumimoji="1" lang="ja-JP" altLang="en-US" sz="1200" dirty="0">
                <a:solidFill>
                  <a:srgbClr val="C00000"/>
                </a:solidFill>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「公的年金等」には、</a:t>
            </a:r>
            <a:r>
              <a:rPr kumimoji="1" lang="ja-JP" altLang="en-US" sz="1200" dirty="0">
                <a:solidFill>
                  <a:prstClr val="black"/>
                </a:solidFill>
                <a:latin typeface="メイリオ" panose="020B0604030504040204" pitchFamily="50" charset="-128"/>
                <a:ea typeface="メイリオ" panose="020B0604030504040204" pitchFamily="50" charset="-128"/>
              </a:rPr>
              <a:t>遺族年金、障害年金、老齢年金、労災年金、遺族補償などが </a:t>
            </a:r>
            <a:endParaRPr kumimoji="1" lang="en-US" altLang="ja-JP" sz="1200" dirty="0">
              <a:solidFill>
                <a:prstClr val="black"/>
              </a:solidFill>
              <a:latin typeface="メイリオ" panose="020B0604030504040204" pitchFamily="50" charset="-128"/>
              <a:ea typeface="メイリオ" panose="020B0604030504040204" pitchFamily="50" charset="-128"/>
            </a:endParaRPr>
          </a:p>
          <a:p>
            <a:pPr marL="288000" lvl="0" indent="-457200">
              <a:lnSpc>
                <a:spcPts val="1600"/>
              </a:lnSpc>
            </a:pPr>
            <a:r>
              <a:rPr kumimoji="1" lang="en-US" altLang="ja-JP" sz="1200" dirty="0">
                <a:solidFill>
                  <a:prstClr val="black"/>
                </a:solidFill>
                <a:latin typeface="メイリオ" panose="020B0604030504040204" pitchFamily="50" charset="-128"/>
                <a:ea typeface="メイリオ" panose="020B0604030504040204" pitchFamily="50" charset="-128"/>
              </a:rPr>
              <a:t>       </a:t>
            </a:r>
            <a:r>
              <a:rPr kumimoji="1" lang="ja-JP" altLang="en-US" sz="1200" dirty="0">
                <a:solidFill>
                  <a:prstClr val="black"/>
                </a:solidFill>
                <a:latin typeface="メイリオ" panose="020B0604030504040204" pitchFamily="50" charset="-128"/>
                <a:ea typeface="メイリオ" panose="020B0604030504040204" pitchFamily="50" charset="-128"/>
              </a:rPr>
              <a:t>該当します。</a:t>
            </a:r>
            <a:endParaRPr kumimoji="1" lang="en-US" altLang="ja-JP" sz="1200" dirty="0">
              <a:solidFill>
                <a:prstClr val="black"/>
              </a:solidFill>
              <a:latin typeface="メイリオ" panose="020B0604030504040204" pitchFamily="50" charset="-128"/>
              <a:ea typeface="メイリオ" panose="020B0604030504040204" pitchFamily="50" charset="-128"/>
            </a:endParaRPr>
          </a:p>
          <a:p>
            <a:pPr marL="216000" lvl="0" indent="-457200">
              <a:lnSpc>
                <a:spcPts val="1800"/>
              </a:lnSpc>
              <a:spcBef>
                <a:spcPts val="1200"/>
              </a:spcBef>
            </a:pPr>
            <a:r>
              <a:rPr kumimoji="1" lang="ja-JP" altLang="en-US" sz="1400" dirty="0">
                <a:solidFill>
                  <a:prstClr val="black"/>
                </a:solidFill>
                <a:latin typeface="メイリオ" panose="020B0604030504040204" pitchFamily="50" charset="-128"/>
                <a:ea typeface="メイリオ" panose="020B0604030504040204" pitchFamily="50" charset="-128"/>
              </a:rPr>
              <a:t>②　</a:t>
            </a:r>
            <a:r>
              <a:rPr kumimoji="1" lang="ja-JP" altLang="en-US" sz="1400" b="1" dirty="0">
                <a:solidFill>
                  <a:prstClr val="black"/>
                </a:solidFill>
                <a:latin typeface="メイリオ" panose="020B0604030504040204" pitchFamily="50" charset="-128"/>
                <a:ea typeface="メイリオ" panose="020B0604030504040204" pitchFamily="50" charset="-128"/>
              </a:rPr>
              <a:t>平成３０年の収入が、児童扶養手当の所得制限限度額を上回っていた</a:t>
            </a:r>
            <a:r>
              <a:rPr kumimoji="1" lang="ja-JP" altLang="en-US" sz="1400" dirty="0">
                <a:solidFill>
                  <a:prstClr val="black"/>
                </a:solidFill>
                <a:latin typeface="メイリオ" panose="020B0604030504040204" pitchFamily="50" charset="-128"/>
                <a:ea typeface="メイリオ" panose="020B0604030504040204" pitchFamily="50" charset="-128"/>
              </a:rPr>
              <a:t>ため、</a:t>
            </a:r>
            <a:endParaRPr kumimoji="1" lang="en-US" altLang="ja-JP" sz="1400" b="1" dirty="0">
              <a:solidFill>
                <a:prstClr val="black"/>
              </a:solidFill>
              <a:latin typeface="メイリオ" panose="020B0604030504040204" pitchFamily="50" charset="-128"/>
              <a:ea typeface="メイリオ" panose="020B0604030504040204" pitchFamily="50" charset="-128"/>
            </a:endParaRPr>
          </a:p>
          <a:p>
            <a:pPr marL="216000" lvl="0" indent="-457200"/>
            <a:r>
              <a:rPr kumimoji="1" lang="ja-JP" altLang="en-US" sz="1400" b="1" dirty="0">
                <a:solidFill>
                  <a:prstClr val="black"/>
                </a:solidFill>
                <a:latin typeface="メイリオ" panose="020B0604030504040204" pitchFamily="50" charset="-128"/>
                <a:ea typeface="メイリオ" panose="020B0604030504040204" pitchFamily="50" charset="-128"/>
              </a:rPr>
              <a:t>　　令和２年６月分の児童扶養手当は受給していない</a:t>
            </a:r>
            <a:r>
              <a:rPr kumimoji="1" lang="ja-JP" altLang="en-US" sz="1400" dirty="0">
                <a:solidFill>
                  <a:prstClr val="black"/>
                </a:solidFill>
                <a:latin typeface="メイリオ" panose="020B0604030504040204" pitchFamily="50" charset="-128"/>
                <a:ea typeface="メイリオ" panose="020B0604030504040204" pitchFamily="50" charset="-128"/>
              </a:rPr>
              <a:t>が、　</a:t>
            </a:r>
            <a:endParaRPr kumimoji="1" lang="en-US" altLang="ja-JP" sz="1400" dirty="0">
              <a:solidFill>
                <a:prstClr val="black"/>
              </a:solidFill>
              <a:latin typeface="メイリオ" panose="020B0604030504040204" pitchFamily="50" charset="-128"/>
              <a:ea typeface="メイリオ" panose="020B0604030504040204" pitchFamily="50" charset="-128"/>
            </a:endParaRPr>
          </a:p>
          <a:p>
            <a:pPr marL="216000" lvl="0" indent="-457200"/>
            <a:r>
              <a:rPr kumimoji="1" lang="ja-JP" altLang="en-US" sz="1400" dirty="0">
                <a:solidFill>
                  <a:prstClr val="black"/>
                </a:solidFill>
                <a:latin typeface="メイリオ" panose="020B0604030504040204" pitchFamily="50" charset="-128"/>
                <a:ea typeface="メイリオ" panose="020B0604030504040204" pitchFamily="50" charset="-128"/>
              </a:rPr>
              <a:t>　　新型コロナウイルス感染症の影響を受けて家計が急変するなど、</a:t>
            </a:r>
            <a:r>
              <a:rPr kumimoji="1" lang="ja-JP" altLang="en-US" sz="1400" b="1" dirty="0">
                <a:solidFill>
                  <a:prstClr val="black"/>
                </a:solidFill>
                <a:latin typeface="メイリオ" panose="020B0604030504040204" pitchFamily="50" charset="-128"/>
                <a:ea typeface="メイリオ" panose="020B0604030504040204" pitchFamily="50" charset="-128"/>
              </a:rPr>
              <a:t>収入が</a:t>
            </a:r>
            <a:endParaRPr kumimoji="1" lang="en-US" altLang="ja-JP" sz="1400" b="1" dirty="0">
              <a:solidFill>
                <a:prstClr val="black"/>
              </a:solidFill>
              <a:latin typeface="メイリオ" panose="020B0604030504040204" pitchFamily="50" charset="-128"/>
              <a:ea typeface="メイリオ" panose="020B0604030504040204" pitchFamily="50" charset="-128"/>
            </a:endParaRPr>
          </a:p>
          <a:p>
            <a:pPr marL="216000" lvl="0" indent="-457200"/>
            <a:r>
              <a:rPr kumimoji="1" lang="ja-JP" altLang="en-US" sz="1400" b="1" dirty="0">
                <a:solidFill>
                  <a:prstClr val="black"/>
                </a:solidFill>
                <a:latin typeface="メイリオ" panose="020B0604030504040204" pitchFamily="50" charset="-128"/>
                <a:ea typeface="メイリオ" panose="020B0604030504040204" pitchFamily="50" charset="-128"/>
              </a:rPr>
              <a:t>　　児童扶養手当を受給している方と同じ水準となっている。</a:t>
            </a:r>
            <a:endParaRPr kumimoji="1" lang="ja-JP" altLang="en-US" sz="1400" dirty="0">
              <a:solidFill>
                <a:prstClr val="black"/>
              </a:solidFill>
              <a:latin typeface="メイリオ" panose="020B0604030504040204" pitchFamily="50" charset="-128"/>
              <a:ea typeface="メイリオ" panose="020B0604030504040204" pitchFamily="50" charset="-128"/>
            </a:endParaRPr>
          </a:p>
        </p:txBody>
      </p:sp>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84381" y="36000"/>
            <a:ext cx="1527900" cy="478123"/>
          </a:xfrm>
          <a:prstGeom prst="rect">
            <a:avLst/>
          </a:prstGeom>
        </p:spPr>
      </p:pic>
      <p:sp>
        <p:nvSpPr>
          <p:cNvPr id="20" name="テキスト ボックス 19"/>
          <p:cNvSpPr txBox="1"/>
          <p:nvPr/>
        </p:nvSpPr>
        <p:spPr>
          <a:xfrm>
            <a:off x="25400" y="1130371"/>
            <a:ext cx="68273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solidFill>
                  <a:schemeClr val="bg1"/>
                </a:solidFill>
                <a:effectLst/>
                <a:uLnTx/>
                <a:uFillTx/>
                <a:latin typeface="メイリオ" panose="020B0604030504040204" pitchFamily="50" charset="-128"/>
                <a:ea typeface="メイリオ" panose="020B0604030504040204" pitchFamily="50" charset="-128"/>
                <a:cs typeface="+mn-cs"/>
              </a:rPr>
              <a:t>ひとり親世帯臨時特別給付金</a:t>
            </a:r>
            <a:r>
              <a:rPr kumimoji="1" lang="ja-JP" altLang="en-US"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の</a:t>
            </a:r>
          </a:p>
        </p:txBody>
      </p:sp>
      <p:sp>
        <p:nvSpPr>
          <p:cNvPr id="4" name="正方形/長方形 3"/>
          <p:cNvSpPr/>
          <p:nvPr/>
        </p:nvSpPr>
        <p:spPr>
          <a:xfrm>
            <a:off x="225878" y="7955689"/>
            <a:ext cx="6366312" cy="374461"/>
          </a:xfrm>
          <a:prstGeom prst="rect">
            <a:avLst/>
          </a:prstGeom>
        </p:spPr>
        <p:txBody>
          <a:bodyPr wrap="square">
            <a:spAutoFit/>
          </a:bodyPr>
          <a:lstStyle/>
          <a:p>
            <a:pPr marL="144000" lvl="0" indent="-457200">
              <a:lnSpc>
                <a:spcPts val="2200"/>
              </a:lnSpc>
            </a:pPr>
            <a:r>
              <a:rPr kumimoji="1" lang="ja-JP" altLang="en-US" sz="1200" dirty="0">
                <a:latin typeface="メイリオ" panose="020B0604030504040204" pitchFamily="50" charset="-128"/>
                <a:ea typeface="メイリオ" panose="020B0604030504040204" pitchFamily="50" charset="-128"/>
              </a:rPr>
              <a:t>＊支給要件など給付金に関する疑問は、下記コールセンターまでお電話ください。</a:t>
            </a:r>
            <a:endParaRPr kumimoji="1" lang="en-US" altLang="ja-JP" sz="1200" dirty="0">
              <a:latin typeface="メイリオ" panose="020B0604030504040204" pitchFamily="50" charset="-128"/>
              <a:ea typeface="メイリオ" panose="020B0604030504040204" pitchFamily="50" charset="-128"/>
            </a:endParaRPr>
          </a:p>
        </p:txBody>
      </p:sp>
      <p:cxnSp>
        <p:nvCxnSpPr>
          <p:cNvPr id="26" name="直線コネクタ 25"/>
          <p:cNvCxnSpPr/>
          <p:nvPr/>
        </p:nvCxnSpPr>
        <p:spPr bwMode="auto">
          <a:xfrm flipV="1">
            <a:off x="186109" y="3798142"/>
            <a:ext cx="7569911" cy="6313"/>
          </a:xfrm>
          <a:prstGeom prst="line">
            <a:avLst/>
          </a:prstGeom>
          <a:noFill/>
          <a:ln w="28575" cap="flat" cmpd="sng" algn="ctr">
            <a:solidFill>
              <a:srgbClr val="FF6600"/>
            </a:solidFill>
            <a:prstDash val="solid"/>
            <a:round/>
            <a:headEnd type="none" w="med" len="med"/>
            <a:tailEnd type="none" w="med" len="med"/>
          </a:ln>
          <a:effectLst/>
        </p:spPr>
      </p:cxnSp>
      <p:sp>
        <p:nvSpPr>
          <p:cNvPr id="27" name="正方形/長方形 26"/>
          <p:cNvSpPr/>
          <p:nvPr/>
        </p:nvSpPr>
        <p:spPr bwMode="auto">
          <a:xfrm>
            <a:off x="195634" y="3798142"/>
            <a:ext cx="2088000" cy="324000"/>
          </a:xfrm>
          <a:prstGeom prst="rect">
            <a:avLst/>
          </a:prstGeom>
          <a:solidFill>
            <a:srgbClr val="FF6600"/>
          </a:solidFill>
          <a:ln w="6350" algn="ctr">
            <a:noFill/>
            <a:round/>
            <a:headEnd/>
            <a:tailEnd/>
          </a:ln>
          <a:effectLst/>
        </p:spPr>
        <p:txBody>
          <a:bodyPr wrap="square" lIns="91425" tIns="108000" rIns="91425" bIns="45713" rtlCol="0" anchor="ctr" anchorCtr="0"/>
          <a:lstStyle/>
          <a:p>
            <a:r>
              <a:rPr lang="ja-JP" altLang="en-US" b="1" dirty="0">
                <a:solidFill>
                  <a:schemeClr val="bg1"/>
                </a:solidFill>
                <a:latin typeface="メイリオ" panose="020B0604030504040204" pitchFamily="50" charset="-128"/>
                <a:ea typeface="メイリオ" panose="020B0604030504040204" pitchFamily="50" charset="-128"/>
              </a:rPr>
              <a:t>支給対象となる方</a:t>
            </a:r>
            <a:r>
              <a:rPr lang="ja-JP" altLang="en-US" sz="1600" b="1" dirty="0">
                <a:solidFill>
                  <a:schemeClr val="bg1"/>
                </a:solidFill>
                <a:latin typeface="メイリオ" panose="020B0604030504040204" pitchFamily="50" charset="-128"/>
                <a:ea typeface="メイリオ" panose="020B0604030504040204" pitchFamily="50" charset="-128"/>
              </a:rPr>
              <a:t>　</a:t>
            </a:r>
          </a:p>
        </p:txBody>
      </p:sp>
      <p:cxnSp>
        <p:nvCxnSpPr>
          <p:cNvPr id="16" name="直線コネクタ 15"/>
          <p:cNvCxnSpPr/>
          <p:nvPr/>
        </p:nvCxnSpPr>
        <p:spPr bwMode="auto">
          <a:xfrm flipV="1">
            <a:off x="186109" y="7366842"/>
            <a:ext cx="7569911" cy="6313"/>
          </a:xfrm>
          <a:prstGeom prst="line">
            <a:avLst/>
          </a:prstGeom>
          <a:noFill/>
          <a:ln w="28575" cap="flat" cmpd="sng" algn="ctr">
            <a:solidFill>
              <a:srgbClr val="FF6600"/>
            </a:solidFill>
            <a:prstDash val="solid"/>
            <a:round/>
            <a:headEnd type="none" w="med" len="med"/>
            <a:tailEnd type="none" w="med" len="med"/>
          </a:ln>
          <a:effectLst/>
        </p:spPr>
      </p:cxnSp>
      <p:sp>
        <p:nvSpPr>
          <p:cNvPr id="19" name="正方形/長方形 18"/>
          <p:cNvSpPr/>
          <p:nvPr/>
        </p:nvSpPr>
        <p:spPr bwMode="auto">
          <a:xfrm>
            <a:off x="195800" y="7354142"/>
            <a:ext cx="6230400" cy="324000"/>
          </a:xfrm>
          <a:prstGeom prst="rect">
            <a:avLst/>
          </a:prstGeom>
          <a:solidFill>
            <a:srgbClr val="FF6600"/>
          </a:solidFill>
          <a:ln w="6350" algn="ctr">
            <a:noFill/>
            <a:round/>
            <a:headEnd/>
            <a:tailEnd/>
          </a:ln>
          <a:effectLst/>
        </p:spPr>
        <p:txBody>
          <a:bodyPr wrap="square" lIns="91425" tIns="108000" rIns="91425" bIns="45713" rtlCol="0" anchor="ctr" anchorCtr="0"/>
          <a:lstStyle/>
          <a:p>
            <a:r>
              <a:rPr lang="ja-JP" altLang="en-US" sz="1600" b="1" dirty="0">
                <a:solidFill>
                  <a:schemeClr val="bg1"/>
                </a:solidFill>
                <a:latin typeface="メイリオ" panose="020B0604030504040204" pitchFamily="50" charset="-128"/>
                <a:ea typeface="メイリオ" panose="020B0604030504040204" pitchFamily="50" charset="-128"/>
              </a:rPr>
              <a:t>上記①に該当し収入が減少した方には「追加給付」もあります</a:t>
            </a:r>
          </a:p>
        </p:txBody>
      </p:sp>
      <p:sp>
        <p:nvSpPr>
          <p:cNvPr id="22" name="テキスト ボックス 21"/>
          <p:cNvSpPr txBox="1"/>
          <p:nvPr/>
        </p:nvSpPr>
        <p:spPr>
          <a:xfrm>
            <a:off x="116692" y="7701784"/>
            <a:ext cx="6660000" cy="327013"/>
          </a:xfrm>
          <a:prstGeom prst="rect">
            <a:avLst/>
          </a:prstGeom>
          <a:noFill/>
        </p:spPr>
        <p:txBody>
          <a:bodyPr wrap="square" lIns="72000" rIns="72000" rtlCol="0">
            <a:spAutoFit/>
          </a:bodyPr>
          <a:lstStyle/>
          <a:p>
            <a:pPr marL="180000" lvl="0" indent="-457200">
              <a:lnSpc>
                <a:spcPts val="1800"/>
              </a:lnSpc>
              <a:spcBef>
                <a:spcPts val="600"/>
              </a:spcBef>
            </a:pPr>
            <a:r>
              <a:rPr kumimoji="1" lang="ja-JP" altLang="en-US" sz="1400" dirty="0">
                <a:solidFill>
                  <a:srgbClr val="C00000"/>
                </a:solidFill>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詳細は裏面をご確認ください。</a:t>
            </a:r>
          </a:p>
        </p:txBody>
      </p:sp>
    </p:spTree>
    <p:extLst>
      <p:ext uri="{BB962C8B-B14F-4D97-AF65-F5344CB8AC3E}">
        <p14:creationId xmlns:p14="http://schemas.microsoft.com/office/powerpoint/2010/main" val="2030832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bwMode="auto">
          <a:xfrm>
            <a:off x="189636" y="219730"/>
            <a:ext cx="5904000" cy="324000"/>
          </a:xfrm>
          <a:prstGeom prst="rect">
            <a:avLst/>
          </a:prstGeom>
          <a:solidFill>
            <a:srgbClr val="FF6600"/>
          </a:solidFill>
          <a:ln w="6350" algn="ctr">
            <a:noFill/>
            <a:round/>
            <a:headEnd/>
            <a:tailEnd/>
          </a:ln>
          <a:effectLst/>
        </p:spPr>
        <p:txBody>
          <a:bodyPr wrap="square" lIns="72000" tIns="108000" rIns="72000" bIns="45713" rtlCol="0" anchor="ctr" anchorCtr="0"/>
          <a:lstStyle/>
          <a:p>
            <a:r>
              <a:rPr lang="ja-JP" altLang="en-US" sz="1600" b="1" dirty="0">
                <a:solidFill>
                  <a:schemeClr val="bg1"/>
                </a:solidFill>
                <a:latin typeface="メイリオ" panose="020B0604030504040204" pitchFamily="50" charset="-128"/>
                <a:ea typeface="メイリオ" panose="020B0604030504040204" pitchFamily="50" charset="-128"/>
              </a:rPr>
              <a:t>表面の①に該当し収入が減少した方への「追加給付」について</a:t>
            </a:r>
          </a:p>
        </p:txBody>
      </p:sp>
      <p:sp>
        <p:nvSpPr>
          <p:cNvPr id="51" name="正方形/長方形 50"/>
          <p:cNvSpPr/>
          <p:nvPr/>
        </p:nvSpPr>
        <p:spPr>
          <a:xfrm>
            <a:off x="188912" y="8134455"/>
            <a:ext cx="6467075" cy="1629596"/>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marL="0" marR="0" lvl="0" indent="0" algn="ctr" defTabSz="147467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2" name="テキスト ボックス 51"/>
          <p:cNvSpPr txBox="1"/>
          <p:nvPr/>
        </p:nvSpPr>
        <p:spPr>
          <a:xfrm>
            <a:off x="931055" y="8269165"/>
            <a:ext cx="5884371" cy="648223"/>
          </a:xfrm>
          <a:prstGeom prst="rect">
            <a:avLst/>
          </a:prstGeom>
          <a:noFill/>
        </p:spPr>
        <p:txBody>
          <a:bodyPr wrap="square" lIns="35989" tIns="35989" rIns="35989" bIns="35989" rtlCol="0" anchor="ctr" anchorCtr="0">
            <a:spAutoFit/>
          </a:bodyPr>
          <a:lstStyle/>
          <a:p>
            <a:pPr marL="0" marR="0" lvl="0" indent="0" algn="l" defTabSz="1474670" rtl="0" eaLnBrk="1" fontAlgn="auto" latinLnBrk="0" hangingPunct="1">
              <a:lnSpc>
                <a:spcPct val="1100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「ひとり親世帯臨時特別給付金</a:t>
            </a:r>
            <a:r>
              <a:rPr kumimoji="0" lang="en-US" altLang="ja-JP" sz="17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 </a:t>
            </a:r>
            <a:r>
              <a:rPr kumimoji="0" lang="ja-JP" altLang="en-US" sz="17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の</a:t>
            </a:r>
            <a:endParaRPr kumimoji="0" lang="en-US" altLang="ja-JP" sz="17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a:p>
            <a:pPr marL="0" marR="0" lvl="0" indent="0" algn="l" defTabSz="1474670" rtl="0" eaLnBrk="1" fontAlgn="auto" latinLnBrk="0" hangingPunct="1">
              <a:lnSpc>
                <a:spcPct val="1100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srgbClr val="C00000"/>
                </a:solidFill>
                <a:effectLst/>
                <a:uLnTx/>
                <a:uFillTx/>
                <a:latin typeface="メイリオ" pitchFamily="50" charset="-128"/>
                <a:ea typeface="メイリオ" pitchFamily="50" charset="-128"/>
                <a:cs typeface="メイリオ" pitchFamily="50" charset="-128"/>
              </a:rPr>
              <a:t>“振り込め詐欺”</a:t>
            </a:r>
            <a:r>
              <a:rPr kumimoji="0" lang="ja-JP" altLang="en-US" sz="17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や</a:t>
            </a:r>
            <a:r>
              <a:rPr kumimoji="0" lang="ja-JP" altLang="en-US" sz="1700" b="1" i="0" u="none" strike="noStrike" kern="1200" cap="none" spc="0" normalizeH="0" baseline="0" noProof="0" dirty="0">
                <a:ln>
                  <a:noFill/>
                </a:ln>
                <a:solidFill>
                  <a:srgbClr val="C00000"/>
                </a:solidFill>
                <a:effectLst/>
                <a:uLnTx/>
                <a:uFillTx/>
                <a:latin typeface="メイリオ" pitchFamily="50" charset="-128"/>
                <a:ea typeface="メイリオ" pitchFamily="50" charset="-128"/>
                <a:cs typeface="メイリオ" pitchFamily="50" charset="-128"/>
              </a:rPr>
              <a:t>“個人情報の詐取”</a:t>
            </a:r>
            <a:r>
              <a:rPr kumimoji="0" lang="ja-JP" altLang="en-US" sz="17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97469" y="8314606"/>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marL="0" marR="0" lvl="0" indent="0" algn="ctr" defTabSz="1474670" rtl="0" eaLnBrk="1" fontAlgn="auto" latinLnBrk="0" hangingPunct="1">
                <a:lnSpc>
                  <a:spcPct val="100000"/>
                </a:lnSpc>
                <a:spcBef>
                  <a:spcPts val="0"/>
                </a:spcBef>
                <a:spcAft>
                  <a:spcPts val="0"/>
                </a:spcAft>
                <a:buClrTx/>
                <a:buSzTx/>
                <a:buFontTx/>
                <a:buNone/>
                <a:tabLst/>
                <a:defRPr/>
              </a:pPr>
              <a:endParaRPr kumimoji="0" lang="ja-JP" altLang="en-US" sz="20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79871" y="8930357"/>
            <a:ext cx="6326616" cy="817345"/>
          </a:xfrm>
          <a:prstGeom prst="rect">
            <a:avLst/>
          </a:prstGeom>
          <a:noFill/>
        </p:spPr>
        <p:txBody>
          <a:bodyPr wrap="square" lIns="40238" tIns="52676" rIns="40238" bIns="52676" rtlCol="0" anchor="ctr" anchorCtr="0">
            <a:spAutoFit/>
          </a:bodyPr>
          <a:lstStyle/>
          <a:p>
            <a:pPr marL="0" marR="0" lvl="0" indent="0" algn="l" defTabSz="1474670" rtl="0" eaLnBrk="1" fontAlgn="auto" latinLnBrk="0" hangingPunct="1">
              <a:lnSpc>
                <a:spcPct val="11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ご自宅や職場などに都道府県・市区町村や厚生労働省（の職員）などを</a:t>
            </a:r>
            <a:endParaRPr lang="en-US" altLang="ja-JP" sz="1400" dirty="0">
              <a:solidFill>
                <a:prstClr val="black"/>
              </a:solidFill>
              <a:latin typeface="メイリオ" pitchFamily="50" charset="-128"/>
              <a:ea typeface="メイリオ" pitchFamily="50" charset="-128"/>
              <a:cs typeface="メイリオ" pitchFamily="50" charset="-128"/>
            </a:endParaRPr>
          </a:p>
          <a:p>
            <a:pPr marL="0" marR="0" lvl="0" indent="0" algn="l" defTabSz="1474670" rtl="0" eaLnBrk="1" fontAlgn="auto" latinLnBrk="0" hangingPunct="1">
              <a:lnSpc>
                <a:spcPct val="11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かたった不審な電話や郵便があった場合は、お住まいの市区町村や最寄りの</a:t>
            </a:r>
            <a:endParaRPr kumimoji="0" lang="en-US" altLang="ja-JP" sz="1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a:p>
            <a:pPr marL="0" marR="0" lvl="0" indent="0" algn="l" defTabSz="1474670" rtl="0" eaLnBrk="1" fontAlgn="auto" latinLnBrk="0" hangingPunct="1">
              <a:lnSpc>
                <a:spcPct val="11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警察署（または警察相談専用電話</a:t>
            </a:r>
            <a:r>
              <a:rPr kumimoji="0" lang="en-US" altLang="ja-JP" sz="1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(#9110)</a:t>
            </a:r>
            <a:r>
              <a:rPr kumimoji="0" lang="ja-JP" altLang="en-US" sz="1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）にご連絡ください。</a:t>
            </a:r>
          </a:p>
        </p:txBody>
      </p:sp>
      <p:sp>
        <p:nvSpPr>
          <p:cNvPr id="63" name="テキスト ボックス 62"/>
          <p:cNvSpPr txBox="1"/>
          <p:nvPr/>
        </p:nvSpPr>
        <p:spPr>
          <a:xfrm>
            <a:off x="164944" y="4039903"/>
            <a:ext cx="6390002" cy="1772280"/>
          </a:xfrm>
          <a:prstGeom prst="rect">
            <a:avLst/>
          </a:prstGeom>
          <a:noFill/>
        </p:spPr>
        <p:txBody>
          <a:bodyPr wrap="square" rtlCol="0">
            <a:spAutoFit/>
          </a:bodyPr>
          <a:lstStyle/>
          <a:p>
            <a:pPr marL="177800" marR="0" lvl="0" indent="-177800" algn="l" defTabSz="457200" rtl="0" eaLnBrk="1" fontAlgn="auto" latinLnBrk="0" hangingPunct="1">
              <a:lnSpc>
                <a:spcPts val="1900"/>
              </a:lnSpc>
              <a:spcBef>
                <a:spcPts val="600"/>
              </a:spcBef>
              <a:spcAft>
                <a:spcPts val="0"/>
              </a:spcAft>
              <a:buClrTx/>
              <a:buSzTx/>
              <a:buFontTx/>
              <a:buNone/>
              <a:tabLst/>
              <a:defRPr/>
            </a:pPr>
            <a:r>
              <a:rPr kumimoji="1" lang="ja-JP" altLang="en-US" sz="1400" b="0"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ひとり親世帯臨時特別給付金の支給を受けるためには、</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申請が必要</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です。</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177800" marR="0" lvl="0" indent="-177800" algn="l" defTabSz="457200" rtl="0" eaLnBrk="1" fontAlgn="auto" latinLnBrk="0" hangingPunct="1">
              <a:lnSpc>
                <a:spcPts val="1900"/>
              </a:lnSpc>
              <a:spcBef>
                <a:spcPts val="1800"/>
              </a:spcBef>
              <a:spcAft>
                <a:spcPts val="0"/>
              </a:spcAft>
              <a:buClrTx/>
              <a:buSzTx/>
              <a:buFontTx/>
              <a:buNone/>
              <a:tabLst/>
              <a:defRPr/>
            </a:pPr>
            <a:r>
              <a:rPr kumimoji="1" lang="ja-JP" altLang="en-US" sz="1400" b="0"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申請書に必要事項を記入して、北方町役場福祉健康課、 または </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郵送</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で</a:t>
            </a:r>
            <a:r>
              <a:rPr kumimoji="1" lang="ja-JP" altLang="en-US" sz="1400" b="0"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rPr>
              <a:t>ご</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提出ください。</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177800" marR="0" lvl="0" indent="-177800" algn="l" defTabSz="457200" rtl="0" eaLnBrk="1" fontAlgn="auto" latinLnBrk="0" hangingPunct="1">
              <a:lnSpc>
                <a:spcPts val="1900"/>
              </a:lnSpc>
              <a:spcBef>
                <a:spcPts val="1800"/>
              </a:spcBef>
              <a:spcAft>
                <a:spcPts val="0"/>
              </a:spcAft>
              <a:buClrTx/>
              <a:buSzTx/>
              <a:buFontTx/>
              <a:buNone/>
              <a:tabLst/>
              <a:defRPr/>
            </a:pPr>
            <a:r>
              <a:rPr kumimoji="1" lang="ja-JP" altLang="en-US" sz="1400" b="0"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給付金の支給要件に該当する方に対して、申請内容を確認して、</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177800" marR="0" lvl="0" indent="-177800" algn="l" defTabSz="457200" rtl="0" eaLnBrk="1" fontAlgn="auto" latinLnBrk="0" hangingPunct="1">
              <a:lnSpc>
                <a:spcPts val="1900"/>
              </a:lnSpc>
              <a:spcAft>
                <a:spcPts val="0"/>
              </a:spcAft>
              <a:buClrTx/>
              <a:buSzTx/>
              <a:buFontTx/>
              <a:buNone/>
              <a:tabLst/>
              <a:defRPr/>
            </a:pPr>
            <a:r>
              <a:rPr kumimoji="1" lang="en-US" altLang="ja-JP" sz="1400" dirty="0">
                <a:solidFill>
                  <a:prstClr val="black"/>
                </a:solidFill>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申請時に指定された口座に</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可能な限り速やかに</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振り込みます。</a:t>
            </a:r>
          </a:p>
        </p:txBody>
      </p:sp>
      <p:grpSp>
        <p:nvGrpSpPr>
          <p:cNvPr id="2" name="グループ化 1"/>
          <p:cNvGrpSpPr/>
          <p:nvPr/>
        </p:nvGrpSpPr>
        <p:grpSpPr>
          <a:xfrm>
            <a:off x="147752" y="5861415"/>
            <a:ext cx="6591140" cy="1996041"/>
            <a:chOff x="147752" y="1945063"/>
            <a:chExt cx="6591140" cy="1996041"/>
          </a:xfrm>
        </p:grpSpPr>
        <p:grpSp>
          <p:nvGrpSpPr>
            <p:cNvPr id="5" name="グループ化 4"/>
            <p:cNvGrpSpPr/>
            <p:nvPr/>
          </p:nvGrpSpPr>
          <p:grpSpPr>
            <a:xfrm>
              <a:off x="147752" y="1945063"/>
              <a:ext cx="6591140" cy="1615341"/>
              <a:chOff x="147752" y="2580063"/>
              <a:chExt cx="6591140" cy="1615341"/>
            </a:xfrm>
          </p:grpSpPr>
          <p:sp>
            <p:nvSpPr>
              <p:cNvPr id="11" name="角丸四角形 10"/>
              <p:cNvSpPr/>
              <p:nvPr/>
            </p:nvSpPr>
            <p:spPr>
              <a:xfrm>
                <a:off x="196306" y="2683404"/>
                <a:ext cx="1080000" cy="1512000"/>
              </a:xfrm>
              <a:prstGeom prst="roundRect">
                <a:avLst/>
              </a:prstGeom>
              <a:noFill/>
              <a:ln w="2857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テキスト ボックス 13"/>
              <p:cNvSpPr txBox="1"/>
              <p:nvPr/>
            </p:nvSpPr>
            <p:spPr>
              <a:xfrm>
                <a:off x="147752" y="3164837"/>
                <a:ext cx="1152000" cy="584775"/>
              </a:xfrm>
              <a:prstGeom prst="rect">
                <a:avLst/>
              </a:prstGeom>
              <a:noFill/>
              <a:ln>
                <a:no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ひとり親世帯</a:t>
                </a:r>
              </a:p>
            </p:txBody>
          </p:sp>
          <p:grpSp>
            <p:nvGrpSpPr>
              <p:cNvPr id="3" name="グループ化 2"/>
              <p:cNvGrpSpPr/>
              <p:nvPr/>
            </p:nvGrpSpPr>
            <p:grpSpPr>
              <a:xfrm>
                <a:off x="1304705" y="2580063"/>
                <a:ext cx="4311905" cy="684000"/>
                <a:chOff x="1921715" y="5081993"/>
                <a:chExt cx="3024000" cy="806681"/>
              </a:xfrm>
            </p:grpSpPr>
            <p:sp>
              <p:nvSpPr>
                <p:cNvPr id="25" name="テキスト ボックス 24"/>
                <p:cNvSpPr txBox="1"/>
                <p:nvPr/>
              </p:nvSpPr>
              <p:spPr>
                <a:xfrm>
                  <a:off x="1921715" y="5291481"/>
                  <a:ext cx="3024000" cy="417426"/>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給付金の申請手続き</a:t>
                  </a:r>
                </a:p>
              </p:txBody>
            </p:sp>
            <p:sp>
              <p:nvSpPr>
                <p:cNvPr id="24" name="右矢印 23"/>
                <p:cNvSpPr/>
                <p:nvPr/>
              </p:nvSpPr>
              <p:spPr>
                <a:xfrm>
                  <a:off x="2005817" y="5081993"/>
                  <a:ext cx="2840870" cy="806681"/>
                </a:xfrm>
                <a:prstGeom prst="rightArrow">
                  <a:avLst/>
                </a:prstGeom>
                <a:noFill/>
                <a:ln w="2857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67" name="テキスト ボックス 66"/>
              <p:cNvSpPr txBox="1"/>
              <p:nvPr/>
            </p:nvSpPr>
            <p:spPr>
              <a:xfrm>
                <a:off x="1650340" y="3163661"/>
                <a:ext cx="4043110" cy="461665"/>
              </a:xfrm>
              <a:prstGeom prst="rect">
                <a:avLst/>
              </a:prstGeom>
              <a:noFill/>
            </p:spPr>
            <p:txBody>
              <a:bodyPr wrap="square" rtlCol="0">
                <a:spAutoFit/>
              </a:bodyP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お住まいの自治体の窓口に直接か郵送で</a:t>
                </a: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ご提出ください。</a:t>
                </a:r>
              </a:p>
            </p:txBody>
          </p:sp>
          <p:grpSp>
            <p:nvGrpSpPr>
              <p:cNvPr id="68" name="グループ化 67"/>
              <p:cNvGrpSpPr/>
              <p:nvPr/>
            </p:nvGrpSpPr>
            <p:grpSpPr>
              <a:xfrm flipH="1">
                <a:off x="1262171" y="3501206"/>
                <a:ext cx="4218017" cy="684000"/>
                <a:chOff x="1952207" y="4670910"/>
                <a:chExt cx="3024000" cy="889226"/>
              </a:xfrm>
            </p:grpSpPr>
            <p:sp>
              <p:nvSpPr>
                <p:cNvPr id="69" name="テキスト ボックス 68"/>
                <p:cNvSpPr txBox="1"/>
                <p:nvPr/>
              </p:nvSpPr>
              <p:spPr>
                <a:xfrm>
                  <a:off x="1952207" y="4911633"/>
                  <a:ext cx="3024000" cy="460139"/>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a:t>
                  </a:r>
                  <a:r>
                    <a:rPr kumimoji="1" lang="ja-JP" altLang="en-US" sz="1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指定口座へ振込み</a:t>
                  </a:r>
                </a:p>
              </p:txBody>
            </p:sp>
            <p:sp>
              <p:nvSpPr>
                <p:cNvPr id="70" name="右矢印 69"/>
                <p:cNvSpPr/>
                <p:nvPr/>
              </p:nvSpPr>
              <p:spPr>
                <a:xfrm>
                  <a:off x="1970880" y="4670910"/>
                  <a:ext cx="2893226" cy="889226"/>
                </a:xfrm>
                <a:prstGeom prst="rightArrow">
                  <a:avLst/>
                </a:prstGeom>
                <a:noFill/>
                <a:ln w="2857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38" name="角丸四角形 37"/>
              <p:cNvSpPr/>
              <p:nvPr/>
            </p:nvSpPr>
            <p:spPr>
              <a:xfrm>
                <a:off x="5614178" y="2683404"/>
                <a:ext cx="1080000" cy="1512000"/>
              </a:xfrm>
              <a:prstGeom prst="roundRect">
                <a:avLst/>
              </a:prstGeom>
              <a:noFill/>
              <a:ln w="2857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9" name="テキスト ボックス 38"/>
              <p:cNvSpPr txBox="1"/>
              <p:nvPr/>
            </p:nvSpPr>
            <p:spPr>
              <a:xfrm>
                <a:off x="5586892" y="3163716"/>
                <a:ext cx="1152000" cy="523220"/>
              </a:xfrm>
              <a:prstGeom prst="rect">
                <a:avLst/>
              </a:prstGeom>
              <a:noFill/>
              <a:ln>
                <a:no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北方町役場</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福祉健康課</a:t>
                </a:r>
              </a:p>
            </p:txBody>
          </p:sp>
        </p:grpSp>
        <p:sp>
          <p:nvSpPr>
            <p:cNvPr id="28" name="テキスト ボックス 27"/>
            <p:cNvSpPr txBox="1"/>
            <p:nvPr/>
          </p:nvSpPr>
          <p:spPr>
            <a:xfrm>
              <a:off x="1637459" y="3448661"/>
              <a:ext cx="4218754" cy="492443"/>
            </a:xfrm>
            <a:prstGeom prst="rect">
              <a:avLst/>
            </a:prstGeom>
            <a:noFill/>
          </p:spPr>
          <p:txBody>
            <a:bodyPr wrap="square" rtlCol="0">
              <a:spAutoFit/>
            </a:bodyPr>
            <a:lstStyle/>
            <a:p>
              <a:pPr marL="185738" indent="-185738"/>
              <a:r>
                <a:rPr kumimoji="1" lang="ja-JP" altLang="en-US" sz="14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提出された申請書から、給付金の支給要件に該当</a:t>
              </a:r>
              <a:endParaRPr kumimoji="1" lang="en-US" altLang="ja-JP" sz="1200" dirty="0">
                <a:latin typeface="メイリオ" panose="020B0604030504040204" pitchFamily="50" charset="-128"/>
                <a:ea typeface="メイリオ" panose="020B0604030504040204" pitchFamily="50" charset="-128"/>
              </a:endParaRPr>
            </a:p>
            <a:p>
              <a:pPr marL="185738" indent="-185738"/>
              <a:r>
                <a:rPr kumimoji="1" lang="en-US" altLang="ja-JP" sz="12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するかを判断した上で振り込みが行われます。</a:t>
              </a:r>
              <a:endParaRPr kumimoji="1" lang="en-US" altLang="ja-JP" sz="1200" dirty="0">
                <a:latin typeface="メイリオ" panose="020B0604030504040204" pitchFamily="50" charset="-128"/>
                <a:ea typeface="メイリオ" panose="020B0604030504040204" pitchFamily="50" charset="-128"/>
              </a:endParaRPr>
            </a:p>
          </p:txBody>
        </p:sp>
      </p:grpSp>
      <p:sp>
        <p:nvSpPr>
          <p:cNvPr id="31" name="正方形/長方形 30"/>
          <p:cNvSpPr/>
          <p:nvPr/>
        </p:nvSpPr>
        <p:spPr bwMode="auto">
          <a:xfrm>
            <a:off x="188912" y="3546987"/>
            <a:ext cx="2253663" cy="324000"/>
          </a:xfrm>
          <a:prstGeom prst="rect">
            <a:avLst/>
          </a:prstGeom>
          <a:solidFill>
            <a:srgbClr val="FF6600"/>
          </a:solidFill>
          <a:ln w="6350" algn="ctr">
            <a:noFill/>
            <a:round/>
            <a:headEnd/>
            <a:tailEnd/>
          </a:ln>
          <a:effectLst/>
        </p:spPr>
        <p:txBody>
          <a:bodyPr wrap="square" lIns="91425" tIns="108000" rIns="91425" bIns="45713" rtlCol="0" anchor="ctr" anchorCtr="0"/>
          <a:lstStyle/>
          <a:p>
            <a:r>
              <a:rPr lang="ja-JP" altLang="en-US" b="1" dirty="0">
                <a:solidFill>
                  <a:schemeClr val="bg1"/>
                </a:solidFill>
                <a:latin typeface="メイリオ" panose="020B0604030504040204" pitchFamily="50" charset="-128"/>
                <a:ea typeface="メイリオ" panose="020B0604030504040204" pitchFamily="50" charset="-128"/>
              </a:rPr>
              <a:t>給付金の支給手続き</a:t>
            </a:r>
            <a:r>
              <a:rPr lang="ja-JP" altLang="en-US" sz="1600" b="1" dirty="0">
                <a:solidFill>
                  <a:schemeClr val="bg1"/>
                </a:solidFill>
                <a:latin typeface="メイリオ" panose="020B0604030504040204" pitchFamily="50" charset="-128"/>
                <a:ea typeface="メイリオ" panose="020B0604030504040204" pitchFamily="50" charset="-128"/>
              </a:rPr>
              <a:t>　</a:t>
            </a:r>
          </a:p>
        </p:txBody>
      </p:sp>
      <p:cxnSp>
        <p:nvCxnSpPr>
          <p:cNvPr id="33" name="直線コネクタ 32"/>
          <p:cNvCxnSpPr/>
          <p:nvPr/>
        </p:nvCxnSpPr>
        <p:spPr bwMode="auto">
          <a:xfrm flipV="1">
            <a:off x="200271" y="3557322"/>
            <a:ext cx="7569911" cy="6313"/>
          </a:xfrm>
          <a:prstGeom prst="line">
            <a:avLst/>
          </a:prstGeom>
          <a:noFill/>
          <a:ln w="28575" cap="flat" cmpd="sng" algn="ctr">
            <a:solidFill>
              <a:srgbClr val="FF6600"/>
            </a:solidFill>
            <a:prstDash val="solid"/>
            <a:round/>
            <a:headEnd type="none" w="med" len="med"/>
            <a:tailEnd type="none" w="med" len="med"/>
          </a:ln>
          <a:effectLst/>
        </p:spPr>
      </p:cxnSp>
      <p:cxnSp>
        <p:nvCxnSpPr>
          <p:cNvPr id="30" name="直線コネクタ 29"/>
          <p:cNvCxnSpPr/>
          <p:nvPr/>
        </p:nvCxnSpPr>
        <p:spPr bwMode="auto">
          <a:xfrm flipV="1">
            <a:off x="200271" y="230365"/>
            <a:ext cx="7569911" cy="6313"/>
          </a:xfrm>
          <a:prstGeom prst="line">
            <a:avLst/>
          </a:prstGeom>
          <a:noFill/>
          <a:ln w="28575" cap="flat" cmpd="sng" algn="ctr">
            <a:solidFill>
              <a:srgbClr val="FF6600"/>
            </a:solidFill>
            <a:prstDash val="solid"/>
            <a:round/>
            <a:headEnd type="none" w="med" len="med"/>
            <a:tailEnd type="none" w="med" len="med"/>
          </a:ln>
          <a:effectLst/>
        </p:spPr>
      </p:cxnSp>
      <p:sp>
        <p:nvSpPr>
          <p:cNvPr id="32" name="テキスト ボックス 31"/>
          <p:cNvSpPr txBox="1"/>
          <p:nvPr/>
        </p:nvSpPr>
        <p:spPr>
          <a:xfrm>
            <a:off x="268257" y="612276"/>
            <a:ext cx="6390002" cy="2759730"/>
          </a:xfrm>
          <a:prstGeom prst="rect">
            <a:avLst/>
          </a:prstGeom>
          <a:noFill/>
        </p:spPr>
        <p:txBody>
          <a:bodyPr wrap="square" rtlCol="0">
            <a:spAutoFit/>
          </a:bodyPr>
          <a:lstStyle/>
          <a:p>
            <a:pPr marL="177800" lvl="0" indent="-177800">
              <a:lnSpc>
                <a:spcPts val="2200"/>
              </a:lnSpc>
              <a:spcBef>
                <a:spcPts val="600"/>
              </a:spcBef>
              <a:defRPr/>
            </a:pPr>
            <a:r>
              <a:rPr kumimoji="1" lang="ja-JP" altLang="en-US" sz="1400" b="0"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noProof="0" dirty="0">
                <a:ln>
                  <a:noFill/>
                </a:ln>
                <a:solidFill>
                  <a:srgbClr val="FF0000"/>
                </a:solidFill>
                <a:effectLst/>
                <a:uLnTx/>
                <a:uFillTx/>
                <a:latin typeface="メイリオ" panose="020B0604030504040204" pitchFamily="50" charset="-128"/>
                <a:ea typeface="メイリオ" panose="020B0604030504040204" pitchFamily="50" charset="-128"/>
              </a:rPr>
              <a:t> </a:t>
            </a:r>
            <a:r>
              <a:rPr kumimoji="1" lang="ja-JP" altLang="en-US" sz="1400" b="1" dirty="0">
                <a:solidFill>
                  <a:prstClr val="black"/>
                </a:solidFill>
                <a:latin typeface="メイリオ" panose="020B0604030504040204" pitchFamily="50" charset="-128"/>
                <a:ea typeface="メイリオ" panose="020B0604030504040204" pitchFamily="50" charset="-128"/>
              </a:rPr>
              <a:t>新型コロナウイルス感染症の影響により収入が減少した方は、</a:t>
            </a:r>
            <a:endParaRPr kumimoji="1" lang="en-US" altLang="ja-JP" sz="1400" b="1" dirty="0">
              <a:solidFill>
                <a:prstClr val="black"/>
              </a:solidFill>
              <a:latin typeface="メイリオ" panose="020B0604030504040204" pitchFamily="50" charset="-128"/>
              <a:ea typeface="メイリオ" panose="020B0604030504040204" pitchFamily="50" charset="-128"/>
            </a:endParaRPr>
          </a:p>
          <a:p>
            <a:pPr marL="177800" lvl="0" indent="-177800">
              <a:lnSpc>
                <a:spcPts val="2200"/>
              </a:lnSpc>
              <a:defRPr/>
            </a:pPr>
            <a:r>
              <a:rPr kumimoji="1" lang="ja-JP" altLang="en-US" sz="1400" b="1" dirty="0">
                <a:solidFill>
                  <a:prstClr val="black"/>
                </a:solidFill>
                <a:latin typeface="メイリオ" panose="020B0604030504040204" pitchFamily="50" charset="-128"/>
                <a:ea typeface="メイリオ" panose="020B0604030504040204" pitchFamily="50" charset="-128"/>
              </a:rPr>
              <a:t>　 さらに、１世帯当たり５万円の「追加給付」が受け取れます。</a:t>
            </a:r>
          </a:p>
          <a:p>
            <a:pPr marL="177800" lvl="0" indent="-177800">
              <a:lnSpc>
                <a:spcPts val="2200"/>
              </a:lnSpc>
              <a:spcBef>
                <a:spcPts val="1800"/>
              </a:spcBef>
              <a:defRPr/>
            </a:pPr>
            <a:r>
              <a:rPr kumimoji="1" lang="ja-JP" altLang="en-US" sz="1400" b="0"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 </a:t>
            </a:r>
            <a:r>
              <a:rPr kumimoji="1" lang="ja-JP" altLang="en-US" sz="1400" dirty="0">
                <a:solidFill>
                  <a:prstClr val="black"/>
                </a:solidFill>
                <a:latin typeface="メイリオ" panose="020B0604030504040204" pitchFamily="50" charset="-128"/>
                <a:ea typeface="メイリオ" panose="020B0604030504040204" pitchFamily="50" charset="-128"/>
              </a:rPr>
              <a:t>「追加給付」は申請書の提出のみで、添付書類は必要ありません。</a:t>
            </a:r>
          </a:p>
          <a:p>
            <a:pPr marL="177800" lvl="0" indent="-177800">
              <a:lnSpc>
                <a:spcPts val="2200"/>
              </a:lnSpc>
              <a:spcBef>
                <a:spcPts val="1800"/>
              </a:spcBef>
              <a:defRPr/>
            </a:pPr>
            <a:r>
              <a:rPr kumimoji="1" lang="ja-JP" altLang="en-US" sz="1400" dirty="0">
                <a:solidFill>
                  <a:srgbClr val="C00000"/>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 収入の減少額や減少割合に一律の基準はありません。</a:t>
            </a:r>
          </a:p>
          <a:p>
            <a:pPr marL="177800" lvl="0" indent="-177800">
              <a:lnSpc>
                <a:spcPts val="2200"/>
              </a:lnSpc>
              <a:spcBef>
                <a:spcPts val="1800"/>
              </a:spcBef>
              <a:defRPr/>
            </a:pPr>
            <a:r>
              <a:rPr kumimoji="1" lang="ja-JP" altLang="en-US" sz="1400" dirty="0">
                <a:solidFill>
                  <a:srgbClr val="C00000"/>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 内定が取り消された、求職活動に影響があったなど、新型コロナウイルス</a:t>
            </a:r>
            <a:endParaRPr kumimoji="1" lang="en-US" altLang="ja-JP" sz="1400" dirty="0">
              <a:solidFill>
                <a:prstClr val="black"/>
              </a:solidFill>
              <a:latin typeface="メイリオ" panose="020B0604030504040204" pitchFamily="50" charset="-128"/>
              <a:ea typeface="メイリオ" panose="020B0604030504040204" pitchFamily="50" charset="-128"/>
            </a:endParaRPr>
          </a:p>
          <a:p>
            <a:pPr marL="177800" lvl="0" indent="-177800">
              <a:lnSpc>
                <a:spcPts val="2200"/>
              </a:lnSpc>
              <a:defRPr/>
            </a:pPr>
            <a:r>
              <a:rPr kumimoji="1" lang="en-US" altLang="ja-JP" sz="1400" dirty="0">
                <a:solidFill>
                  <a:prstClr val="black"/>
                </a:solidFill>
                <a:latin typeface="メイリオ" panose="020B0604030504040204" pitchFamily="50" charset="-128"/>
                <a:ea typeface="メイリオ" panose="020B0604030504040204" pitchFamily="50" charset="-128"/>
              </a:rPr>
              <a:t>    </a:t>
            </a:r>
            <a:r>
              <a:rPr kumimoji="1" lang="ja-JP" altLang="en-US" sz="1400" dirty="0">
                <a:solidFill>
                  <a:prstClr val="black"/>
                </a:solidFill>
                <a:latin typeface="メイリオ" panose="020B0604030504040204" pitchFamily="50" charset="-128"/>
                <a:ea typeface="メイリオ" panose="020B0604030504040204" pitchFamily="50" charset="-128"/>
              </a:rPr>
              <a:t>感染症の影響が無ければ得られていたはずの収入が得られなかった場合も</a:t>
            </a:r>
            <a:endParaRPr kumimoji="1" lang="en-US" altLang="ja-JP" sz="1400" dirty="0">
              <a:solidFill>
                <a:prstClr val="black"/>
              </a:solidFill>
              <a:latin typeface="メイリオ" panose="020B0604030504040204" pitchFamily="50" charset="-128"/>
              <a:ea typeface="メイリオ" panose="020B0604030504040204" pitchFamily="50" charset="-128"/>
            </a:endParaRPr>
          </a:p>
          <a:p>
            <a:pPr marL="177800" lvl="0" indent="-177800">
              <a:lnSpc>
                <a:spcPts val="2200"/>
              </a:lnSpc>
              <a:defRPr/>
            </a:pPr>
            <a:r>
              <a:rPr kumimoji="1" lang="en-US" altLang="ja-JP" sz="1400" dirty="0">
                <a:solidFill>
                  <a:prstClr val="black"/>
                </a:solidFill>
                <a:latin typeface="メイリオ" panose="020B0604030504040204" pitchFamily="50" charset="-128"/>
                <a:ea typeface="メイリオ" panose="020B0604030504040204" pitchFamily="50" charset="-128"/>
              </a:rPr>
              <a:t>    </a:t>
            </a:r>
            <a:r>
              <a:rPr kumimoji="1" lang="ja-JP" altLang="en-US" sz="1400" dirty="0">
                <a:solidFill>
                  <a:prstClr val="black"/>
                </a:solidFill>
                <a:latin typeface="メイリオ" panose="020B0604030504040204" pitchFamily="50" charset="-128"/>
                <a:ea typeface="メイリオ" panose="020B0604030504040204" pitchFamily="50" charset="-128"/>
              </a:rPr>
              <a:t>対象となります。</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63991079"/>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6380</TotalTime>
  <Words>395</Words>
  <Application>Microsoft Office PowerPoint</Application>
  <PresentationFormat>A4 210 x 297 mm</PresentationFormat>
  <Paragraphs>54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fukushi04</cp:lastModifiedBy>
  <cp:revision>409</cp:revision>
  <cp:lastPrinted>2020-11-02T00:00:53Z</cp:lastPrinted>
  <dcterms:created xsi:type="dcterms:W3CDTF">2020-04-07T04:57:46Z</dcterms:created>
  <dcterms:modified xsi:type="dcterms:W3CDTF">2020-11-16T00:51:37Z</dcterms:modified>
</cp:coreProperties>
</file>