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handoutMasterIdLst>
    <p:handoutMasterId r:id="rId5"/>
  </p:handoutMasterIdLst>
  <p:sldIdLst>
    <p:sldId id="261" r:id="rId2"/>
    <p:sldId id="262"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9" userDrawn="1">
          <p15:clr>
            <a:srgbClr val="A4A3A4"/>
          </p15:clr>
        </p15:guide>
        <p15:guide id="4" pos="41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6600"/>
    <a:srgbClr val="FF7C80"/>
    <a:srgbClr val="FF3300"/>
    <a:srgbClr val="1E9A56"/>
    <a:srgbClr val="619F7D"/>
    <a:srgbClr val="33CC33"/>
    <a:srgbClr val="66FF66"/>
    <a:srgbClr val="66FF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6391" autoAdjust="0"/>
  </p:normalViewPr>
  <p:slideViewPr>
    <p:cSldViewPr snapToGrid="0">
      <p:cViewPr>
        <p:scale>
          <a:sx n="100" d="100"/>
          <a:sy n="100" d="100"/>
        </p:scale>
        <p:origin x="1188" y="-1584"/>
      </p:cViewPr>
      <p:guideLst>
        <p:guide orient="horz" pos="3120"/>
        <p:guide pos="2160"/>
        <p:guide pos="119"/>
        <p:guide pos="4156"/>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6247" cy="498328"/>
          </a:xfrm>
          <a:prstGeom prst="rect">
            <a:avLst/>
          </a:prstGeom>
        </p:spPr>
        <p:txBody>
          <a:bodyPr vert="horz" lIns="92100" tIns="46050" rIns="92100" bIns="46050" rtlCol="0"/>
          <a:lstStyle>
            <a:lvl1pPr algn="l">
              <a:defRPr sz="1200"/>
            </a:lvl1pPr>
          </a:lstStyle>
          <a:p>
            <a:r>
              <a:rPr kumimoji="1" lang="ja-JP" altLang="en-US"/>
              <a:t>（参考資料２）　</a:t>
            </a:r>
          </a:p>
        </p:txBody>
      </p:sp>
      <p:sp>
        <p:nvSpPr>
          <p:cNvPr id="3" name="日付プレースホルダー 2"/>
          <p:cNvSpPr>
            <a:spLocks noGrp="1"/>
          </p:cNvSpPr>
          <p:nvPr>
            <p:ph type="dt" sz="quarter" idx="1"/>
          </p:nvPr>
        </p:nvSpPr>
        <p:spPr>
          <a:xfrm>
            <a:off x="3849826" y="0"/>
            <a:ext cx="2946246" cy="498328"/>
          </a:xfrm>
          <a:prstGeom prst="rect">
            <a:avLst/>
          </a:prstGeom>
        </p:spPr>
        <p:txBody>
          <a:bodyPr vert="horz" lIns="92100" tIns="46050" rIns="92100" bIns="46050" rtlCol="0"/>
          <a:lstStyle>
            <a:lvl1pPr algn="r">
              <a:defRPr sz="1200"/>
            </a:lvl1pPr>
          </a:lstStyle>
          <a:p>
            <a:fld id="{11035C0A-6A21-427D-A3EB-E8A52BE8FF8D}" type="datetimeFigureOut">
              <a:rPr kumimoji="1" lang="ja-JP" altLang="en-US" smtClean="0"/>
              <a:t>2020/11/11</a:t>
            </a:fld>
            <a:endParaRPr kumimoji="1" lang="ja-JP" altLang="en-US"/>
          </a:p>
        </p:txBody>
      </p:sp>
      <p:sp>
        <p:nvSpPr>
          <p:cNvPr id="4" name="フッター プレースホルダー 3"/>
          <p:cNvSpPr>
            <a:spLocks noGrp="1"/>
          </p:cNvSpPr>
          <p:nvPr>
            <p:ph type="ftr" sz="quarter" idx="2"/>
          </p:nvPr>
        </p:nvSpPr>
        <p:spPr>
          <a:xfrm>
            <a:off x="2" y="9428310"/>
            <a:ext cx="2946247" cy="498328"/>
          </a:xfrm>
          <a:prstGeom prst="rect">
            <a:avLst/>
          </a:prstGeom>
        </p:spPr>
        <p:txBody>
          <a:bodyPr vert="horz" lIns="92100" tIns="46050" rIns="92100" bIns="4605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10"/>
            <a:ext cx="2946246" cy="498328"/>
          </a:xfrm>
          <a:prstGeom prst="rect">
            <a:avLst/>
          </a:prstGeom>
        </p:spPr>
        <p:txBody>
          <a:bodyPr vert="horz" lIns="92100" tIns="46050" rIns="92100" bIns="46050"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5448" cy="497838"/>
          </a:xfrm>
          <a:prstGeom prst="rect">
            <a:avLst/>
          </a:prstGeom>
        </p:spPr>
        <p:txBody>
          <a:bodyPr vert="horz" lIns="91305" tIns="45652" rIns="91305" bIns="45652" rtlCol="0"/>
          <a:lstStyle>
            <a:lvl1pPr algn="l">
              <a:defRPr sz="1200"/>
            </a:lvl1pPr>
          </a:lstStyle>
          <a:p>
            <a:r>
              <a:rPr kumimoji="1" lang="ja-JP" altLang="en-US"/>
              <a:t>（参考資料２）　</a:t>
            </a:r>
          </a:p>
        </p:txBody>
      </p:sp>
      <p:sp>
        <p:nvSpPr>
          <p:cNvPr id="3" name="日付プレースホルダー 2"/>
          <p:cNvSpPr>
            <a:spLocks noGrp="1"/>
          </p:cNvSpPr>
          <p:nvPr>
            <p:ph type="dt" idx="1"/>
          </p:nvPr>
        </p:nvSpPr>
        <p:spPr>
          <a:xfrm>
            <a:off x="3850644" y="2"/>
            <a:ext cx="2945448" cy="497838"/>
          </a:xfrm>
          <a:prstGeom prst="rect">
            <a:avLst/>
          </a:prstGeom>
        </p:spPr>
        <p:txBody>
          <a:bodyPr vert="horz" lIns="91305" tIns="45652" rIns="91305" bIns="45652" rtlCol="0"/>
          <a:lstStyle>
            <a:lvl1pPr algn="r">
              <a:defRPr sz="1200"/>
            </a:lvl1pPr>
          </a:lstStyle>
          <a:p>
            <a:fld id="{7072B0E7-22FF-4BC1-A758-8F10060C7725}" type="datetimeFigureOut">
              <a:rPr kumimoji="1" lang="ja-JP" altLang="en-US" smtClean="0"/>
              <a:t>2020/11/11</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305" tIns="45652" rIns="91305" bIns="45652" rtlCol="0" anchor="ctr"/>
          <a:lstStyle/>
          <a:p>
            <a:endParaRPr lang="ja-JP" altLang="en-US"/>
          </a:p>
        </p:txBody>
      </p:sp>
      <p:sp>
        <p:nvSpPr>
          <p:cNvPr id="5" name="ノート プレースホルダー 4"/>
          <p:cNvSpPr>
            <a:spLocks noGrp="1"/>
          </p:cNvSpPr>
          <p:nvPr>
            <p:ph type="body" sz="quarter" idx="3"/>
          </p:nvPr>
        </p:nvSpPr>
        <p:spPr>
          <a:xfrm>
            <a:off x="680085" y="4777028"/>
            <a:ext cx="5437506" cy="3908187"/>
          </a:xfrm>
          <a:prstGeom prst="rect">
            <a:avLst/>
          </a:prstGeom>
        </p:spPr>
        <p:txBody>
          <a:bodyPr vert="horz" lIns="91305" tIns="45652" rIns="91305" bIns="456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801"/>
            <a:ext cx="2945448" cy="497838"/>
          </a:xfrm>
          <a:prstGeom prst="rect">
            <a:avLst/>
          </a:prstGeom>
        </p:spPr>
        <p:txBody>
          <a:bodyPr vert="horz" lIns="91305" tIns="45652" rIns="91305" bIns="4565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4" y="9428801"/>
            <a:ext cx="2945448" cy="497838"/>
          </a:xfrm>
          <a:prstGeom prst="rect">
            <a:avLst/>
          </a:prstGeom>
        </p:spPr>
        <p:txBody>
          <a:bodyPr vert="horz" lIns="91305" tIns="45652" rIns="91305" bIns="45652"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979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2020/11/11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a:spLocks/>
          </p:cNvSpPr>
          <p:nvPr/>
        </p:nvSpPr>
        <p:spPr>
          <a:xfrm>
            <a:off x="-1" y="540000"/>
            <a:ext cx="6840000" cy="1872000"/>
          </a:xfrm>
          <a:prstGeom prst="roundRect">
            <a:avLst>
              <a:gd name="adj" fmla="val 0"/>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solidFill>
                <a:schemeClr val="tx1"/>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01600" y="1768435"/>
            <a:ext cx="7289800" cy="677108"/>
          </a:xfrm>
          <a:prstGeom prst="rect">
            <a:avLst/>
          </a:prstGeom>
          <a:noFill/>
        </p:spPr>
        <p:txBody>
          <a:bodyPr wrap="square" rtlCol="0" anchor="ctr" anchorCtr="0">
            <a:spAutoFit/>
          </a:bodyPr>
          <a:lstStyle/>
          <a:p>
            <a:r>
              <a:rPr kumimoji="1" lang="ja-JP" altLang="en-US" sz="3800" b="1" dirty="0">
                <a:solidFill>
                  <a:srgbClr val="FFFF00"/>
                </a:solidFill>
                <a:latin typeface="メイリオ" panose="020B0604030504040204" pitchFamily="50" charset="-128"/>
                <a:ea typeface="メイリオ" panose="020B0604030504040204" pitchFamily="50" charset="-128"/>
              </a:rPr>
              <a:t>追加給付</a:t>
            </a:r>
            <a:r>
              <a:rPr kumimoji="1" lang="ja-JP" altLang="en-US" b="1" dirty="0">
                <a:solidFill>
                  <a:schemeClr val="bg1"/>
                </a:solidFill>
                <a:latin typeface="メイリオ" panose="020B0604030504040204" pitchFamily="50" charset="-128"/>
                <a:ea typeface="メイリオ" panose="020B0604030504040204" pitchFamily="50" charset="-128"/>
              </a:rPr>
              <a:t>の</a:t>
            </a:r>
            <a:r>
              <a:rPr kumimoji="1" lang="ja-JP" altLang="en-US" sz="3800" b="1" dirty="0">
                <a:solidFill>
                  <a:schemeClr val="bg1"/>
                </a:solidFill>
                <a:latin typeface="メイリオ" panose="020B0604030504040204" pitchFamily="50" charset="-128"/>
                <a:ea typeface="メイリオ" panose="020B0604030504040204" pitchFamily="50" charset="-128"/>
              </a:rPr>
              <a:t>申請</a:t>
            </a:r>
            <a:r>
              <a:rPr kumimoji="1" lang="ja-JP" altLang="en-US" b="1" dirty="0">
                <a:solidFill>
                  <a:schemeClr val="bg1"/>
                </a:solidFill>
                <a:latin typeface="メイリオ" panose="020B0604030504040204" pitchFamily="50" charset="-128"/>
                <a:ea typeface="メイリオ" panose="020B0604030504040204" pitchFamily="50" charset="-128"/>
              </a:rPr>
              <a:t>は</a:t>
            </a:r>
            <a:r>
              <a:rPr kumimoji="1" lang="ja-JP" altLang="en-US" sz="3800" b="1" dirty="0">
                <a:solidFill>
                  <a:schemeClr val="bg1"/>
                </a:solidFill>
                <a:latin typeface="メイリオ" panose="020B0604030504040204" pitchFamily="50" charset="-128"/>
                <a:ea typeface="メイリオ" panose="020B0604030504040204" pitchFamily="50" charset="-128"/>
              </a:rPr>
              <a:t>お済みですか？</a:t>
            </a:r>
          </a:p>
        </p:txBody>
      </p:sp>
      <p:sp>
        <p:nvSpPr>
          <p:cNvPr id="45" name="テキスト ボックス 44"/>
          <p:cNvSpPr txBox="1"/>
          <p:nvPr/>
        </p:nvSpPr>
        <p:spPr>
          <a:xfrm>
            <a:off x="108096" y="108000"/>
            <a:ext cx="4536000"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b="1" dirty="0"/>
          </a:p>
        </p:txBody>
      </p:sp>
      <p:sp>
        <p:nvSpPr>
          <p:cNvPr id="39" name="テキスト ボックス 38"/>
          <p:cNvSpPr txBox="1"/>
          <p:nvPr/>
        </p:nvSpPr>
        <p:spPr>
          <a:xfrm>
            <a:off x="38101" y="745743"/>
            <a:ext cx="6858000" cy="440505"/>
          </a:xfrm>
          <a:prstGeom prst="rect">
            <a:avLst/>
          </a:prstGeom>
          <a:noFill/>
        </p:spPr>
        <p:txBody>
          <a:bodyPr wrap="square" rtlCol="0" anchor="ctr" anchorCtr="0">
            <a:spAutoFit/>
          </a:bodyPr>
          <a:lstStyle/>
          <a:p>
            <a:pPr algn="ctr">
              <a:lnSpc>
                <a:spcPts val="2100"/>
              </a:lnSpc>
            </a:pPr>
            <a:r>
              <a:rPr kumimoji="1" lang="ja-JP" altLang="en-US" sz="3800" b="1" dirty="0">
                <a:solidFill>
                  <a:srgbClr val="FFFF00"/>
                </a:solidFill>
                <a:latin typeface="メイリオ" panose="020B0604030504040204" pitchFamily="50" charset="-128"/>
                <a:ea typeface="メイリオ" panose="020B0604030504040204" pitchFamily="50" charset="-128"/>
              </a:rPr>
              <a:t>収入が減少した</a:t>
            </a:r>
            <a:r>
              <a:rPr kumimoji="1" lang="ja-JP" altLang="en-US" sz="2800" b="1" dirty="0">
                <a:solidFill>
                  <a:schemeClr val="bg1"/>
                </a:solidFill>
                <a:latin typeface="メイリオ" panose="020B0604030504040204" pitchFamily="50" charset="-128"/>
                <a:ea typeface="メイリオ" panose="020B0604030504040204" pitchFamily="50" charset="-128"/>
              </a:rPr>
              <a:t>ひとり親家庭の方へ</a:t>
            </a:r>
            <a:endParaRPr kumimoji="1"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29892" y="2597612"/>
            <a:ext cx="6876000" cy="1831271"/>
          </a:xfrm>
          <a:prstGeom prst="rect">
            <a:avLst/>
          </a:prstGeom>
          <a:noFill/>
        </p:spPr>
        <p:txBody>
          <a:bodyPr wrap="square" rtlCol="0">
            <a:spAutoFit/>
          </a:bodyPr>
          <a:lstStyle/>
          <a:p>
            <a:r>
              <a:rPr kumimoji="1" lang="ja-JP" altLang="en-US" sz="1900" b="1" dirty="0">
                <a:solidFill>
                  <a:srgbClr val="00B050"/>
                </a:solidFill>
                <a:latin typeface="メイリオ" panose="020B0604030504040204" pitchFamily="50" charset="-128"/>
                <a:ea typeface="メイリオ" panose="020B0604030504040204" pitchFamily="50" charset="-128"/>
              </a:rPr>
              <a:t>ひとり親世帯臨時特別給付金の基本給付の支給を受けた方で</a:t>
            </a:r>
            <a:endParaRPr kumimoji="1" lang="en-US" altLang="ja-JP" sz="1900" b="1" dirty="0">
              <a:solidFill>
                <a:srgbClr val="00B050"/>
              </a:solidFill>
              <a:latin typeface="メイリオ" panose="020B0604030504040204" pitchFamily="50" charset="-128"/>
              <a:ea typeface="メイリオ" panose="020B0604030504040204" pitchFamily="50" charset="-128"/>
            </a:endParaRPr>
          </a:p>
          <a:p>
            <a:pPr>
              <a:spcAft>
                <a:spcPts val="300"/>
              </a:spcAft>
            </a:pPr>
            <a:r>
              <a:rPr kumimoji="1" lang="ja-JP" altLang="en-US" sz="1900" b="1" dirty="0">
                <a:solidFill>
                  <a:srgbClr val="00B050"/>
                </a:solidFill>
                <a:latin typeface="メイリオ" panose="020B0604030504040204" pitchFamily="50" charset="-128"/>
                <a:ea typeface="メイリオ" panose="020B0604030504040204" pitchFamily="50" charset="-128"/>
              </a:rPr>
              <a:t>新型コロナウイルス感染症の影響により収入が減少した方は、</a:t>
            </a:r>
            <a:endParaRPr kumimoji="1" lang="en-US" altLang="ja-JP" sz="1900" b="1" dirty="0">
              <a:solidFill>
                <a:srgbClr val="00B050"/>
              </a:solidFill>
              <a:latin typeface="メイリオ" panose="020B0604030504040204" pitchFamily="50" charset="-128"/>
              <a:ea typeface="メイリオ" panose="020B0604030504040204" pitchFamily="50" charset="-128"/>
            </a:endParaRPr>
          </a:p>
          <a:p>
            <a:pPr algn="ctr">
              <a:spcBef>
                <a:spcPts val="300"/>
              </a:spcBef>
            </a:pPr>
            <a:r>
              <a:rPr kumimoji="1" lang="ja-JP" altLang="en-US" sz="2000" b="1" dirty="0">
                <a:solidFill>
                  <a:srgbClr val="00B050"/>
                </a:solidFill>
                <a:latin typeface="メイリオ" panose="020B0604030504040204" pitchFamily="50" charset="-128"/>
                <a:ea typeface="メイリオ" panose="020B0604030504040204" pitchFamily="50" charset="-128"/>
              </a:rPr>
              <a:t>さらに、</a:t>
            </a:r>
            <a:r>
              <a:rPr kumimoji="1" lang="ja-JP" altLang="en-US" sz="2200" b="1" dirty="0">
                <a:solidFill>
                  <a:srgbClr val="00B050"/>
                </a:solidFill>
                <a:latin typeface="メイリオ" panose="020B0604030504040204" pitchFamily="50" charset="-128"/>
                <a:ea typeface="メイリオ" panose="020B0604030504040204" pitchFamily="50" charset="-128"/>
              </a:rPr>
              <a:t>１世帯当たり</a:t>
            </a:r>
            <a:r>
              <a:rPr kumimoji="1" lang="ja-JP" altLang="en-US" sz="3800" b="1" dirty="0">
                <a:solidFill>
                  <a:srgbClr val="00B050"/>
                </a:solidFill>
                <a:latin typeface="メイリオ" panose="020B0604030504040204" pitchFamily="50" charset="-128"/>
                <a:ea typeface="メイリオ" panose="020B0604030504040204" pitchFamily="50" charset="-128"/>
              </a:rPr>
              <a:t>５万円 </a:t>
            </a:r>
            <a:r>
              <a:rPr kumimoji="1" lang="ja-JP" altLang="en-US" sz="2000" b="1" dirty="0">
                <a:solidFill>
                  <a:srgbClr val="00B050"/>
                </a:solidFill>
                <a:latin typeface="メイリオ" panose="020B0604030504040204" pitchFamily="50" charset="-128"/>
                <a:ea typeface="メイリオ" panose="020B0604030504040204" pitchFamily="50" charset="-128"/>
              </a:rPr>
              <a:t>が受け取れます</a:t>
            </a:r>
            <a:endParaRPr kumimoji="1" lang="en-US" altLang="ja-JP" sz="2000" b="1" dirty="0">
              <a:solidFill>
                <a:srgbClr val="00B050"/>
              </a:solidFill>
              <a:latin typeface="メイリオ" panose="020B0604030504040204" pitchFamily="50" charset="-128"/>
              <a:ea typeface="メイリオ" panose="020B0604030504040204" pitchFamily="50" charset="-128"/>
            </a:endParaRPr>
          </a:p>
          <a:p>
            <a:pPr algn="ctr"/>
            <a:r>
              <a:rPr kumimoji="1" lang="ja-JP" altLang="en-US" sz="1600" b="1" dirty="0">
                <a:solidFill>
                  <a:srgbClr val="00B050"/>
                </a:solidFill>
                <a:latin typeface="メイリオ" panose="020B0604030504040204" pitchFamily="50" charset="-128"/>
                <a:ea typeface="メイリオ" panose="020B0604030504040204" pitchFamily="50" charset="-128"/>
              </a:rPr>
              <a:t>＊追加給付の場合、申請書の提出のみで添付書類は必要ありません。</a:t>
            </a:r>
            <a:endParaRPr kumimoji="1" lang="en-US" altLang="ja-JP" sz="1600" b="1" dirty="0">
              <a:solidFill>
                <a:srgbClr val="00B050"/>
              </a:solidFill>
              <a:latin typeface="メイリオ" panose="020B0604030504040204" pitchFamily="50" charset="-128"/>
              <a:ea typeface="メイリオ" panose="020B0604030504040204" pitchFamily="50" charset="-128"/>
            </a:endParaRPr>
          </a:p>
          <a:p>
            <a:pPr algn="ctr"/>
            <a:endParaRPr kumimoji="1" lang="en-US" altLang="ja-JP" sz="1600" b="1" dirty="0">
              <a:solidFill>
                <a:srgbClr val="00B050"/>
              </a:solidFill>
              <a:latin typeface="メイリオ" panose="020B0604030504040204" pitchFamily="50" charset="-128"/>
              <a:ea typeface="メイリオ" panose="020B0604030504040204" pitchFamily="50" charset="-128"/>
            </a:endParaRPr>
          </a:p>
        </p:txBody>
      </p:sp>
      <p:grpSp>
        <p:nvGrpSpPr>
          <p:cNvPr id="8" name="グループ化 7"/>
          <p:cNvGrpSpPr/>
          <p:nvPr/>
        </p:nvGrpSpPr>
        <p:grpSpPr>
          <a:xfrm>
            <a:off x="0" y="8140032"/>
            <a:ext cx="6858000" cy="1764000"/>
            <a:chOff x="0" y="8013700"/>
            <a:chExt cx="6858000" cy="1764000"/>
          </a:xfrm>
        </p:grpSpPr>
        <p:sp>
          <p:nvSpPr>
            <p:cNvPr id="52" name="角丸四角形 51"/>
            <p:cNvSpPr>
              <a:spLocks/>
            </p:cNvSpPr>
            <p:nvPr/>
          </p:nvSpPr>
          <p:spPr>
            <a:xfrm>
              <a:off x="0" y="8013700"/>
              <a:ext cx="6857999" cy="1764000"/>
            </a:xfrm>
            <a:prstGeom prst="roundRect">
              <a:avLst>
                <a:gd name="adj" fmla="val 0"/>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solidFill>
                  <a:schemeClr val="tx1"/>
                </a:solidFill>
                <a:latin typeface="メイリオ" panose="020B0604030504040204" pitchFamily="50" charset="-128"/>
                <a:ea typeface="メイリオ" panose="020B0604030504040204" pitchFamily="50" charset="-128"/>
              </a:endParaRPr>
            </a:p>
          </p:txBody>
        </p:sp>
        <p:sp>
          <p:nvSpPr>
            <p:cNvPr id="53" name="テキスト ボックス 52"/>
            <p:cNvSpPr txBox="1"/>
            <p:nvPr/>
          </p:nvSpPr>
          <p:spPr>
            <a:xfrm>
              <a:off x="0" y="8074694"/>
              <a:ext cx="6858000" cy="1657752"/>
            </a:xfrm>
            <a:prstGeom prst="rect">
              <a:avLst/>
            </a:prstGeom>
            <a:noFill/>
          </p:spPr>
          <p:txBody>
            <a:bodyPr wrap="square" lIns="72000" tIns="36000" rIns="72000" bIns="36000" rtlCol="0">
              <a:spAutoFit/>
            </a:bodyPr>
            <a:lstStyle/>
            <a:p>
              <a:r>
                <a:rPr kumimoji="1" lang="ja-JP" altLang="en-US" sz="1500" b="1" dirty="0">
                  <a:solidFill>
                    <a:schemeClr val="bg1"/>
                  </a:solidFill>
                  <a:latin typeface="メイリオ" panose="020B0604030504040204" pitchFamily="50" charset="-128"/>
                  <a:ea typeface="メイリオ" panose="020B0604030504040204" pitchFamily="50" charset="-128"/>
                </a:rPr>
                <a:t>「ひとり親世帯臨時特別給付金」コールセンター</a:t>
              </a:r>
              <a:endParaRPr kumimoji="1" lang="en-US" altLang="ja-JP" sz="1500" b="1" dirty="0">
                <a:solidFill>
                  <a:schemeClr val="bg1"/>
                </a:solidFill>
                <a:latin typeface="メイリオ" panose="020B0604030504040204" pitchFamily="50" charset="-128"/>
                <a:ea typeface="メイリオ" panose="020B0604030504040204" pitchFamily="50" charset="-128"/>
              </a:endParaRPr>
            </a:p>
            <a:p>
              <a:pPr lvl="0" algn="ctr">
                <a:spcBef>
                  <a:spcPts val="600"/>
                </a:spcBef>
              </a:pPr>
              <a:r>
                <a:rPr kumimoji="1" lang="en-US" altLang="ja-JP" sz="3600" b="1" dirty="0">
                  <a:solidFill>
                    <a:schemeClr val="bg1"/>
                  </a:solidFill>
                  <a:latin typeface="メイリオ" panose="020B0604030504040204" pitchFamily="50" charset="-128"/>
                  <a:ea typeface="メイリオ" panose="020B0604030504040204" pitchFamily="50" charset="-128"/>
                </a:rPr>
                <a:t>0120-400-903</a:t>
              </a:r>
              <a:r>
                <a:rPr kumimoji="1" lang="zh-TW" altLang="en-US" sz="1600" b="1" dirty="0">
                  <a:solidFill>
                    <a:prstClr val="white"/>
                  </a:solidFill>
                  <a:latin typeface="メイリオ" panose="020B0604030504040204" pitchFamily="50" charset="-128"/>
                  <a:ea typeface="メイリオ" panose="020B0604030504040204" pitchFamily="50" charset="-128"/>
                </a:rPr>
                <a:t>（受付時間</a:t>
              </a:r>
              <a:r>
                <a:rPr kumimoji="1" lang="ja-JP" altLang="en-US" sz="1600" b="1" dirty="0">
                  <a:solidFill>
                    <a:prstClr val="white"/>
                  </a:solidFill>
                  <a:latin typeface="メイリオ" panose="020B0604030504040204" pitchFamily="50" charset="-128"/>
                  <a:ea typeface="メイリオ" panose="020B0604030504040204" pitchFamily="50" charset="-128"/>
                </a:rPr>
                <a:t>：</a:t>
              </a:r>
              <a:r>
                <a:rPr kumimoji="1" lang="zh-TW" altLang="en-US" sz="1600" b="1" dirty="0">
                  <a:solidFill>
                    <a:prstClr val="white"/>
                  </a:solidFill>
                  <a:latin typeface="メイリオ" panose="020B0604030504040204" pitchFamily="50" charset="-128"/>
                  <a:ea typeface="メイリオ" panose="020B0604030504040204" pitchFamily="50" charset="-128"/>
                </a:rPr>
                <a:t>平日</a:t>
              </a:r>
              <a:r>
                <a:rPr kumimoji="1" lang="en-US" altLang="zh-TW" sz="1600" b="1" dirty="0">
                  <a:solidFill>
                    <a:prstClr val="white"/>
                  </a:solidFill>
                  <a:latin typeface="メイリオ" panose="020B0604030504040204" pitchFamily="50" charset="-128"/>
                  <a:ea typeface="メイリオ" panose="020B0604030504040204" pitchFamily="50" charset="-128"/>
                </a:rPr>
                <a:t>9:00</a:t>
              </a:r>
              <a:r>
                <a:rPr kumimoji="1" lang="zh-TW" altLang="en-US" sz="1600" b="1" dirty="0">
                  <a:solidFill>
                    <a:prstClr val="white"/>
                  </a:solidFill>
                  <a:latin typeface="メイリオ" panose="020B0604030504040204" pitchFamily="50" charset="-128"/>
                  <a:ea typeface="メイリオ" panose="020B0604030504040204" pitchFamily="50" charset="-128"/>
                </a:rPr>
                <a:t>～</a:t>
              </a:r>
              <a:r>
                <a:rPr kumimoji="1" lang="en-US" altLang="zh-TW" sz="1600" b="1" dirty="0">
                  <a:solidFill>
                    <a:prstClr val="white"/>
                  </a:solidFill>
                  <a:latin typeface="メイリオ" panose="020B0604030504040204" pitchFamily="50" charset="-128"/>
                  <a:ea typeface="メイリオ" panose="020B0604030504040204" pitchFamily="50" charset="-128"/>
                </a:rPr>
                <a:t>18:00</a:t>
              </a:r>
              <a:r>
                <a:rPr kumimoji="1" lang="ja-JP" altLang="en-US" sz="1600" b="1" dirty="0">
                  <a:solidFill>
                    <a:prstClr val="white"/>
                  </a:solidFill>
                  <a:latin typeface="メイリオ" panose="020B0604030504040204" pitchFamily="50" charset="-128"/>
                  <a:ea typeface="メイリオ" panose="020B0604030504040204" pitchFamily="50" charset="-128"/>
                </a:rPr>
                <a:t>）</a:t>
              </a:r>
              <a:endParaRPr kumimoji="1" lang="en-US" altLang="ja-JP" sz="4000" b="1" dirty="0">
                <a:solidFill>
                  <a:schemeClr val="bg1"/>
                </a:solidFill>
                <a:latin typeface="メイリオ" panose="020B0604030504040204" pitchFamily="50" charset="-128"/>
                <a:ea typeface="メイリオ" panose="020B0604030504040204" pitchFamily="50" charset="-128"/>
              </a:endParaRPr>
            </a:p>
            <a:p>
              <a:pPr marL="180000" indent="-457200">
                <a:spcBef>
                  <a:spcPts val="600"/>
                </a:spcBef>
              </a:pPr>
              <a:r>
                <a:rPr kumimoji="1" lang="en-US" altLang="ja-JP" sz="1400" dirty="0">
                  <a:solidFill>
                    <a:schemeClr val="bg1"/>
                  </a:solidFill>
                  <a:latin typeface="メイリオ" panose="020B0604030504040204" pitchFamily="50" charset="-128"/>
                  <a:ea typeface="メイリオ" panose="020B0604030504040204" pitchFamily="50" charset="-128"/>
                </a:rPr>
                <a:t>※</a:t>
              </a:r>
              <a:r>
                <a:rPr kumimoji="1" lang="ja-JP" altLang="en-US" sz="1400" dirty="0">
                  <a:solidFill>
                    <a:schemeClr val="bg1"/>
                  </a:solidFill>
                  <a:latin typeface="メイリオ" panose="020B0604030504040204" pitchFamily="50" charset="-128"/>
                  <a:ea typeface="メイリオ" panose="020B0604030504040204" pitchFamily="50" charset="-128"/>
                </a:rPr>
                <a:t> 申請様式の入手方法や、支給時期、申請期限は、地方自治体によって異なります。また、ご自身が支給が受けられるかどうかなどの詳細については、お住まいの市区町村までお問い合わせください。</a:t>
              </a:r>
              <a:endParaRPr kumimoji="1" lang="en-US" altLang="ja-JP" sz="1400" dirty="0">
                <a:solidFill>
                  <a:schemeClr val="bg1"/>
                </a:solidFill>
                <a:latin typeface="メイリオ" panose="020B0604030504040204" pitchFamily="50" charset="-128"/>
                <a:ea typeface="メイリオ" panose="020B0604030504040204" pitchFamily="50" charset="-128"/>
              </a:endParaRPr>
            </a:p>
          </p:txBody>
        </p:sp>
      </p:grpSp>
      <p:sp>
        <p:nvSpPr>
          <p:cNvPr id="55" name="テキスト ボックス 54"/>
          <p:cNvSpPr txBox="1"/>
          <p:nvPr/>
        </p:nvSpPr>
        <p:spPr>
          <a:xfrm>
            <a:off x="572180" y="5150999"/>
            <a:ext cx="6117384" cy="2682786"/>
          </a:xfrm>
          <a:prstGeom prst="rect">
            <a:avLst/>
          </a:prstGeom>
          <a:noFill/>
        </p:spPr>
        <p:txBody>
          <a:bodyPr wrap="square" rtlCol="0">
            <a:spAutoFit/>
          </a:bodyPr>
          <a:lstStyle/>
          <a:p>
            <a:pPr>
              <a:lnSpc>
                <a:spcPts val="2200"/>
              </a:lnSpc>
            </a:pPr>
            <a:r>
              <a:rPr kumimoji="1" lang="ja-JP" altLang="en-US" dirty="0">
                <a:latin typeface="メイリオ" panose="020B0604030504040204" pitchFamily="50" charset="-128"/>
                <a:ea typeface="メイリオ" panose="020B0604030504040204" pitchFamily="50" charset="-128"/>
              </a:rPr>
              <a:t>ひとり親世帯臨時特別給付金の基本給付の支給を受けてい</a:t>
            </a:r>
            <a:r>
              <a:rPr kumimoji="1" lang="ja-JP" altLang="en-US" sz="2000" dirty="0">
                <a:latin typeface="メイリオ" panose="020B0604030504040204" pitchFamily="50" charset="-128"/>
                <a:ea typeface="メイリオ" panose="020B0604030504040204" pitchFamily="50" charset="-128"/>
              </a:rPr>
              <a:t>る。</a:t>
            </a:r>
            <a:endParaRPr kumimoji="1" lang="en-US" altLang="ja-JP" sz="2000" dirty="0">
              <a:latin typeface="メイリオ" panose="020B0604030504040204" pitchFamily="50" charset="-128"/>
              <a:ea typeface="メイリオ" panose="020B0604030504040204" pitchFamily="50" charset="-128"/>
            </a:endParaRPr>
          </a:p>
          <a:p>
            <a:r>
              <a:rPr kumimoji="1" lang="ja-JP" altLang="en-US" sz="1500" dirty="0">
                <a:latin typeface="メイリオ" panose="020B0604030504040204" pitchFamily="50" charset="-128"/>
                <a:ea typeface="メイリオ" panose="020B0604030504040204" pitchFamily="50" charset="-128"/>
              </a:rPr>
              <a:t>　</a:t>
            </a:r>
            <a:r>
              <a:rPr kumimoji="1" lang="ja-JP" altLang="en-US" sz="1500" dirty="0">
                <a:solidFill>
                  <a:srgbClr val="33CC33"/>
                </a:solidFill>
                <a:latin typeface="メイリオ" panose="020B0604030504040204" pitchFamily="50" charset="-128"/>
                <a:ea typeface="メイリオ" panose="020B0604030504040204" pitchFamily="50" charset="-128"/>
              </a:rPr>
              <a:t>▶</a:t>
            </a:r>
            <a:r>
              <a:rPr kumimoji="1" lang="en-US" altLang="ja-JP" sz="1500" dirty="0">
                <a:latin typeface="メイリオ" panose="020B0604030504040204" pitchFamily="50" charset="-128"/>
                <a:ea typeface="メイリオ" panose="020B0604030504040204" pitchFamily="50" charset="-128"/>
              </a:rPr>
              <a:t> </a:t>
            </a:r>
            <a:r>
              <a:rPr kumimoji="1" lang="ja-JP" altLang="en-US" sz="1500" dirty="0">
                <a:latin typeface="メイリオ" panose="020B0604030504040204" pitchFamily="50" charset="-128"/>
                <a:ea typeface="メイリオ" panose="020B0604030504040204" pitchFamily="50" charset="-128"/>
              </a:rPr>
              <a:t>ひとり親世帯臨時特別給付金を申請中の場合も対象となります。</a:t>
            </a:r>
            <a:endParaRPr kumimoji="1" lang="en-US" altLang="ja-JP" sz="1500" dirty="0">
              <a:latin typeface="メイリオ" panose="020B0604030504040204" pitchFamily="50" charset="-128"/>
              <a:ea typeface="メイリオ" panose="020B0604030504040204" pitchFamily="50" charset="-128"/>
            </a:endParaRPr>
          </a:p>
          <a:p>
            <a:r>
              <a:rPr kumimoji="1" lang="ja-JP" altLang="en-US" sz="1500" dirty="0">
                <a:latin typeface="メイリオ" panose="020B0604030504040204" pitchFamily="50" charset="-128"/>
                <a:ea typeface="メイリオ" panose="020B0604030504040204" pitchFamily="50" charset="-128"/>
              </a:rPr>
              <a:t>　</a:t>
            </a:r>
            <a:r>
              <a:rPr kumimoji="1" lang="ja-JP" altLang="en-US" sz="1500" dirty="0">
                <a:solidFill>
                  <a:srgbClr val="33CC33"/>
                </a:solidFill>
                <a:latin typeface="メイリオ" panose="020B0604030504040204" pitchFamily="50" charset="-128"/>
                <a:ea typeface="メイリオ" panose="020B0604030504040204" pitchFamily="50" charset="-128"/>
              </a:rPr>
              <a:t>▶</a:t>
            </a:r>
            <a:r>
              <a:rPr kumimoji="1" lang="en-US" altLang="ja-JP" sz="1500" dirty="0">
                <a:latin typeface="メイリオ" panose="020B0604030504040204" pitchFamily="50" charset="-128"/>
                <a:ea typeface="メイリオ" panose="020B0604030504040204" pitchFamily="50" charset="-128"/>
              </a:rPr>
              <a:t> </a:t>
            </a:r>
            <a:r>
              <a:rPr kumimoji="1" lang="ja-JP" altLang="en-US" sz="1500" dirty="0">
                <a:latin typeface="メイリオ" panose="020B0604030504040204" pitchFamily="50" charset="-128"/>
                <a:ea typeface="メイリオ" panose="020B0604030504040204" pitchFamily="50" charset="-128"/>
              </a:rPr>
              <a:t>追加給付の対象者については、裏面をご確認ください。</a:t>
            </a:r>
            <a:endParaRPr kumimoji="1" lang="en-US" altLang="ja-JP" sz="1500" dirty="0">
              <a:latin typeface="メイリオ" panose="020B0604030504040204" pitchFamily="50" charset="-128"/>
              <a:ea typeface="メイリオ" panose="020B0604030504040204" pitchFamily="50" charset="-128"/>
            </a:endParaRPr>
          </a:p>
          <a:p>
            <a:pPr lvl="0">
              <a:lnSpc>
                <a:spcPts val="2200"/>
              </a:lnSpc>
              <a:spcBef>
                <a:spcPts val="600"/>
              </a:spcBef>
            </a:pPr>
            <a:r>
              <a:rPr kumimoji="1" lang="ja-JP" altLang="en-US" dirty="0">
                <a:solidFill>
                  <a:prstClr val="black"/>
                </a:solidFill>
                <a:latin typeface="メイリオ" panose="020B0604030504040204" pitchFamily="50" charset="-128"/>
                <a:ea typeface="メイリオ" panose="020B0604030504040204" pitchFamily="50" charset="-128"/>
              </a:rPr>
              <a:t>新型コロナウイルス感染症の影響を受けて家計が急変し、収入が減少した。</a:t>
            </a:r>
            <a:endParaRPr kumimoji="1" lang="en-US" altLang="ja-JP" dirty="0">
              <a:solidFill>
                <a:prstClr val="black"/>
              </a:solidFill>
              <a:latin typeface="メイリオ" panose="020B0604030504040204" pitchFamily="50" charset="-128"/>
              <a:ea typeface="メイリオ" panose="020B0604030504040204" pitchFamily="50" charset="-128"/>
            </a:endParaRPr>
          </a:p>
          <a:p>
            <a:pPr lvl="0"/>
            <a:r>
              <a:rPr kumimoji="1" lang="ja-JP" altLang="en-US" sz="14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srgbClr val="33CC33"/>
                </a:solidFill>
                <a:latin typeface="メイリオ" panose="020B0604030504040204" pitchFamily="50" charset="-128"/>
                <a:ea typeface="メイリオ" panose="020B0604030504040204" pitchFamily="50" charset="-128"/>
              </a:rPr>
              <a:t>▶</a:t>
            </a:r>
            <a:r>
              <a:rPr kumimoji="1" lang="en-US" altLang="ja-JP"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prstClr val="black"/>
                </a:solidFill>
                <a:latin typeface="メイリオ" panose="020B0604030504040204" pitchFamily="50" charset="-128"/>
                <a:ea typeface="メイリオ" panose="020B0604030504040204" pitchFamily="50" charset="-128"/>
              </a:rPr>
              <a:t>収入の減少額や減少割合に一律の基準はありません。</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355600" lvl="0" indent="-355600"/>
            <a:r>
              <a:rPr kumimoji="1" lang="ja-JP" altLang="en-US"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srgbClr val="33CC33"/>
                </a:solidFill>
                <a:latin typeface="メイリオ" panose="020B0604030504040204" pitchFamily="50" charset="-128"/>
                <a:ea typeface="メイリオ" panose="020B0604030504040204" pitchFamily="50" charset="-128"/>
              </a:rPr>
              <a:t>▶</a:t>
            </a:r>
            <a:r>
              <a:rPr kumimoji="1" lang="en-US" altLang="ja-JP"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prstClr val="black"/>
                </a:solidFill>
                <a:latin typeface="メイリオ" panose="020B0604030504040204" pitchFamily="50" charset="-128"/>
                <a:ea typeface="メイリオ" panose="020B0604030504040204" pitchFamily="50" charset="-128"/>
              </a:rPr>
              <a:t>内定が取り消された、求職活動に影響があったなど、新型コロ</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355600" lvl="0" indent="-355600"/>
            <a:r>
              <a:rPr kumimoji="1" lang="ja-JP" altLang="en-US" sz="1500" dirty="0">
                <a:solidFill>
                  <a:prstClr val="black"/>
                </a:solidFill>
                <a:latin typeface="メイリオ" panose="020B0604030504040204" pitchFamily="50" charset="-128"/>
                <a:ea typeface="メイリオ" panose="020B0604030504040204" pitchFamily="50" charset="-128"/>
              </a:rPr>
              <a:t>　　 ナウイルス感染症の影響が無ければ得られていたはずの収入が</a:t>
            </a:r>
            <a:endParaRPr kumimoji="1" lang="en-US" altLang="ja-JP" sz="1500" dirty="0">
              <a:solidFill>
                <a:prstClr val="black"/>
              </a:solidFill>
              <a:latin typeface="メイリオ" panose="020B0604030504040204" pitchFamily="50" charset="-128"/>
              <a:ea typeface="メイリオ" panose="020B0604030504040204" pitchFamily="50" charset="-128"/>
            </a:endParaRPr>
          </a:p>
          <a:p>
            <a:pPr marL="355600" lvl="0" indent="-355600"/>
            <a:r>
              <a:rPr kumimoji="1" lang="en-US" altLang="ja-JP" sz="1500" dirty="0">
                <a:solidFill>
                  <a:prstClr val="black"/>
                </a:solidFill>
                <a:latin typeface="メイリオ" panose="020B0604030504040204" pitchFamily="50" charset="-128"/>
                <a:ea typeface="メイリオ" panose="020B0604030504040204" pitchFamily="50" charset="-128"/>
              </a:rPr>
              <a:t>       </a:t>
            </a:r>
            <a:r>
              <a:rPr kumimoji="1" lang="ja-JP" altLang="en-US" sz="1500" dirty="0">
                <a:solidFill>
                  <a:prstClr val="black"/>
                </a:solidFill>
                <a:latin typeface="メイリオ" panose="020B0604030504040204" pitchFamily="50" charset="-128"/>
                <a:ea typeface="メイリオ" panose="020B0604030504040204" pitchFamily="50" charset="-128"/>
              </a:rPr>
              <a:t>得られなかった場合も対象となります。</a:t>
            </a:r>
          </a:p>
        </p:txBody>
      </p:sp>
      <p:pic>
        <p:nvPicPr>
          <p:cNvPr id="18" name="図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29988" y="60714"/>
            <a:ext cx="1480893" cy="463413"/>
          </a:xfrm>
          <a:prstGeom prst="rect">
            <a:avLst/>
          </a:prstGeom>
        </p:spPr>
      </p:pic>
      <p:sp>
        <p:nvSpPr>
          <p:cNvPr id="22" name="テキスト ボックス 21"/>
          <p:cNvSpPr txBox="1"/>
          <p:nvPr/>
        </p:nvSpPr>
        <p:spPr>
          <a:xfrm>
            <a:off x="4064" y="1168831"/>
            <a:ext cx="6876000" cy="67710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800" b="1" i="0" u="none" strike="noStrike" kern="1200" cap="none" spc="0" normalizeH="0" baseline="0" noProof="0" dirty="0">
                <a:ln>
                  <a:noFill/>
                </a:ln>
                <a:solidFill>
                  <a:srgbClr val="FFCC66"/>
                </a:solidFill>
                <a:effectLst/>
                <a:uLnTx/>
                <a:uFillTx/>
                <a:latin typeface="メイリオ" panose="020B0604030504040204" pitchFamily="50" charset="-128"/>
                <a:ea typeface="メイリオ" panose="020B0604030504040204" pitchFamily="50" charset="-128"/>
                <a:cs typeface="+mn-cs"/>
              </a:rPr>
              <a:t>ひとり親世帯臨時特別給付金</a:t>
            </a:r>
            <a:r>
              <a:rPr kumimoji="1" lang="ja-JP" altLang="en-US"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の</a:t>
            </a:r>
            <a:endParaRPr kumimoji="1" lang="ja-JP" altLang="en-US" sz="38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4" name="テキスト ボックス 23"/>
          <p:cNvSpPr txBox="1"/>
          <p:nvPr/>
        </p:nvSpPr>
        <p:spPr>
          <a:xfrm>
            <a:off x="-24168" y="4232577"/>
            <a:ext cx="6870700" cy="461665"/>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1" i="0"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お早めに支給要件をご確認ください！</a:t>
            </a:r>
          </a:p>
        </p:txBody>
      </p:sp>
      <p:cxnSp>
        <p:nvCxnSpPr>
          <p:cNvPr id="25" name="直線コネクタ 24"/>
          <p:cNvCxnSpPr/>
          <p:nvPr/>
        </p:nvCxnSpPr>
        <p:spPr bwMode="auto">
          <a:xfrm flipV="1">
            <a:off x="211509" y="4743602"/>
            <a:ext cx="7569911" cy="6313"/>
          </a:xfrm>
          <a:prstGeom prst="line">
            <a:avLst/>
          </a:prstGeom>
          <a:noFill/>
          <a:ln w="28575" cap="flat" cmpd="sng" algn="ctr">
            <a:solidFill>
              <a:srgbClr val="1E9A56"/>
            </a:solidFill>
            <a:prstDash val="solid"/>
            <a:round/>
            <a:headEnd type="none" w="med" len="med"/>
            <a:tailEnd type="none" w="med" len="med"/>
          </a:ln>
          <a:effectLst/>
        </p:spPr>
      </p:cxnSp>
      <p:sp>
        <p:nvSpPr>
          <p:cNvPr id="26" name="正方形/長方形 25"/>
          <p:cNvSpPr/>
          <p:nvPr/>
        </p:nvSpPr>
        <p:spPr bwMode="auto">
          <a:xfrm>
            <a:off x="208334" y="4743602"/>
            <a:ext cx="5472000" cy="324000"/>
          </a:xfrm>
          <a:prstGeom prst="rect">
            <a:avLst/>
          </a:prstGeom>
          <a:solidFill>
            <a:srgbClr val="1E9A56"/>
          </a:solidFill>
          <a:ln w="6350" algn="ctr">
            <a:noFill/>
            <a:round/>
            <a:headEnd/>
            <a:tailEnd/>
          </a:ln>
          <a:effectLst/>
        </p:spPr>
        <p:txBody>
          <a:bodyPr wrap="square" lIns="91425" tIns="45713" rIns="91425" bIns="45713" rtlCol="0" anchor="ctr" anchorCtr="0"/>
          <a:lstStyle/>
          <a:p>
            <a:pPr algn="ctr"/>
            <a:r>
              <a:rPr lang="ja-JP" altLang="en-US" b="1" dirty="0">
                <a:solidFill>
                  <a:schemeClr val="bg1"/>
                </a:solidFill>
                <a:latin typeface="メイリオ" panose="020B0604030504040204" pitchFamily="50" charset="-128"/>
                <a:ea typeface="メイリオ" panose="020B0604030504040204" pitchFamily="50" charset="-128"/>
              </a:rPr>
              <a:t>支給対象となる方（以下の①</a:t>
            </a:r>
            <a:r>
              <a:rPr lang="ja-JP" altLang="en-US" b="1" u="sng" dirty="0">
                <a:solidFill>
                  <a:schemeClr val="bg1"/>
                </a:solidFill>
                <a:latin typeface="メイリオ" panose="020B0604030504040204" pitchFamily="50" charset="-128"/>
                <a:ea typeface="メイリオ" panose="020B0604030504040204" pitchFamily="50" charset="-128"/>
              </a:rPr>
              <a:t>及び</a:t>
            </a:r>
            <a:r>
              <a:rPr lang="ja-JP" altLang="en-US" b="1" dirty="0">
                <a:solidFill>
                  <a:schemeClr val="bg1"/>
                </a:solidFill>
                <a:latin typeface="メイリオ" panose="020B0604030504040204" pitchFamily="50" charset="-128"/>
                <a:ea typeface="メイリオ" panose="020B0604030504040204" pitchFamily="50" charset="-128"/>
              </a:rPr>
              <a:t>②に該当する方）</a:t>
            </a:r>
            <a:r>
              <a:rPr lang="ja-JP" altLang="en-US" sz="1600" b="1" dirty="0">
                <a:solidFill>
                  <a:schemeClr val="bg1"/>
                </a:solidFill>
                <a:latin typeface="メイリオ" panose="020B0604030504040204" pitchFamily="50" charset="-128"/>
                <a:ea typeface="メイリオ" panose="020B0604030504040204" pitchFamily="50" charset="-128"/>
              </a:rPr>
              <a:t>　</a:t>
            </a:r>
          </a:p>
        </p:txBody>
      </p:sp>
      <p:sp>
        <p:nvSpPr>
          <p:cNvPr id="27" name="正方形/長方形 26"/>
          <p:cNvSpPr/>
          <p:nvPr/>
        </p:nvSpPr>
        <p:spPr>
          <a:xfrm>
            <a:off x="225877" y="7871840"/>
            <a:ext cx="5738987" cy="276999"/>
          </a:xfrm>
          <a:prstGeom prst="rect">
            <a:avLst/>
          </a:prstGeom>
        </p:spPr>
        <p:txBody>
          <a:bodyPr wrap="square">
            <a:spAutoFit/>
          </a:bodyPr>
          <a:lstStyle/>
          <a:p>
            <a:pPr marL="355600" lvl="0" indent="-355600"/>
            <a:r>
              <a:rPr kumimoji="1" lang="ja-JP" altLang="en-US" sz="1200" dirty="0">
                <a:latin typeface="メイリオ" panose="020B0604030504040204" pitchFamily="50" charset="-128"/>
                <a:ea typeface="メイリオ" panose="020B0604030504040204" pitchFamily="50" charset="-128"/>
              </a:rPr>
              <a:t>＊支給要件など給付金に関する疑問は、下記コールセンターまでお電話ください。</a:t>
            </a:r>
            <a:endParaRPr kumimoji="1" lang="en-US" altLang="ja-JP" sz="120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195178" y="5156200"/>
            <a:ext cx="427122"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①</a:t>
            </a:r>
          </a:p>
        </p:txBody>
      </p:sp>
      <p:sp>
        <p:nvSpPr>
          <p:cNvPr id="23" name="テキスト ボックス 22"/>
          <p:cNvSpPr txBox="1"/>
          <p:nvPr/>
        </p:nvSpPr>
        <p:spPr>
          <a:xfrm>
            <a:off x="195178" y="6223000"/>
            <a:ext cx="427122"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②</a:t>
            </a:r>
          </a:p>
        </p:txBody>
      </p:sp>
    </p:spTree>
    <p:extLst>
      <p:ext uri="{BB962C8B-B14F-4D97-AF65-F5344CB8AC3E}">
        <p14:creationId xmlns:p14="http://schemas.microsoft.com/office/powerpoint/2010/main" val="3800977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199562" y="8172783"/>
            <a:ext cx="6434683" cy="1545382"/>
          </a:xfrm>
          <a:prstGeom prst="rect">
            <a:avLst/>
          </a:prstGeom>
          <a:solidFill>
            <a:srgbClr val="FFE7E7"/>
          </a:solidFill>
          <a:ln w="57150" cmpd="dbl">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700" rIns="0" bIns="45700" spcCol="0" rtlCol="0" anchor="ctr"/>
          <a:lstStyle/>
          <a:p>
            <a:pPr algn="ctr" defTabSz="1474670"/>
            <a:endParaRPr lang="ja-JP" altLang="en-US" dirty="0">
              <a:solidFill>
                <a:prstClr val="white"/>
              </a:solidFill>
            </a:endParaRPr>
          </a:p>
        </p:txBody>
      </p:sp>
      <p:sp>
        <p:nvSpPr>
          <p:cNvPr id="52" name="テキスト ボックス 51"/>
          <p:cNvSpPr txBox="1"/>
          <p:nvPr/>
        </p:nvSpPr>
        <p:spPr>
          <a:xfrm>
            <a:off x="834988" y="8265717"/>
            <a:ext cx="5884371" cy="682079"/>
          </a:xfrm>
          <a:prstGeom prst="rect">
            <a:avLst/>
          </a:prstGeom>
          <a:noFill/>
        </p:spPr>
        <p:txBody>
          <a:bodyPr wrap="square" lIns="35989" tIns="35989" rIns="35989" bIns="35989" rtlCol="0" anchor="ctr" anchorCtr="0">
            <a:spAutoFit/>
          </a:bodyPr>
          <a:lstStyle/>
          <a:p>
            <a:pPr defTabSz="1474670">
              <a:lnSpc>
                <a:spcPct val="110000"/>
              </a:lnSpc>
            </a:pPr>
            <a:r>
              <a:rPr lang="ja-JP" altLang="en-US" b="1" dirty="0">
                <a:latin typeface="メイリオ" pitchFamily="50" charset="-128"/>
                <a:ea typeface="メイリオ" pitchFamily="50" charset="-128"/>
                <a:cs typeface="メイリオ" pitchFamily="50" charset="-128"/>
              </a:rPr>
              <a:t>「ひとり親世帯臨時特別給付金</a:t>
            </a:r>
            <a:r>
              <a:rPr lang="en-US" altLang="ja-JP" b="1" dirty="0">
                <a:latin typeface="メイリオ" pitchFamily="50" charset="-128"/>
                <a:ea typeface="メイリオ" pitchFamily="50" charset="-128"/>
                <a:cs typeface="メイリオ" pitchFamily="50" charset="-128"/>
              </a:rPr>
              <a:t>｣ </a:t>
            </a:r>
            <a:r>
              <a:rPr lang="ja-JP" altLang="en-US" b="1" dirty="0">
                <a:latin typeface="メイリオ" pitchFamily="50" charset="-128"/>
                <a:ea typeface="メイリオ" pitchFamily="50" charset="-128"/>
                <a:cs typeface="メイリオ" pitchFamily="50" charset="-128"/>
              </a:rPr>
              <a:t>の</a:t>
            </a:r>
            <a:endParaRPr lang="en-US" altLang="ja-JP" b="1" dirty="0">
              <a:latin typeface="メイリオ" pitchFamily="50" charset="-128"/>
              <a:ea typeface="メイリオ" pitchFamily="50" charset="-128"/>
              <a:cs typeface="メイリオ" pitchFamily="50" charset="-128"/>
            </a:endParaRPr>
          </a:p>
          <a:p>
            <a:pPr defTabSz="1474670">
              <a:lnSpc>
                <a:spcPct val="110000"/>
              </a:lnSpc>
            </a:pPr>
            <a:r>
              <a:rPr lang="ja-JP" altLang="en-US" b="1" dirty="0">
                <a:solidFill>
                  <a:srgbClr val="C00000"/>
                </a:solidFill>
                <a:latin typeface="メイリオ" pitchFamily="50" charset="-128"/>
                <a:ea typeface="メイリオ" pitchFamily="50" charset="-128"/>
                <a:cs typeface="メイリオ" pitchFamily="50" charset="-128"/>
              </a:rPr>
              <a:t>“振り込め詐欺”や“個人情報の詐取”</a:t>
            </a:r>
            <a:r>
              <a:rPr lang="ja-JP" altLang="en-US" b="1" dirty="0">
                <a:solidFill>
                  <a:prstClr val="black"/>
                </a:solidFill>
                <a:latin typeface="メイリオ" pitchFamily="50" charset="-128"/>
                <a:ea typeface="メイリオ" pitchFamily="50" charset="-128"/>
                <a:cs typeface="メイリオ" pitchFamily="50" charset="-128"/>
              </a:rPr>
              <a:t>にご注意ください。　</a:t>
            </a:r>
          </a:p>
        </p:txBody>
      </p:sp>
      <p:grpSp>
        <p:nvGrpSpPr>
          <p:cNvPr id="53" name="グループ化 52"/>
          <p:cNvGrpSpPr/>
          <p:nvPr/>
        </p:nvGrpSpPr>
        <p:grpSpPr>
          <a:xfrm>
            <a:off x="280400" y="8318849"/>
            <a:ext cx="504056" cy="438314"/>
            <a:chOff x="245868" y="1038368"/>
            <a:chExt cx="828000" cy="828000"/>
          </a:xfrm>
        </p:grpSpPr>
        <p:sp>
          <p:nvSpPr>
            <p:cNvPr id="54" name="円/楕円 59"/>
            <p:cNvSpPr>
              <a:spLocks noChangeAspect="1"/>
            </p:cNvSpPr>
            <p:nvPr/>
          </p:nvSpPr>
          <p:spPr>
            <a:xfrm>
              <a:off x="245868" y="1038368"/>
              <a:ext cx="828000" cy="828000"/>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spcCol="0" rtlCol="0" anchor="ctr"/>
            <a:lstStyle/>
            <a:p>
              <a:pPr algn="ctr" defTabSz="1474670"/>
              <a:endParaRPr lang="ja-JP" altLang="en-US" sz="2000" dirty="0">
                <a:solidFill>
                  <a:prstClr val="white"/>
                </a:solidFill>
              </a:endParaRPr>
            </a:p>
          </p:txBody>
        </p:sp>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804" y="1146359"/>
              <a:ext cx="225538" cy="648001"/>
            </a:xfrm>
            <a:prstGeom prst="rect">
              <a:avLst/>
            </a:prstGeom>
          </p:spPr>
        </p:pic>
      </p:grpSp>
      <p:sp>
        <p:nvSpPr>
          <p:cNvPr id="56" name="テキスト ボックス 55"/>
          <p:cNvSpPr txBox="1"/>
          <p:nvPr/>
        </p:nvSpPr>
        <p:spPr>
          <a:xfrm>
            <a:off x="340561" y="8884471"/>
            <a:ext cx="6343828" cy="817345"/>
          </a:xfrm>
          <a:prstGeom prst="rect">
            <a:avLst/>
          </a:prstGeom>
          <a:noFill/>
        </p:spPr>
        <p:txBody>
          <a:bodyPr wrap="square" lIns="40238" tIns="52676" rIns="40238" bIns="52676" rtlCol="0" anchor="ctr" anchorCtr="0">
            <a:spAutoFit/>
          </a:bodyPr>
          <a:lstStyle/>
          <a:p>
            <a:pPr defTabSz="1474670">
              <a:lnSpc>
                <a:spcPct val="110000"/>
              </a:lnSpc>
            </a:pPr>
            <a:r>
              <a:rPr lang="ja-JP" altLang="en-US" sz="1400" dirty="0">
                <a:solidFill>
                  <a:prstClr val="black"/>
                </a:solidFill>
                <a:latin typeface="メイリオ" pitchFamily="50" charset="-128"/>
                <a:ea typeface="メイリオ" pitchFamily="50" charset="-128"/>
                <a:cs typeface="メイリオ" pitchFamily="50" charset="-128"/>
              </a:rPr>
              <a:t>ご自宅や職場などに都道府県・市区町村や厚生労働省（の職員）などを</a:t>
            </a:r>
            <a:endParaRPr lang="en-US" altLang="ja-JP" sz="1400" dirty="0">
              <a:solidFill>
                <a:prstClr val="black"/>
              </a:solidFill>
              <a:latin typeface="メイリオ" pitchFamily="50" charset="-128"/>
              <a:ea typeface="メイリオ" pitchFamily="50" charset="-128"/>
              <a:cs typeface="メイリオ" pitchFamily="50" charset="-128"/>
            </a:endParaRPr>
          </a:p>
          <a:p>
            <a:pPr defTabSz="1474670">
              <a:lnSpc>
                <a:spcPct val="110000"/>
              </a:lnSpc>
            </a:pPr>
            <a:r>
              <a:rPr lang="ja-JP" altLang="en-US" sz="1400" dirty="0">
                <a:solidFill>
                  <a:prstClr val="black"/>
                </a:solidFill>
                <a:latin typeface="メイリオ" pitchFamily="50" charset="-128"/>
                <a:ea typeface="メイリオ" pitchFamily="50" charset="-128"/>
                <a:cs typeface="メイリオ" pitchFamily="50" charset="-128"/>
              </a:rPr>
              <a:t>かたった不審な電話や郵便があった場合は、お住まいの市区町村や最寄りの</a:t>
            </a:r>
            <a:endParaRPr lang="en-US" altLang="ja-JP" sz="1400" dirty="0">
              <a:solidFill>
                <a:prstClr val="black"/>
              </a:solidFill>
              <a:latin typeface="メイリオ" pitchFamily="50" charset="-128"/>
              <a:ea typeface="メイリオ" pitchFamily="50" charset="-128"/>
              <a:cs typeface="メイリオ" pitchFamily="50" charset="-128"/>
            </a:endParaRPr>
          </a:p>
          <a:p>
            <a:pPr defTabSz="1474670">
              <a:lnSpc>
                <a:spcPct val="110000"/>
              </a:lnSpc>
            </a:pPr>
            <a:r>
              <a:rPr lang="ja-JP" altLang="en-US" sz="1400" dirty="0">
                <a:solidFill>
                  <a:prstClr val="black"/>
                </a:solidFill>
                <a:latin typeface="メイリオ" pitchFamily="50" charset="-128"/>
                <a:ea typeface="メイリオ" pitchFamily="50" charset="-128"/>
                <a:cs typeface="メイリオ" pitchFamily="50" charset="-128"/>
              </a:rPr>
              <a:t>警察署（または警察相談専用電話</a:t>
            </a:r>
            <a:r>
              <a:rPr lang="en-US" altLang="ja-JP" sz="1400" dirty="0">
                <a:solidFill>
                  <a:prstClr val="black"/>
                </a:solidFill>
                <a:latin typeface="メイリオ" pitchFamily="50" charset="-128"/>
                <a:ea typeface="メイリオ" pitchFamily="50" charset="-128"/>
                <a:cs typeface="メイリオ" pitchFamily="50" charset="-128"/>
              </a:rPr>
              <a:t>(#9110)</a:t>
            </a:r>
            <a:r>
              <a:rPr lang="ja-JP" altLang="en-US" sz="1400" dirty="0">
                <a:solidFill>
                  <a:prstClr val="black"/>
                </a:solidFill>
                <a:latin typeface="メイリオ" pitchFamily="50" charset="-128"/>
                <a:ea typeface="メイリオ" pitchFamily="50" charset="-128"/>
                <a:cs typeface="メイリオ" pitchFamily="50" charset="-128"/>
              </a:rPr>
              <a:t>）に</a:t>
            </a:r>
            <a:r>
              <a:rPr lang="ja-JP" altLang="en-US" sz="1400" dirty="0">
                <a:latin typeface="メイリオ" pitchFamily="50" charset="-128"/>
                <a:ea typeface="メイリオ" pitchFamily="50" charset="-128"/>
                <a:cs typeface="メイリオ" pitchFamily="50" charset="-128"/>
              </a:rPr>
              <a:t>ご</a:t>
            </a:r>
            <a:r>
              <a:rPr lang="ja-JP" altLang="en-US" sz="1400" dirty="0">
                <a:solidFill>
                  <a:prstClr val="black"/>
                </a:solidFill>
                <a:latin typeface="メイリオ" pitchFamily="50" charset="-128"/>
                <a:ea typeface="メイリオ" pitchFamily="50" charset="-128"/>
                <a:cs typeface="メイリオ" pitchFamily="50" charset="-128"/>
              </a:rPr>
              <a:t>連絡ください。</a:t>
            </a:r>
          </a:p>
        </p:txBody>
      </p:sp>
      <p:sp>
        <p:nvSpPr>
          <p:cNvPr id="63" name="テキスト ボックス 62"/>
          <p:cNvSpPr txBox="1"/>
          <p:nvPr/>
        </p:nvSpPr>
        <p:spPr>
          <a:xfrm>
            <a:off x="127756" y="567158"/>
            <a:ext cx="6591652" cy="1631216"/>
          </a:xfrm>
          <a:prstGeom prst="rect">
            <a:avLst/>
          </a:prstGeom>
          <a:noFill/>
        </p:spPr>
        <p:txBody>
          <a:bodyPr wrap="square" rtlCol="0">
            <a:spAutoFit/>
          </a:bodyPr>
          <a:lstStyle/>
          <a:p>
            <a:pPr marL="177800" indent="-177800"/>
            <a:r>
              <a:rPr kumimoji="1" lang="ja-JP" altLang="en-US" sz="1500" dirty="0">
                <a:latin typeface="メイリオ" panose="020B0604030504040204" pitchFamily="50" charset="-128"/>
                <a:ea typeface="メイリオ" panose="020B0604030504040204" pitchFamily="50" charset="-128"/>
              </a:rPr>
              <a:t>▶ ひとり親世帯臨時特別給付金の追加給付の支給を受けるためには、</a:t>
            </a:r>
            <a:endParaRPr kumimoji="1" lang="en-US" altLang="ja-JP" sz="1500" dirty="0">
              <a:latin typeface="メイリオ" panose="020B0604030504040204" pitchFamily="50" charset="-128"/>
              <a:ea typeface="メイリオ" panose="020B0604030504040204" pitchFamily="50" charset="-128"/>
            </a:endParaRPr>
          </a:p>
          <a:p>
            <a:pPr marL="177800" indent="-177800"/>
            <a:r>
              <a:rPr kumimoji="1" lang="ja-JP" altLang="en-US" sz="1500" b="1" dirty="0">
                <a:latin typeface="メイリオ" panose="020B0604030504040204" pitchFamily="50" charset="-128"/>
                <a:ea typeface="メイリオ" panose="020B0604030504040204" pitchFamily="50" charset="-128"/>
              </a:rPr>
              <a:t>　 申請が必要</a:t>
            </a:r>
            <a:r>
              <a:rPr kumimoji="1" lang="ja-JP" altLang="en-US" sz="1500" dirty="0">
                <a:latin typeface="メイリオ" panose="020B0604030504040204" pitchFamily="50" charset="-128"/>
                <a:ea typeface="メイリオ" panose="020B0604030504040204" pitchFamily="50" charset="-128"/>
              </a:rPr>
              <a:t>です。</a:t>
            </a:r>
            <a:endParaRPr kumimoji="1" lang="en-US" altLang="ja-JP" sz="1500" dirty="0">
              <a:latin typeface="メイリオ" panose="020B0604030504040204" pitchFamily="50" charset="-128"/>
              <a:ea typeface="メイリオ" panose="020B0604030504040204" pitchFamily="50" charset="-128"/>
            </a:endParaRPr>
          </a:p>
          <a:p>
            <a:pPr marL="177800" indent="-177800">
              <a:spcBef>
                <a:spcPts val="600"/>
              </a:spcBef>
            </a:pPr>
            <a:r>
              <a:rPr kumimoji="1" lang="ja-JP" altLang="en-US" sz="1500" dirty="0">
                <a:latin typeface="メイリオ" panose="020B0604030504040204" pitchFamily="50" charset="-128"/>
                <a:ea typeface="メイリオ" panose="020B0604030504040204" pitchFamily="50" charset="-128"/>
              </a:rPr>
              <a:t>▶ 申請書に必要事項を記入して、北方町役場福祉健康課の</a:t>
            </a:r>
            <a:r>
              <a:rPr kumimoji="1" lang="ja-JP" altLang="en-US" sz="1500" b="1" dirty="0">
                <a:latin typeface="メイリオ" panose="020B0604030504040204" pitchFamily="50" charset="-128"/>
                <a:ea typeface="メイリオ" panose="020B0604030504040204" pitchFamily="50" charset="-128"/>
              </a:rPr>
              <a:t>窓口に直接</a:t>
            </a:r>
            <a:r>
              <a:rPr kumimoji="1" lang="ja-JP" altLang="en-US" sz="1500" dirty="0">
                <a:latin typeface="メイリオ" panose="020B0604030504040204" pitchFamily="50" charset="-128"/>
                <a:ea typeface="メイリオ" panose="020B0604030504040204" pitchFamily="50" charset="-128"/>
              </a:rPr>
              <a:t>、</a:t>
            </a:r>
            <a:endParaRPr kumimoji="1" lang="en-US" altLang="ja-JP" sz="1500" dirty="0">
              <a:latin typeface="メイリオ" panose="020B0604030504040204" pitchFamily="50" charset="-128"/>
              <a:ea typeface="メイリオ" panose="020B0604030504040204" pitchFamily="50" charset="-128"/>
            </a:endParaRPr>
          </a:p>
          <a:p>
            <a:pPr marL="177800" indent="-177800"/>
            <a:r>
              <a:rPr kumimoji="1" lang="en-US" altLang="ja-JP" sz="1500" dirty="0">
                <a:latin typeface="メイリオ" panose="020B0604030504040204" pitchFamily="50" charset="-128"/>
                <a:ea typeface="メイリオ" panose="020B0604030504040204" pitchFamily="50" charset="-128"/>
              </a:rPr>
              <a:t>    </a:t>
            </a:r>
            <a:r>
              <a:rPr kumimoji="1" lang="ja-JP" altLang="en-US" sz="1500" dirty="0">
                <a:latin typeface="メイリオ" panose="020B0604030504040204" pitchFamily="50" charset="-128"/>
                <a:ea typeface="メイリオ" panose="020B0604030504040204" pitchFamily="50" charset="-128"/>
              </a:rPr>
              <a:t>または</a:t>
            </a:r>
            <a:r>
              <a:rPr kumimoji="1" lang="ja-JP" altLang="en-US" sz="1500" b="1" dirty="0">
                <a:latin typeface="メイリオ" panose="020B0604030504040204" pitchFamily="50" charset="-128"/>
                <a:ea typeface="メイリオ" panose="020B0604030504040204" pitchFamily="50" charset="-128"/>
              </a:rPr>
              <a:t>郵送</a:t>
            </a:r>
            <a:r>
              <a:rPr kumimoji="1" lang="ja-JP" altLang="en-US" sz="1500" dirty="0">
                <a:latin typeface="メイリオ" panose="020B0604030504040204" pitchFamily="50" charset="-128"/>
                <a:ea typeface="メイリオ" panose="020B0604030504040204" pitchFamily="50" charset="-128"/>
              </a:rPr>
              <a:t>でご提出ください。</a:t>
            </a:r>
            <a:endParaRPr kumimoji="1" lang="en-US" altLang="ja-JP" sz="1500" dirty="0">
              <a:latin typeface="メイリオ" panose="020B0604030504040204" pitchFamily="50" charset="-128"/>
              <a:ea typeface="メイリオ" panose="020B0604030504040204" pitchFamily="50" charset="-128"/>
            </a:endParaRPr>
          </a:p>
          <a:p>
            <a:pPr marL="177800" indent="-177800">
              <a:spcBef>
                <a:spcPts val="600"/>
              </a:spcBef>
            </a:pPr>
            <a:r>
              <a:rPr kumimoji="1" lang="ja-JP" altLang="en-US" sz="1500" dirty="0">
                <a:latin typeface="メイリオ" panose="020B0604030504040204" pitchFamily="50" charset="-128"/>
                <a:ea typeface="メイリオ" panose="020B0604030504040204" pitchFamily="50" charset="-128"/>
              </a:rPr>
              <a:t>▶ 給付金の支給要件に該当する方に対し、申請内容を確認して</a:t>
            </a:r>
            <a:r>
              <a:rPr kumimoji="1" lang="ja-JP" altLang="en-US" sz="1500" dirty="0">
                <a:solidFill>
                  <a:srgbClr val="FF0000"/>
                </a:solidFill>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基本給付  </a:t>
            </a:r>
            <a:endParaRPr kumimoji="1" lang="en-US" altLang="ja-JP" sz="1500" dirty="0">
              <a:latin typeface="メイリオ" panose="020B0604030504040204" pitchFamily="50" charset="-128"/>
              <a:ea typeface="メイリオ" panose="020B0604030504040204" pitchFamily="50" charset="-128"/>
            </a:endParaRPr>
          </a:p>
          <a:p>
            <a:pPr marL="177800" indent="-177800"/>
            <a:r>
              <a:rPr kumimoji="1" lang="en-US" altLang="ja-JP" sz="1500" dirty="0">
                <a:latin typeface="メイリオ" panose="020B0604030504040204" pitchFamily="50" charset="-128"/>
                <a:ea typeface="メイリオ" panose="020B0604030504040204" pitchFamily="50" charset="-128"/>
              </a:rPr>
              <a:t>    </a:t>
            </a:r>
            <a:r>
              <a:rPr kumimoji="1" lang="ja-JP" altLang="en-US" sz="1500" dirty="0">
                <a:latin typeface="メイリオ" panose="020B0604030504040204" pitchFamily="50" charset="-128"/>
                <a:ea typeface="メイリオ" panose="020B0604030504040204" pitchFamily="50" charset="-128"/>
              </a:rPr>
              <a:t>の申請時に指定された口座に</a:t>
            </a:r>
            <a:r>
              <a:rPr kumimoji="1" lang="ja-JP" altLang="en-US" sz="1500" b="1" dirty="0">
                <a:latin typeface="メイリオ" panose="020B0604030504040204" pitchFamily="50" charset="-128"/>
                <a:ea typeface="メイリオ" panose="020B0604030504040204" pitchFamily="50" charset="-128"/>
              </a:rPr>
              <a:t>可能な限り速やかに</a:t>
            </a:r>
            <a:r>
              <a:rPr kumimoji="1" lang="ja-JP" altLang="en-US" sz="1500" dirty="0">
                <a:latin typeface="メイリオ" panose="020B0604030504040204" pitchFamily="50" charset="-128"/>
                <a:ea typeface="メイリオ" panose="020B0604030504040204" pitchFamily="50" charset="-128"/>
              </a:rPr>
              <a:t>振り込みます。</a:t>
            </a:r>
          </a:p>
        </p:txBody>
      </p:sp>
      <p:grpSp>
        <p:nvGrpSpPr>
          <p:cNvPr id="5" name="グループ化 4"/>
          <p:cNvGrpSpPr/>
          <p:nvPr/>
        </p:nvGrpSpPr>
        <p:grpSpPr>
          <a:xfrm>
            <a:off x="195041" y="2372428"/>
            <a:ext cx="6427172" cy="1798305"/>
            <a:chOff x="195041" y="2537531"/>
            <a:chExt cx="6427172" cy="1798305"/>
          </a:xfrm>
        </p:grpSpPr>
        <p:sp>
          <p:nvSpPr>
            <p:cNvPr id="11" name="角丸四角形 10"/>
            <p:cNvSpPr/>
            <p:nvPr/>
          </p:nvSpPr>
          <p:spPr>
            <a:xfrm>
              <a:off x="232960" y="2715303"/>
              <a:ext cx="1080000" cy="1512000"/>
            </a:xfrm>
            <a:prstGeom prst="roundRect">
              <a:avLst/>
            </a:prstGeom>
            <a:noFill/>
            <a:ln w="28575">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195041" y="3218002"/>
              <a:ext cx="1152000" cy="584775"/>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ひとり親世帯</a:t>
              </a:r>
            </a:p>
          </p:txBody>
        </p:sp>
        <p:grpSp>
          <p:nvGrpSpPr>
            <p:cNvPr id="3" name="グループ化 2"/>
            <p:cNvGrpSpPr/>
            <p:nvPr/>
          </p:nvGrpSpPr>
          <p:grpSpPr>
            <a:xfrm>
              <a:off x="1292673" y="2537531"/>
              <a:ext cx="4311905" cy="684000"/>
              <a:chOff x="1913277" y="5031833"/>
              <a:chExt cx="3024000" cy="806681"/>
            </a:xfrm>
          </p:grpSpPr>
          <p:sp>
            <p:nvSpPr>
              <p:cNvPr id="25" name="テキスト ボックス 24"/>
              <p:cNvSpPr txBox="1"/>
              <p:nvPr/>
            </p:nvSpPr>
            <p:spPr>
              <a:xfrm>
                <a:off x="1913277" y="5250396"/>
                <a:ext cx="3024000" cy="399276"/>
              </a:xfrm>
              <a:prstGeom prst="rect">
                <a:avLst/>
              </a:prstGeom>
              <a:noFill/>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r>
                  <a:rPr kumimoji="1" lang="ja-JP" altLang="en-US" sz="1600" b="1" dirty="0">
                    <a:latin typeface="メイリオ" panose="020B0604030504040204" pitchFamily="50" charset="-128"/>
                    <a:ea typeface="メイリオ" panose="020B0604030504040204" pitchFamily="50" charset="-128"/>
                  </a:rPr>
                  <a:t>給付金の申請手続き</a:t>
                </a:r>
              </a:p>
            </p:txBody>
          </p:sp>
          <p:sp>
            <p:nvSpPr>
              <p:cNvPr id="24" name="右矢印 23"/>
              <p:cNvSpPr/>
              <p:nvPr/>
            </p:nvSpPr>
            <p:spPr>
              <a:xfrm>
                <a:off x="2171139" y="5031833"/>
                <a:ext cx="2594100" cy="806681"/>
              </a:xfrm>
              <a:prstGeom prst="rightArrow">
                <a:avLst/>
              </a:prstGeom>
              <a:noFill/>
              <a:ln w="28575">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67" name="テキスト ボックス 66"/>
            <p:cNvSpPr txBox="1"/>
            <p:nvPr/>
          </p:nvSpPr>
          <p:spPr>
            <a:xfrm>
              <a:off x="1506794" y="3142220"/>
              <a:ext cx="3751008" cy="492443"/>
            </a:xfrm>
            <a:prstGeom prst="rect">
              <a:avLst/>
            </a:prstGeom>
            <a:noFill/>
          </p:spPr>
          <p:txBody>
            <a:bodyPr wrap="square" rtlCol="0">
              <a:spAutoFit/>
            </a:bodyPr>
            <a:lstStyle/>
            <a:p>
              <a:pPr marL="185738" indent="-185738"/>
              <a:r>
                <a:rPr kumimoji="1" lang="ja-JP" altLang="en-US" sz="1300" dirty="0">
                  <a:latin typeface="メイリオ" panose="020B0604030504040204" pitchFamily="50" charset="-128"/>
                  <a:ea typeface="メイリオ" panose="020B0604030504040204" pitchFamily="50" charset="-128"/>
                </a:rPr>
                <a:t>　お住まいの自治体の窓口に直接か郵送で</a:t>
              </a:r>
              <a:endParaRPr kumimoji="1" lang="en-US" altLang="ja-JP" sz="1300" dirty="0">
                <a:latin typeface="メイリオ" panose="020B0604030504040204" pitchFamily="50" charset="-128"/>
                <a:ea typeface="メイリオ" panose="020B0604030504040204" pitchFamily="50" charset="-128"/>
              </a:endParaRPr>
            </a:p>
            <a:p>
              <a:pPr marL="185738" indent="-185738"/>
              <a:r>
                <a:rPr kumimoji="1" lang="ja-JP" altLang="en-US" sz="1300" dirty="0">
                  <a:latin typeface="メイリオ" panose="020B0604030504040204" pitchFamily="50" charset="-128"/>
                  <a:ea typeface="メイリオ" panose="020B0604030504040204" pitchFamily="50" charset="-128"/>
                </a:rPr>
                <a:t>　ご提出ください。</a:t>
              </a:r>
            </a:p>
          </p:txBody>
        </p:sp>
        <p:grpSp>
          <p:nvGrpSpPr>
            <p:cNvPr id="68" name="グループ化 67"/>
            <p:cNvGrpSpPr/>
            <p:nvPr/>
          </p:nvGrpSpPr>
          <p:grpSpPr>
            <a:xfrm flipH="1">
              <a:off x="1292670" y="3651836"/>
              <a:ext cx="4218017" cy="684000"/>
              <a:chOff x="1930341" y="4866730"/>
              <a:chExt cx="3024000" cy="889226"/>
            </a:xfrm>
          </p:grpSpPr>
          <p:sp>
            <p:nvSpPr>
              <p:cNvPr id="69" name="テキスト ボックス 68"/>
              <p:cNvSpPr txBox="1"/>
              <p:nvPr/>
            </p:nvSpPr>
            <p:spPr>
              <a:xfrm>
                <a:off x="1930341" y="5100949"/>
                <a:ext cx="3024000" cy="440133"/>
              </a:xfrm>
              <a:prstGeom prst="rect">
                <a:avLst/>
              </a:prstGeom>
              <a:noFill/>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(2)</a:t>
                </a:r>
                <a:r>
                  <a:rPr kumimoji="1" lang="ja-JP" altLang="en-US" sz="1600" b="1" dirty="0">
                    <a:latin typeface="メイリオ" panose="020B0604030504040204" pitchFamily="50" charset="-128"/>
                    <a:ea typeface="メイリオ" panose="020B0604030504040204" pitchFamily="50" charset="-128"/>
                  </a:rPr>
                  <a:t>指定口座へ振込み</a:t>
                </a:r>
              </a:p>
            </p:txBody>
          </p:sp>
          <p:sp>
            <p:nvSpPr>
              <p:cNvPr id="70" name="右矢印 69"/>
              <p:cNvSpPr/>
              <p:nvPr/>
            </p:nvSpPr>
            <p:spPr>
              <a:xfrm>
                <a:off x="2091995" y="4866730"/>
                <a:ext cx="2594100" cy="889226"/>
              </a:xfrm>
              <a:prstGeom prst="rightArrow">
                <a:avLst/>
              </a:prstGeom>
              <a:noFill/>
              <a:ln w="28575">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grpSp>
        <p:sp>
          <p:nvSpPr>
            <p:cNvPr id="38" name="角丸四角形 37"/>
            <p:cNvSpPr/>
            <p:nvPr/>
          </p:nvSpPr>
          <p:spPr>
            <a:xfrm>
              <a:off x="5508132" y="2715303"/>
              <a:ext cx="1080000" cy="1512000"/>
            </a:xfrm>
            <a:prstGeom prst="roundRect">
              <a:avLst/>
            </a:prstGeom>
            <a:noFill/>
            <a:ln w="28575">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p:cNvSpPr txBox="1"/>
            <p:nvPr/>
          </p:nvSpPr>
          <p:spPr>
            <a:xfrm>
              <a:off x="5470213" y="3233390"/>
              <a:ext cx="1152000" cy="553998"/>
            </a:xfrm>
            <a:prstGeom prst="rect">
              <a:avLst/>
            </a:prstGeom>
            <a:noFill/>
            <a:ln>
              <a:noFill/>
            </a:ln>
          </p:spPr>
          <p:txBody>
            <a:bodyPr wrap="square" rtlCol="0" anchor="ctr">
              <a:spAutoFit/>
            </a:bodyPr>
            <a:lstStyle/>
            <a:p>
              <a:pPr algn="ctr"/>
              <a:r>
                <a:rPr kumimoji="1" lang="ja-JP" altLang="en-US" sz="1500" b="1" dirty="0">
                  <a:latin typeface="メイリオ" panose="020B0604030504040204" pitchFamily="50" charset="-128"/>
                  <a:ea typeface="メイリオ" panose="020B0604030504040204" pitchFamily="50" charset="-128"/>
                </a:rPr>
                <a:t>北方町役場</a:t>
              </a:r>
              <a:endParaRPr kumimoji="1" lang="en-US" altLang="ja-JP" sz="1500" b="1" dirty="0">
                <a:latin typeface="メイリオ" panose="020B0604030504040204" pitchFamily="50" charset="-128"/>
                <a:ea typeface="メイリオ" panose="020B0604030504040204" pitchFamily="50" charset="-128"/>
              </a:endParaRPr>
            </a:p>
            <a:p>
              <a:pPr algn="ctr"/>
              <a:r>
                <a:rPr kumimoji="1" lang="ja-JP" altLang="en-US" sz="1500" b="1" dirty="0">
                  <a:latin typeface="メイリオ" panose="020B0604030504040204" pitchFamily="50" charset="-128"/>
                  <a:ea typeface="メイリオ" panose="020B0604030504040204" pitchFamily="50" charset="-128"/>
                </a:rPr>
                <a:t>福祉健康課</a:t>
              </a:r>
            </a:p>
          </p:txBody>
        </p:sp>
      </p:grpSp>
      <p:sp>
        <p:nvSpPr>
          <p:cNvPr id="4" name="テキスト ボックス 3"/>
          <p:cNvSpPr txBox="1"/>
          <p:nvPr/>
        </p:nvSpPr>
        <p:spPr>
          <a:xfrm>
            <a:off x="166655" y="4942196"/>
            <a:ext cx="6421477" cy="3049553"/>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 以下の</a:t>
            </a:r>
            <a:r>
              <a:rPr kumimoji="1" lang="ja-JP" altLang="en-US" sz="1600" b="1" u="sng" dirty="0">
                <a:latin typeface="メイリオ" panose="020B0604030504040204" pitchFamily="50" charset="-128"/>
                <a:ea typeface="メイリオ" panose="020B0604030504040204" pitchFamily="50" charset="-128"/>
              </a:rPr>
              <a:t>いずれか</a:t>
            </a:r>
            <a:r>
              <a:rPr kumimoji="1" lang="ja-JP" altLang="en-US" sz="1600" dirty="0">
                <a:latin typeface="メイリオ" panose="020B0604030504040204" pitchFamily="50" charset="-128"/>
                <a:ea typeface="メイリオ" panose="020B0604030504040204" pitchFamily="50" charset="-128"/>
              </a:rPr>
              <a:t>に該当する方</a:t>
            </a:r>
            <a:endParaRPr kumimoji="1" lang="en-US" altLang="ja-JP" sz="1600" dirty="0">
              <a:latin typeface="メイリオ" panose="020B0604030504040204" pitchFamily="50" charset="-128"/>
              <a:ea typeface="メイリオ" panose="020B0604030504040204" pitchFamily="50" charset="-128"/>
            </a:endParaRPr>
          </a:p>
          <a:p>
            <a:pPr marL="180000" indent="-457200">
              <a:spcBef>
                <a:spcPts val="500"/>
              </a:spcBef>
            </a:pPr>
            <a:r>
              <a:rPr kumimoji="1" lang="ja-JP" altLang="en-US" sz="1600" dirty="0">
                <a:latin typeface="メイリオ" panose="020B0604030504040204" pitchFamily="50" charset="-128"/>
                <a:ea typeface="メイリオ" panose="020B0604030504040204" pitchFamily="50" charset="-128"/>
              </a:rPr>
              <a:t>① 令和２年６月分の</a:t>
            </a:r>
            <a:r>
              <a:rPr kumimoji="1" lang="ja-JP" altLang="en-US" sz="1600" b="1" dirty="0">
                <a:latin typeface="メイリオ" panose="020B0604030504040204" pitchFamily="50" charset="-128"/>
                <a:ea typeface="メイリオ" panose="020B0604030504040204" pitchFamily="50" charset="-128"/>
              </a:rPr>
              <a:t>児童扶養手当受給者</a:t>
            </a:r>
            <a:r>
              <a:rPr kumimoji="1" lang="ja-JP" altLang="en-US" sz="1600" dirty="0">
                <a:latin typeface="メイリオ" panose="020B0604030504040204" pitchFamily="50" charset="-128"/>
                <a:ea typeface="メイリオ" panose="020B0604030504040204" pitchFamily="50" charset="-128"/>
              </a:rPr>
              <a:t>でひとり親世帯臨時特別</a:t>
            </a:r>
            <a:endParaRPr kumimoji="1" lang="en-US" altLang="ja-JP" sz="1600" dirty="0">
              <a:latin typeface="メイリオ" panose="020B0604030504040204" pitchFamily="50" charset="-128"/>
              <a:ea typeface="メイリオ" panose="020B0604030504040204" pitchFamily="50" charset="-128"/>
            </a:endParaRPr>
          </a:p>
          <a:p>
            <a:pPr marL="180000" indent="-457200"/>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給付金の</a:t>
            </a:r>
            <a:r>
              <a:rPr kumimoji="1" lang="ja-JP" altLang="en-US" sz="1600" b="1" dirty="0">
                <a:latin typeface="メイリオ" panose="020B0604030504040204" pitchFamily="50" charset="-128"/>
                <a:ea typeface="メイリオ" panose="020B0604030504040204" pitchFamily="50" charset="-128"/>
              </a:rPr>
              <a:t>基本給付の支給を受けた方</a:t>
            </a:r>
            <a:endParaRPr kumimoji="1" lang="en-US" altLang="ja-JP" sz="1600" b="1" dirty="0">
              <a:latin typeface="メイリオ" panose="020B0604030504040204" pitchFamily="50" charset="-128"/>
              <a:ea typeface="メイリオ" panose="020B0604030504040204" pitchFamily="50" charset="-128"/>
            </a:endParaRPr>
          </a:p>
          <a:p>
            <a:pPr marL="180000" indent="-457200">
              <a:lnSpc>
                <a:spcPts val="800"/>
              </a:lnSpc>
            </a:pPr>
            <a:endParaRPr kumimoji="1" lang="en-US" altLang="ja-JP" sz="1600" b="1" dirty="0">
              <a:latin typeface="メイリオ" panose="020B0604030504040204" pitchFamily="50" charset="-128"/>
              <a:ea typeface="メイリオ" panose="020B0604030504040204" pitchFamily="50" charset="-128"/>
            </a:endParaRPr>
          </a:p>
          <a:p>
            <a:pPr marL="180000" indent="-177800"/>
            <a:r>
              <a:rPr kumimoji="1" lang="ja-JP" altLang="en-US" sz="1600" dirty="0">
                <a:latin typeface="メイリオ" panose="020B0604030504040204" pitchFamily="50" charset="-128"/>
                <a:ea typeface="メイリオ" panose="020B0604030504040204" pitchFamily="50" charset="-128"/>
              </a:rPr>
              <a:t>② </a:t>
            </a:r>
            <a:r>
              <a:rPr kumimoji="1" lang="ja-JP" altLang="en-US" sz="1600" b="1" dirty="0">
                <a:latin typeface="メイリオ" panose="020B0604030504040204" pitchFamily="50" charset="-128"/>
                <a:ea typeface="メイリオ" panose="020B0604030504040204" pitchFamily="50" charset="-128"/>
              </a:rPr>
              <a:t>公的年金等</a:t>
            </a:r>
            <a:r>
              <a:rPr kumimoji="1" lang="en-US" altLang="ja-JP" sz="1600" baseline="30000" dirty="0">
                <a:latin typeface="メイリオ" panose="020B0604030504040204" pitchFamily="50" charset="-128"/>
                <a:ea typeface="メイリオ" panose="020B0604030504040204" pitchFamily="50" charset="-128"/>
              </a:rPr>
              <a:t>※¹</a:t>
            </a:r>
            <a:r>
              <a:rPr kumimoji="1" lang="ja-JP" altLang="en-US" sz="1600" b="1" dirty="0" err="1">
                <a:latin typeface="メイリオ" panose="020B0604030504040204" pitchFamily="50" charset="-128"/>
                <a:ea typeface="メイリオ" panose="020B0604030504040204" pitchFamily="50" charset="-128"/>
              </a:rPr>
              <a:t>を受</a:t>
            </a:r>
            <a:r>
              <a:rPr kumimoji="1" lang="ja-JP" altLang="en-US" sz="1600" b="1" dirty="0">
                <a:latin typeface="メイリオ" panose="020B0604030504040204" pitchFamily="50" charset="-128"/>
                <a:ea typeface="メイリオ" panose="020B0604030504040204" pitchFamily="50" charset="-128"/>
              </a:rPr>
              <a:t>給</a:t>
            </a:r>
            <a:r>
              <a:rPr kumimoji="1" lang="ja-JP" altLang="en-US" sz="1600" dirty="0">
                <a:latin typeface="メイリオ" panose="020B0604030504040204" pitchFamily="50" charset="-128"/>
                <a:ea typeface="メイリオ" panose="020B0604030504040204" pitchFamily="50" charset="-128"/>
              </a:rPr>
              <a:t>しており、令和２年６月分の</a:t>
            </a:r>
            <a:r>
              <a:rPr kumimoji="1" lang="ja-JP" altLang="en-US" sz="1600" b="1" dirty="0">
                <a:latin typeface="メイリオ" panose="020B0604030504040204" pitchFamily="50" charset="-128"/>
                <a:ea typeface="メイリオ" panose="020B0604030504040204" pitchFamily="50" charset="-128"/>
              </a:rPr>
              <a:t>児童扶養手当</a:t>
            </a:r>
            <a:endParaRPr kumimoji="1" lang="en-US" altLang="ja-JP" sz="1600" b="1" dirty="0">
              <a:latin typeface="メイリオ" panose="020B0604030504040204" pitchFamily="50" charset="-128"/>
              <a:ea typeface="メイリオ" panose="020B0604030504040204" pitchFamily="50" charset="-128"/>
            </a:endParaRPr>
          </a:p>
          <a:p>
            <a:pPr marL="180000" indent="-177800"/>
            <a:r>
              <a:rPr kumimoji="1" lang="en-US" altLang="ja-JP" sz="1600" b="1"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の支給が全額停止される方</a:t>
            </a:r>
            <a:r>
              <a:rPr kumimoji="1" lang="en-US" altLang="ja-JP" sz="1600" baseline="30000" dirty="0">
                <a:latin typeface="メイリオ" panose="020B0604030504040204" pitchFamily="50" charset="-128"/>
                <a:ea typeface="メイリオ" panose="020B0604030504040204" pitchFamily="50" charset="-128"/>
              </a:rPr>
              <a:t>※²</a:t>
            </a:r>
            <a:r>
              <a:rPr kumimoji="1" lang="ja-JP" altLang="en-US" sz="1600" dirty="0">
                <a:latin typeface="メイリオ" panose="020B0604030504040204" pitchFamily="50" charset="-128"/>
                <a:ea typeface="メイリオ" panose="020B0604030504040204" pitchFamily="50" charset="-128"/>
              </a:rPr>
              <a:t>でひとり親世帯臨時特別給付金の</a:t>
            </a:r>
            <a:endParaRPr kumimoji="1" lang="en-US" altLang="ja-JP" sz="1600" dirty="0">
              <a:latin typeface="メイリオ" panose="020B0604030504040204" pitchFamily="50" charset="-128"/>
              <a:ea typeface="メイリオ" panose="020B0604030504040204" pitchFamily="50" charset="-128"/>
            </a:endParaRPr>
          </a:p>
          <a:p>
            <a:pPr marL="180000" indent="-177800"/>
            <a:r>
              <a:rPr kumimoji="1" lang="en-US" altLang="ja-JP" sz="1600" b="1"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基本給付の支給を受けた方</a:t>
            </a:r>
            <a:r>
              <a:rPr kumimoji="1" lang="en-US" altLang="ja-JP" sz="1600"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これから基本給付の申請を行い、</a:t>
            </a:r>
            <a:endParaRPr kumimoji="1" lang="en-US" altLang="ja-JP" sz="1600" b="1" dirty="0">
              <a:latin typeface="メイリオ" panose="020B0604030504040204" pitchFamily="50" charset="-128"/>
              <a:ea typeface="メイリオ" panose="020B0604030504040204" pitchFamily="50" charset="-128"/>
            </a:endParaRPr>
          </a:p>
          <a:p>
            <a:pPr marL="180000" indent="-177800"/>
            <a:r>
              <a:rPr kumimoji="1" lang="en-US" altLang="ja-JP" sz="1600" b="1"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給付金の支給を受ける予定の方</a:t>
            </a:r>
            <a:r>
              <a:rPr kumimoji="1" lang="ja-JP" altLang="en-US" sz="1600" dirty="0">
                <a:latin typeface="メイリオ" panose="020B0604030504040204" pitchFamily="50" charset="-128"/>
                <a:ea typeface="メイリオ" panose="020B0604030504040204" pitchFamily="50" charset="-128"/>
              </a:rPr>
              <a:t>も対象です。</a:t>
            </a:r>
            <a:r>
              <a:rPr kumimoji="1" lang="en-US" altLang="ja-JP" sz="1600" dirty="0">
                <a:latin typeface="メイリオ" panose="020B0604030504040204" pitchFamily="50" charset="-128"/>
                <a:ea typeface="メイリオ" panose="020B0604030504040204" pitchFamily="50" charset="-128"/>
              </a:rPr>
              <a:t>)</a:t>
            </a:r>
          </a:p>
          <a:p>
            <a:pPr marL="180000" indent="-177800">
              <a:lnSpc>
                <a:spcPts val="800"/>
              </a:lnSpc>
            </a:pPr>
            <a:endParaRPr kumimoji="1" lang="en-US" altLang="ja-JP" dirty="0">
              <a:latin typeface="メイリオ" panose="020B0604030504040204" pitchFamily="50" charset="-128"/>
              <a:ea typeface="メイリオ" panose="020B0604030504040204" pitchFamily="50" charset="-128"/>
            </a:endParaRPr>
          </a:p>
          <a:p>
            <a:pPr marL="324000" indent="-177800">
              <a:spcBef>
                <a:spcPts val="600"/>
              </a:spcBef>
            </a:pPr>
            <a:r>
              <a:rPr kumimoji="1" lang="en-US" altLang="ja-JP" sz="1400" dirty="0">
                <a:latin typeface="メイリオ" panose="020B0604030504040204" pitchFamily="50" charset="-128"/>
                <a:ea typeface="メイリオ" panose="020B0604030504040204" pitchFamily="50" charset="-128"/>
              </a:rPr>
              <a:t> ※¹</a:t>
            </a:r>
            <a:r>
              <a:rPr kumimoji="1" lang="ja-JP" altLang="en-US" sz="1400" dirty="0">
                <a:latin typeface="メイリオ" panose="020B0604030504040204" pitchFamily="50" charset="-128"/>
                <a:ea typeface="メイリオ" panose="020B0604030504040204" pitchFamily="50" charset="-128"/>
              </a:rPr>
              <a:t>　遺族年金、障害年金、老齢年金、労災年金、遺族補償など</a:t>
            </a:r>
            <a:endParaRPr kumimoji="1" lang="en-US" altLang="ja-JP" sz="1400" dirty="0">
              <a:latin typeface="メイリオ" panose="020B0604030504040204" pitchFamily="50" charset="-128"/>
              <a:ea typeface="メイリオ" panose="020B0604030504040204" pitchFamily="50" charset="-128"/>
            </a:endParaRPr>
          </a:p>
          <a:p>
            <a:pPr marL="324000" indent="-177800">
              <a:spcBef>
                <a:spcPts val="200"/>
              </a:spcBef>
            </a:pPr>
            <a:r>
              <a:rPr kumimoji="1" lang="en-US" altLang="ja-JP" sz="1400" dirty="0">
                <a:latin typeface="メイリオ" panose="020B0604030504040204" pitchFamily="50" charset="-128"/>
                <a:ea typeface="メイリオ" panose="020B0604030504040204" pitchFamily="50" charset="-128"/>
              </a:rPr>
              <a:t> ※²</a:t>
            </a:r>
            <a:r>
              <a:rPr kumimoji="1" lang="ja-JP" altLang="en-US" sz="1400" dirty="0">
                <a:latin typeface="メイリオ" panose="020B0604030504040204" pitchFamily="50" charset="-128"/>
                <a:ea typeface="メイリオ" panose="020B0604030504040204" pitchFamily="50" charset="-128"/>
              </a:rPr>
              <a:t>　既に児童扶養手当受給資格者としての認定を受けている方だけでなく、</a:t>
            </a:r>
            <a:r>
              <a:rPr kumimoji="1" lang="ja-JP" altLang="en-US" sz="1400" b="1" dirty="0">
                <a:latin typeface="メイリオ" panose="020B0604030504040204" pitchFamily="50" charset="-128"/>
                <a:ea typeface="メイリオ" panose="020B0604030504040204" pitchFamily="50" charset="-128"/>
              </a:rPr>
              <a:t>児童扶養手当の申請をしていれば、令和２年６月分の児童扶養手当の支給が全部又は一部停止されたと推測される方</a:t>
            </a:r>
            <a:r>
              <a:rPr kumimoji="1" lang="ja-JP" altLang="en-US" sz="1400" dirty="0">
                <a:latin typeface="メイリオ" panose="020B0604030504040204" pitchFamily="50" charset="-128"/>
                <a:ea typeface="メイリオ" panose="020B0604030504040204" pitchFamily="50" charset="-128"/>
              </a:rPr>
              <a:t>も対象となります。</a:t>
            </a:r>
            <a:endParaRPr kumimoji="1" lang="en-US" altLang="ja-JP" sz="1400" dirty="0">
              <a:latin typeface="メイリオ" panose="020B0604030504040204" pitchFamily="50" charset="-128"/>
              <a:ea typeface="メイリオ" panose="020B0604030504040204" pitchFamily="50" charset="-128"/>
            </a:endParaRPr>
          </a:p>
        </p:txBody>
      </p:sp>
      <p:sp>
        <p:nvSpPr>
          <p:cNvPr id="28" name="正方形/長方形 27"/>
          <p:cNvSpPr/>
          <p:nvPr/>
        </p:nvSpPr>
        <p:spPr bwMode="auto">
          <a:xfrm>
            <a:off x="191543" y="125263"/>
            <a:ext cx="3237458" cy="384417"/>
          </a:xfrm>
          <a:prstGeom prst="rect">
            <a:avLst/>
          </a:prstGeom>
          <a:solidFill>
            <a:srgbClr val="1E9A56"/>
          </a:solidFill>
          <a:ln w="6350" algn="ctr">
            <a:noFill/>
            <a:round/>
            <a:headEnd/>
            <a:tailEnd/>
          </a:ln>
          <a:effectLst/>
        </p:spPr>
        <p:txBody>
          <a:bodyPr wrap="square" lIns="91425" tIns="45713" rIns="91425" bIns="45713" rtlCol="0" anchor="ctr" anchorCtr="0"/>
          <a:lstStyle/>
          <a:p>
            <a:pPr algn="ctr"/>
            <a:r>
              <a:rPr lang="ja-JP" altLang="en-US" b="1" dirty="0">
                <a:solidFill>
                  <a:schemeClr val="bg1"/>
                </a:solidFill>
                <a:latin typeface="メイリオ" panose="020B0604030504040204" pitchFamily="50" charset="-128"/>
                <a:ea typeface="メイリオ" panose="020B0604030504040204" pitchFamily="50" charset="-128"/>
              </a:rPr>
              <a:t>追加給付の支給手続き</a:t>
            </a:r>
            <a:r>
              <a:rPr lang="ja-JP" altLang="en-US" sz="1600" b="1" dirty="0">
                <a:solidFill>
                  <a:schemeClr val="bg1"/>
                </a:solidFill>
                <a:latin typeface="メイリオ" panose="020B0604030504040204" pitchFamily="50" charset="-128"/>
                <a:ea typeface="メイリオ" panose="020B0604030504040204" pitchFamily="50" charset="-128"/>
              </a:rPr>
              <a:t>　</a:t>
            </a:r>
          </a:p>
        </p:txBody>
      </p:sp>
      <p:cxnSp>
        <p:nvCxnSpPr>
          <p:cNvPr id="29" name="直線コネクタ 28"/>
          <p:cNvCxnSpPr/>
          <p:nvPr/>
        </p:nvCxnSpPr>
        <p:spPr bwMode="auto">
          <a:xfrm flipV="1">
            <a:off x="202176" y="135898"/>
            <a:ext cx="7569911" cy="6313"/>
          </a:xfrm>
          <a:prstGeom prst="line">
            <a:avLst/>
          </a:prstGeom>
          <a:noFill/>
          <a:ln w="28575" cap="flat" cmpd="sng" algn="ctr">
            <a:solidFill>
              <a:srgbClr val="1E9A56"/>
            </a:solidFill>
            <a:prstDash val="solid"/>
            <a:round/>
            <a:headEnd type="none" w="med" len="med"/>
            <a:tailEnd type="none" w="med" len="med"/>
          </a:ln>
          <a:effectLst/>
        </p:spPr>
      </p:cxnSp>
      <p:sp>
        <p:nvSpPr>
          <p:cNvPr id="30" name="正方形/長方形 29"/>
          <p:cNvSpPr/>
          <p:nvPr/>
        </p:nvSpPr>
        <p:spPr bwMode="auto">
          <a:xfrm>
            <a:off x="187530" y="4440592"/>
            <a:ext cx="3237458" cy="384417"/>
          </a:xfrm>
          <a:prstGeom prst="rect">
            <a:avLst/>
          </a:prstGeom>
          <a:solidFill>
            <a:srgbClr val="1E9A56"/>
          </a:solidFill>
          <a:ln w="6350" algn="ctr">
            <a:noFill/>
            <a:round/>
            <a:headEnd/>
            <a:tailEnd/>
          </a:ln>
          <a:effectLst/>
        </p:spPr>
        <p:txBody>
          <a:bodyPr wrap="square" lIns="91425" tIns="45713" rIns="91425" bIns="45713" rtlCol="0" anchor="ctr" anchorCtr="0"/>
          <a:lstStyle/>
          <a:p>
            <a:pPr algn="ctr"/>
            <a:r>
              <a:rPr lang="ja-JP" altLang="en-US" b="1" dirty="0">
                <a:solidFill>
                  <a:schemeClr val="bg1"/>
                </a:solidFill>
                <a:latin typeface="メイリオ" panose="020B0604030504040204" pitchFamily="50" charset="-128"/>
                <a:ea typeface="メイリオ" panose="020B0604030504040204" pitchFamily="50" charset="-128"/>
              </a:rPr>
              <a:t>追加給付の対象者</a:t>
            </a:r>
            <a:endParaRPr lang="ja-JP" altLang="en-US" sz="1600" b="1" dirty="0">
              <a:solidFill>
                <a:schemeClr val="bg1"/>
              </a:solidFill>
              <a:latin typeface="メイリオ" panose="020B0604030504040204" pitchFamily="50" charset="-128"/>
              <a:ea typeface="メイリオ" panose="020B0604030504040204" pitchFamily="50" charset="-128"/>
            </a:endParaRPr>
          </a:p>
        </p:txBody>
      </p:sp>
      <p:cxnSp>
        <p:nvCxnSpPr>
          <p:cNvPr id="31" name="直線コネクタ 30"/>
          <p:cNvCxnSpPr/>
          <p:nvPr/>
        </p:nvCxnSpPr>
        <p:spPr bwMode="auto">
          <a:xfrm flipV="1">
            <a:off x="198163" y="4451227"/>
            <a:ext cx="7569911" cy="6313"/>
          </a:xfrm>
          <a:prstGeom prst="line">
            <a:avLst/>
          </a:prstGeom>
          <a:noFill/>
          <a:ln w="28575" cap="flat" cmpd="sng" algn="ctr">
            <a:solidFill>
              <a:srgbClr val="1E9A56"/>
            </a:solidFill>
            <a:prstDash val="solid"/>
            <a:round/>
            <a:headEnd type="none" w="med" len="med"/>
            <a:tailEnd type="none" w="med" len="med"/>
          </a:ln>
          <a:effectLst/>
        </p:spPr>
      </p:cxnSp>
    </p:spTree>
    <p:extLst>
      <p:ext uri="{BB962C8B-B14F-4D97-AF65-F5344CB8AC3E}">
        <p14:creationId xmlns:p14="http://schemas.microsoft.com/office/powerpoint/2010/main" val="2907768814"/>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5360</TotalTime>
  <Words>451</Words>
  <Application>Microsoft Office PowerPoint</Application>
  <PresentationFormat>A4 210 x 297 mm</PresentationFormat>
  <Paragraphs>55</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fukushi04</cp:lastModifiedBy>
  <cp:revision>346</cp:revision>
  <cp:lastPrinted>2020-11-11T01:15:19Z</cp:lastPrinted>
  <dcterms:created xsi:type="dcterms:W3CDTF">2020-04-07T04:57:46Z</dcterms:created>
  <dcterms:modified xsi:type="dcterms:W3CDTF">2020-11-11T01:15:50Z</dcterms:modified>
</cp:coreProperties>
</file>